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4529142" cy="1470025"/>
          </a:xfrm>
        </p:spPr>
        <p:txBody>
          <a:bodyPr/>
          <a:lstStyle>
            <a:lvl1pPr algn="l">
              <a:defRPr b="1">
                <a:solidFill>
                  <a:schemeClr val="accent6">
                    <a:lumMod val="75000"/>
                  </a:schemeClr>
                </a:solidFill>
                <a:latin typeface="Impac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78" y="5572140"/>
            <a:ext cx="5543544" cy="752468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7030A0"/>
                </a:solidFill>
                <a:latin typeface="Franklin Gothic Medium Con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301A0-6F35-4F9F-AFB3-2340A3DC03E5}" type="datetimeFigureOut">
              <a:rPr lang="ru-RU" smtClean="0"/>
              <a:pPr/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smtClean="0">
          <a:solidFill>
            <a:schemeClr val="accent6">
              <a:lumMod val="75000"/>
            </a:schemeClr>
          </a:solidFill>
          <a:latin typeface="Impac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7030A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7030A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32656"/>
            <a:ext cx="5511556" cy="3024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latin typeface="+mn-lt"/>
              </a:rPr>
              <a:t/>
            </a:r>
            <a:br>
              <a:rPr lang="ru-RU" sz="5300" dirty="0" smtClean="0">
                <a:latin typeface="+mn-lt"/>
              </a:rPr>
            </a:br>
            <a:r>
              <a:rPr lang="ru-RU" sz="5300" dirty="0" smtClean="0">
                <a:solidFill>
                  <a:srgbClr val="002060"/>
                </a:solidFill>
                <a:latin typeface="+mn-lt"/>
              </a:rPr>
              <a:t>Почему  нам интересно  ходить </a:t>
            </a:r>
            <a:br>
              <a:rPr lang="ru-RU" sz="5300" dirty="0" smtClean="0">
                <a:solidFill>
                  <a:srgbClr val="002060"/>
                </a:solidFill>
                <a:latin typeface="+mn-lt"/>
              </a:rPr>
            </a:br>
            <a:r>
              <a:rPr lang="ru-RU" sz="5300" dirty="0" smtClean="0">
                <a:solidFill>
                  <a:srgbClr val="002060"/>
                </a:solidFill>
                <a:latin typeface="+mn-lt"/>
              </a:rPr>
              <a:t>в библиотеку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Проект подготовил: Никудимов Константин   2 В класс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23528" y="764705"/>
            <a:ext cx="4038600" cy="3456384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    </a:t>
            </a:r>
            <a:r>
              <a:rPr lang="ru-RU" i="1" dirty="0" smtClean="0">
                <a:solidFill>
                  <a:srgbClr val="002060"/>
                </a:solidFill>
              </a:rPr>
              <a:t>При возникших трудностей в поиске необходимой книги, обратитесь к </a:t>
            </a:r>
            <a:r>
              <a:rPr lang="ru-RU" b="1" i="1" dirty="0" smtClean="0">
                <a:solidFill>
                  <a:srgbClr val="002060"/>
                </a:solidFill>
              </a:rPr>
              <a:t>библиотекарю.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5" name="Содержимое 4" descr="SL738040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4860032" y="764704"/>
            <a:ext cx="3487911" cy="2736304"/>
          </a:xfrm>
          <a:prstGeom prst="rect">
            <a:avLst/>
          </a:prstGeom>
        </p:spPr>
      </p:pic>
      <p:sp>
        <p:nvSpPr>
          <p:cNvPr id="7" name="Штриховая стрелка вправо 6"/>
          <p:cNvSpPr/>
          <p:nvPr/>
        </p:nvSpPr>
        <p:spPr>
          <a:xfrm>
            <a:off x="3779912" y="3429000"/>
            <a:ext cx="936104" cy="21602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lip_image0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933056"/>
            <a:ext cx="2880320" cy="2468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355976" y="836712"/>
            <a:ext cx="4398640" cy="46699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   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Познакомиться с книгами можно с помощью книжных выставок. </a:t>
            </a:r>
          </a:p>
          <a:p>
            <a:pPr>
              <a:buNone/>
            </a:pPr>
            <a:r>
              <a:rPr lang="ru-RU" i="1" dirty="0" smtClean="0"/>
              <a:t>   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Например: </a:t>
            </a:r>
            <a:r>
              <a:rPr lang="ru-RU" b="1" i="1" dirty="0" smtClean="0">
                <a:solidFill>
                  <a:srgbClr val="C00000"/>
                </a:solidFill>
              </a:rPr>
              <a:t>«Я живу в Заполярье», </a:t>
            </a:r>
            <a:r>
              <a:rPr lang="ru-RU" b="1" i="1" dirty="0" smtClean="0">
                <a:solidFill>
                  <a:srgbClr val="00B050"/>
                </a:solidFill>
              </a:rPr>
              <a:t>«Время читать классику», </a:t>
            </a:r>
            <a:r>
              <a:rPr lang="ru-RU" b="1" i="1" dirty="0" smtClean="0">
                <a:solidFill>
                  <a:srgbClr val="7030A0"/>
                </a:solidFill>
              </a:rPr>
              <a:t>«Символы России»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и др.</a:t>
            </a:r>
          </a:p>
          <a:p>
            <a:endParaRPr lang="ru-RU" dirty="0"/>
          </a:p>
        </p:txBody>
      </p:sp>
      <p:pic>
        <p:nvPicPr>
          <p:cNvPr id="5" name="Содержимое 4" descr="SL738042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539552" y="764704"/>
            <a:ext cx="3693468" cy="2664296"/>
          </a:xfrm>
          <a:prstGeom prst="rect">
            <a:avLst/>
          </a:prstGeom>
        </p:spPr>
      </p:pic>
      <p:pic>
        <p:nvPicPr>
          <p:cNvPr id="6" name="Рисунок 5" descr="кн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59632" y="3933056"/>
            <a:ext cx="2133600" cy="2212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251520" y="548681"/>
            <a:ext cx="4320480" cy="24482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/>
              <a:t>   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Чтобы выбрать интересную книгу нужно знать о чем она.</a:t>
            </a: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    </a:t>
            </a:r>
          </a:p>
          <a:p>
            <a:endParaRPr lang="ru-RU" dirty="0"/>
          </a:p>
        </p:txBody>
      </p:sp>
      <p:pic>
        <p:nvPicPr>
          <p:cNvPr id="5" name="Содержимое 4" descr="book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4716016" y="476672"/>
            <a:ext cx="4038600" cy="3808413"/>
          </a:xfrm>
          <a:prstGeom prst="rect">
            <a:avLst/>
          </a:prstGeom>
        </p:spPr>
      </p:pic>
      <p:pic>
        <p:nvPicPr>
          <p:cNvPr id="6" name="Рисунок 5" descr="ученый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2924944"/>
            <a:ext cx="2426766" cy="276790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11960" y="4509120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</a:rPr>
              <a:t>Обычно в каждой книге есть краткая информация о её содержании (аннотация), которая находится либо в начале, либо в конце книги.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>Вывод</a:t>
            </a:r>
            <a:r>
              <a:rPr lang="ru-RU" dirty="0"/>
              <a:t>: 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4474840" cy="518457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i="1" dirty="0" smtClean="0"/>
              <a:t>       </a:t>
            </a:r>
            <a:r>
              <a:rPr lang="ru-RU" b="1" i="1" dirty="0" smtClean="0">
                <a:solidFill>
                  <a:srgbClr val="C00000"/>
                </a:solidFill>
              </a:rPr>
              <a:t>Библиотека – это очень важное место для детей.  Нам интересно ходить в библиотеку, потому что: </a:t>
            </a:r>
            <a:endParaRPr lang="ru-RU" i="1" dirty="0" smtClean="0">
              <a:solidFill>
                <a:srgbClr val="C00000"/>
              </a:solidFill>
            </a:endParaRPr>
          </a:p>
          <a:p>
            <a:pPr lvl="0"/>
            <a:r>
              <a:rPr lang="ru-RU" i="1" dirty="0" smtClean="0">
                <a:solidFill>
                  <a:srgbClr val="002060"/>
                </a:solidFill>
              </a:rPr>
              <a:t>Здесь царит особая “книжная” атмосфера</a:t>
            </a:r>
          </a:p>
          <a:p>
            <a:pPr lvl="0"/>
            <a:r>
              <a:rPr lang="ru-RU" i="1" dirty="0" smtClean="0">
                <a:solidFill>
                  <a:schemeClr val="accent5">
                    <a:lumMod val="75000"/>
                  </a:schemeClr>
                </a:solidFill>
              </a:rPr>
              <a:t>В библиотеке  можно почитать интересные книги</a:t>
            </a:r>
          </a:p>
          <a:p>
            <a:pPr lvl="0"/>
            <a:r>
              <a:rPr lang="ru-RU" i="1" dirty="0" smtClean="0">
                <a:solidFill>
                  <a:srgbClr val="002060"/>
                </a:solidFill>
              </a:rPr>
              <a:t>Отыскать множество познавательных книг на любую тему</a:t>
            </a:r>
          </a:p>
          <a:p>
            <a:pPr lvl="0"/>
            <a:r>
              <a:rPr lang="ru-RU" i="1" dirty="0" smtClean="0">
                <a:solidFill>
                  <a:srgbClr val="7030A0"/>
                </a:solidFill>
              </a:rPr>
              <a:t>Научиться самостоятельно выбирать книги</a:t>
            </a:r>
          </a:p>
          <a:p>
            <a:pPr lvl="0"/>
            <a:r>
              <a:rPr lang="ru-RU" i="1" dirty="0" smtClean="0">
                <a:solidFill>
                  <a:srgbClr val="002060"/>
                </a:solidFill>
              </a:rPr>
              <a:t>Познакомиться с литературными героями</a:t>
            </a:r>
          </a:p>
          <a:p>
            <a:pPr lvl="0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Принять участие в мероприятиях</a:t>
            </a:r>
          </a:p>
          <a:p>
            <a:pPr lvl="0"/>
            <a:r>
              <a:rPr lang="ru-RU" i="1" dirty="0" smtClean="0"/>
              <a:t>и просто пообщаться с друзьями.</a:t>
            </a:r>
          </a:p>
          <a:p>
            <a:endParaRPr lang="ru-RU" dirty="0"/>
          </a:p>
        </p:txBody>
      </p:sp>
      <p:pic>
        <p:nvPicPr>
          <p:cNvPr id="7" name="Содержимое 6" descr="SL737210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4932040" y="1484785"/>
            <a:ext cx="3888432" cy="2808312"/>
          </a:xfrm>
          <a:prstGeom prst="rect">
            <a:avLst/>
          </a:prstGeom>
        </p:spPr>
      </p:pic>
      <p:pic>
        <p:nvPicPr>
          <p:cNvPr id="6" name="Рисунок 5" descr="wtd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144" y="4725144"/>
            <a:ext cx="1277888" cy="1267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5223524" cy="2425472"/>
          </a:xfrm>
        </p:spPr>
        <p:txBody>
          <a:bodyPr/>
          <a:lstStyle/>
          <a:p>
            <a:pPr algn="ctr"/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2011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467544" y="548680"/>
            <a:ext cx="4464050" cy="576064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C00000"/>
                </a:solidFill>
              </a:rPr>
              <a:t>Цель: </a:t>
            </a:r>
            <a:endParaRPr lang="ru-RU" sz="3200" i="1" dirty="0" smtClean="0">
              <a:solidFill>
                <a:srgbClr val="C00000"/>
              </a:solidFill>
            </a:endParaRPr>
          </a:p>
          <a:p>
            <a:r>
              <a:rPr lang="ru-RU" sz="3200" i="1" dirty="0" smtClean="0">
                <a:solidFill>
                  <a:srgbClr val="002060"/>
                </a:solidFill>
              </a:rPr>
              <a:t>Знакомство с библиотекой, формирование интереса к книге</a:t>
            </a:r>
          </a:p>
          <a:p>
            <a:pPr>
              <a:buNone/>
            </a:pPr>
            <a:endParaRPr lang="ru-RU" sz="32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C00000"/>
                </a:solidFill>
              </a:rPr>
              <a:t>Задачи:</a:t>
            </a:r>
            <a:endParaRPr lang="ru-RU" sz="3200" i="1" dirty="0" smtClean="0">
              <a:solidFill>
                <a:srgbClr val="C00000"/>
              </a:solidFill>
            </a:endParaRPr>
          </a:p>
          <a:p>
            <a:pPr lvl="0"/>
            <a:r>
              <a:rPr lang="ru-RU" sz="3200" i="1" dirty="0" smtClean="0">
                <a:solidFill>
                  <a:srgbClr val="002060"/>
                </a:solidFill>
              </a:rPr>
              <a:t>Выяснить как  расположены книги</a:t>
            </a:r>
          </a:p>
          <a:p>
            <a:pPr lvl="0">
              <a:buNone/>
            </a:pPr>
            <a:endParaRPr lang="ru-RU" sz="3200" i="1" dirty="0" smtClean="0">
              <a:solidFill>
                <a:srgbClr val="002060"/>
              </a:solidFill>
            </a:endParaRPr>
          </a:p>
          <a:p>
            <a:pPr lvl="0"/>
            <a:r>
              <a:rPr lang="ru-RU" sz="3200" i="1" dirty="0" smtClean="0">
                <a:solidFill>
                  <a:srgbClr val="002060"/>
                </a:solidFill>
              </a:rPr>
              <a:t>Определить какие энциклопедии, справочники и периодические издания есть в библиотеке</a:t>
            </a:r>
          </a:p>
          <a:p>
            <a:pPr lvl="0">
              <a:buNone/>
            </a:pPr>
            <a:endParaRPr lang="ru-RU" sz="3200" i="1" dirty="0" smtClean="0">
              <a:solidFill>
                <a:srgbClr val="002060"/>
              </a:solidFill>
            </a:endParaRPr>
          </a:p>
          <a:p>
            <a:pPr lvl="0"/>
            <a:r>
              <a:rPr lang="ru-RU" sz="3200" i="1" dirty="0" smtClean="0">
                <a:solidFill>
                  <a:srgbClr val="002060"/>
                </a:solidFill>
              </a:rPr>
              <a:t>Узнать как  найти нужную книгу</a:t>
            </a:r>
          </a:p>
          <a:p>
            <a:pPr lvl="0">
              <a:buNone/>
            </a:pPr>
            <a:endParaRPr lang="ru-RU" sz="3200" i="1" dirty="0" smtClean="0">
              <a:solidFill>
                <a:srgbClr val="002060"/>
              </a:solidFill>
            </a:endParaRPr>
          </a:p>
          <a:p>
            <a:pPr lvl="0"/>
            <a:r>
              <a:rPr lang="ru-RU" sz="3200" i="1" dirty="0" smtClean="0">
                <a:solidFill>
                  <a:srgbClr val="002060"/>
                </a:solidFill>
              </a:rPr>
              <a:t>Познакомиться с книжными выставками</a:t>
            </a:r>
          </a:p>
          <a:p>
            <a:pPr lvl="0">
              <a:buNone/>
            </a:pPr>
            <a:endParaRPr lang="ru-RU" sz="3200" i="1" dirty="0" smtClean="0">
              <a:solidFill>
                <a:srgbClr val="002060"/>
              </a:solidFill>
            </a:endParaRPr>
          </a:p>
          <a:p>
            <a:pPr lvl="0"/>
            <a:r>
              <a:rPr lang="ru-RU" sz="3200" i="1" dirty="0" smtClean="0">
                <a:solidFill>
                  <a:srgbClr val="002060"/>
                </a:solidFill>
              </a:rPr>
              <a:t>Узнать где получить информацию о содержании книги</a:t>
            </a:r>
          </a:p>
          <a:p>
            <a:endParaRPr lang="ru-RU" dirty="0"/>
          </a:p>
        </p:txBody>
      </p:sp>
      <p:pic>
        <p:nvPicPr>
          <p:cNvPr id="7" name="Содержимое 6" descr="SL735910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 rot="322680">
            <a:off x="5547065" y="678420"/>
            <a:ext cx="2886075" cy="2503487"/>
          </a:xfrm>
          <a:prstGeom prst="rect">
            <a:avLst/>
          </a:prstGeom>
        </p:spPr>
      </p:pic>
      <p:pic>
        <p:nvPicPr>
          <p:cNvPr id="8" name="Рисунок 7" descr="1289066340_135616304_1-----1289066340.jpg"/>
          <p:cNvPicPr/>
          <p:nvPr/>
        </p:nvPicPr>
        <p:blipFill>
          <a:blip r:embed="rId3" cstate="email"/>
          <a:stretch>
            <a:fillRect/>
          </a:stretch>
        </p:blipFill>
        <p:spPr>
          <a:xfrm rot="20998456">
            <a:off x="4766506" y="3618130"/>
            <a:ext cx="3220819" cy="2517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391025" y="764704"/>
            <a:ext cx="4752975" cy="4824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   </a:t>
            </a:r>
            <a:r>
              <a:rPr lang="ru-RU" sz="2300" b="1" i="1" dirty="0" smtClean="0">
                <a:solidFill>
                  <a:srgbClr val="FF0000"/>
                </a:solidFill>
              </a:rPr>
              <a:t>Библиотека</a:t>
            </a:r>
            <a:r>
              <a:rPr lang="ru-RU" sz="2300" i="1" dirty="0" smtClean="0">
                <a:solidFill>
                  <a:srgbClr val="FF0000"/>
                </a:solidFill>
              </a:rPr>
              <a:t> </a:t>
            </a:r>
            <a:r>
              <a:rPr lang="ru-RU" sz="2300" i="1" dirty="0" smtClean="0">
                <a:solidFill>
                  <a:srgbClr val="002060"/>
                </a:solidFill>
              </a:rPr>
              <a:t>– волшебное место.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002060"/>
                </a:solidFill>
              </a:rPr>
              <a:t>     Где книгам не скучно, где книгам не тесно.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002060"/>
                </a:solidFill>
              </a:rPr>
              <a:t>     На полках рассказы, стихи и романы,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002060"/>
                </a:solidFill>
              </a:rPr>
              <a:t>     Истории разные, дальние страны...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002060"/>
                </a:solidFill>
              </a:rPr>
              <a:t>     Драгунский, Бианки, </a:t>
            </a:r>
            <a:r>
              <a:rPr lang="ru-RU" sz="2300" i="1" dirty="0" err="1" smtClean="0">
                <a:solidFill>
                  <a:srgbClr val="002060"/>
                </a:solidFill>
              </a:rPr>
              <a:t>Голявкин</a:t>
            </a:r>
            <a:r>
              <a:rPr lang="ru-RU" sz="2300" i="1" dirty="0" smtClean="0">
                <a:solidFill>
                  <a:srgbClr val="002060"/>
                </a:solidFill>
              </a:rPr>
              <a:t> и Носов 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002060"/>
                </a:solidFill>
              </a:rPr>
              <a:t>     Ответят на кучу ребячьих вопросов. </a:t>
            </a:r>
          </a:p>
          <a:p>
            <a:endParaRPr lang="ru-RU" dirty="0"/>
          </a:p>
        </p:txBody>
      </p:sp>
      <p:pic>
        <p:nvPicPr>
          <p:cNvPr id="5" name="Содержимое 4" descr="SL738049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611560" y="548680"/>
            <a:ext cx="3652838" cy="30400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1560" y="3933056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Сегодня мы встречаемся с вами в библиотеке, в доме, где живут книги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79512" y="404664"/>
            <a:ext cx="4536504" cy="208823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     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       </a:t>
            </a:r>
            <a:r>
              <a:rPr lang="ru-RU" sz="3100" b="1" i="1" dirty="0" smtClean="0">
                <a:solidFill>
                  <a:srgbClr val="002060"/>
                </a:solidFill>
              </a:rPr>
              <a:t>Это – детский абонемент </a:t>
            </a:r>
          </a:p>
          <a:p>
            <a:pPr>
              <a:buNone/>
            </a:pPr>
            <a:r>
              <a:rPr lang="ru-RU" sz="3100" i="1" dirty="0" smtClean="0">
                <a:solidFill>
                  <a:srgbClr val="C00000"/>
                </a:solidFill>
              </a:rPr>
              <a:t>      </a:t>
            </a:r>
            <a:r>
              <a:rPr lang="ru-RU" sz="3100" b="1" i="1" dirty="0" smtClean="0">
                <a:solidFill>
                  <a:srgbClr val="C00000"/>
                </a:solidFill>
              </a:rPr>
              <a:t>Здесь я могу взять заинтересовавшую меня книгу на дом. </a:t>
            </a:r>
          </a:p>
          <a:p>
            <a:pPr>
              <a:buNone/>
            </a:pPr>
            <a:r>
              <a:rPr lang="ru-RU" sz="3000" i="1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</a:p>
          <a:p>
            <a:endParaRPr lang="ru-RU" dirty="0"/>
          </a:p>
        </p:txBody>
      </p:sp>
      <p:pic>
        <p:nvPicPr>
          <p:cNvPr id="5" name="Содержимое 4" descr="SL738041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4788024" y="548680"/>
            <a:ext cx="3975100" cy="3024188"/>
          </a:xfrm>
          <a:prstGeom prst="rect">
            <a:avLst/>
          </a:prstGeom>
        </p:spPr>
      </p:pic>
      <p:pic>
        <p:nvPicPr>
          <p:cNvPr id="1028" name="Picture 4" descr="C:\Users\Пользователь\Desktop\Костя\фотки для Кости\SL7380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212976"/>
            <a:ext cx="3744416" cy="28083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220072" y="3933056"/>
            <a:ext cx="3528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Книги, которые я беру домой, нужно обязательно вернуть через </a:t>
            </a:r>
            <a:r>
              <a:rPr lang="ru-RU" sz="2400" b="1" i="1" dirty="0" smtClean="0">
                <a:solidFill>
                  <a:srgbClr val="C00000"/>
                </a:solidFill>
              </a:rPr>
              <a:t>15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дней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, так как их ждут другие ребята.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sz="half" idx="4294967295"/>
          </p:nvPr>
        </p:nvSpPr>
        <p:spPr>
          <a:xfrm>
            <a:off x="323528" y="548680"/>
            <a:ext cx="4104456" cy="4907087"/>
          </a:xfrm>
        </p:spPr>
        <p:txBody>
          <a:bodyPr>
            <a:normAutofit fontScale="77500" lnSpcReduction="20000"/>
          </a:bodyPr>
          <a:lstStyle/>
          <a:p>
            <a:endParaRPr lang="ru-RU" sz="31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100" i="1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Книги в нашей библиотеке расположены по тематическим разделам. </a:t>
            </a:r>
          </a:p>
          <a:p>
            <a:pPr>
              <a:buNone/>
            </a:pPr>
            <a:r>
              <a:rPr lang="ru-RU" sz="3100" i="1" dirty="0" smtClean="0">
                <a:solidFill>
                  <a:schemeClr val="accent1">
                    <a:lumMod val="50000"/>
                  </a:schemeClr>
                </a:solidFill>
              </a:rPr>
              <a:t>     Например: </a:t>
            </a:r>
            <a:r>
              <a:rPr lang="ru-RU" sz="3100" b="1" i="1" dirty="0" smtClean="0">
                <a:solidFill>
                  <a:srgbClr val="FF0000"/>
                </a:solidFill>
              </a:rPr>
              <a:t>«Сказки», </a:t>
            </a:r>
            <a:r>
              <a:rPr lang="ru-RU" sz="3100" b="1" i="1" dirty="0" smtClean="0">
                <a:solidFill>
                  <a:srgbClr val="00B050"/>
                </a:solidFill>
              </a:rPr>
              <a:t>«Русская  литература», </a:t>
            </a:r>
            <a:r>
              <a:rPr lang="ru-RU" sz="3100" b="1" i="1" dirty="0" smtClean="0">
                <a:solidFill>
                  <a:schemeClr val="accent6">
                    <a:lumMod val="75000"/>
                  </a:schemeClr>
                </a:solidFill>
              </a:rPr>
              <a:t>«Зарубежная литература», </a:t>
            </a:r>
            <a:r>
              <a:rPr lang="ru-RU" sz="3100" b="1" i="1" dirty="0" smtClean="0">
                <a:solidFill>
                  <a:schemeClr val="accent5">
                    <a:lumMod val="50000"/>
                  </a:schemeClr>
                </a:solidFill>
              </a:rPr>
              <a:t>«Техника», </a:t>
            </a:r>
            <a:r>
              <a:rPr lang="ru-RU" sz="3100" b="1" i="1" dirty="0" smtClean="0">
                <a:solidFill>
                  <a:schemeClr val="accent2">
                    <a:lumMod val="75000"/>
                  </a:schemeClr>
                </a:solidFill>
              </a:rPr>
              <a:t>«Математика» </a:t>
            </a:r>
            <a:r>
              <a:rPr lang="ru-RU" sz="3100" i="1" dirty="0" smtClean="0">
                <a:solidFill>
                  <a:schemeClr val="accent1">
                    <a:lumMod val="50000"/>
                  </a:schemeClr>
                </a:solidFill>
              </a:rPr>
              <a:t>и т.д. </a:t>
            </a:r>
          </a:p>
          <a:p>
            <a:pPr>
              <a:buNone/>
            </a:pPr>
            <a:endParaRPr lang="ru-RU" sz="31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100" i="1" dirty="0" smtClean="0">
                <a:solidFill>
                  <a:schemeClr val="accent1">
                    <a:lumMod val="50000"/>
                  </a:schemeClr>
                </a:solidFill>
              </a:rPr>
              <a:t>      В разделах книги расставлены по алфавиту: </a:t>
            </a:r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От </a:t>
            </a:r>
            <a:r>
              <a:rPr lang="ru-RU" sz="3100" b="1" i="1" dirty="0" smtClean="0">
                <a:solidFill>
                  <a:srgbClr val="FF0000"/>
                </a:solidFill>
              </a:rPr>
              <a:t>А</a:t>
            </a:r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 до </a:t>
            </a:r>
            <a:r>
              <a:rPr lang="ru-RU" sz="3100" b="1" i="1" dirty="0" smtClean="0">
                <a:solidFill>
                  <a:srgbClr val="FF0000"/>
                </a:solidFill>
              </a:rPr>
              <a:t>Я</a:t>
            </a:r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31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2" name="Содержимое 4" descr="SL738062.JPG"/>
          <p:cNvPicPr>
            <a:picLocks noGrp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4716016" y="836712"/>
            <a:ext cx="3773289" cy="3024336"/>
          </a:xfrm>
          <a:prstGeom prst="rect">
            <a:avLst/>
          </a:prstGeom>
        </p:spPr>
      </p:pic>
      <p:pic>
        <p:nvPicPr>
          <p:cNvPr id="5" name="Рисунок 4" descr="660970_w640_h640_69876146008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40152" y="4293096"/>
            <a:ext cx="1796802" cy="1984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032250" y="273050"/>
            <a:ext cx="4932238" cy="585311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Энциклопедии, словари и справочники находятся в читальном зале. </a:t>
            </a:r>
          </a:p>
          <a:p>
            <a:pPr>
              <a:buNone/>
            </a:pPr>
            <a:r>
              <a:rPr lang="ru-RU" sz="2800" i="1" dirty="0" smtClean="0"/>
              <a:t>    </a:t>
            </a:r>
            <a:r>
              <a:rPr lang="ru-RU" sz="2800" i="1" dirty="0" smtClean="0">
                <a:solidFill>
                  <a:srgbClr val="C00000"/>
                </a:solidFill>
              </a:rPr>
              <a:t>В читальном зале книги вам на дом не дадут. 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C00000"/>
                </a:solidFill>
              </a:rPr>
              <a:t>    Словари и справочники  все читают тут. 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C00000"/>
                </a:solidFill>
              </a:rPr>
              <a:t>    Издания такие спросить может любой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C00000"/>
                </a:solidFill>
              </a:rPr>
              <a:t>     А значит, эти книги должны быть под рукой.</a:t>
            </a: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SL738064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79512" y="476672"/>
            <a:ext cx="3960440" cy="2952328"/>
          </a:xfrm>
          <a:prstGeom prst="rect">
            <a:avLst/>
          </a:prstGeom>
        </p:spPr>
      </p:pic>
      <p:pic>
        <p:nvPicPr>
          <p:cNvPr id="8" name="Рисунок 7" descr="1243939748-clip-96kb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1600" y="4293096"/>
            <a:ext cx="2043509" cy="1766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251520" y="548680"/>
            <a:ext cx="4104456" cy="266429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     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       </a:t>
            </a:r>
            <a:r>
              <a:rPr lang="ru-RU" sz="2800" b="1" i="1" dirty="0" smtClean="0">
                <a:solidFill>
                  <a:srgbClr val="C00000"/>
                </a:solidFill>
              </a:rPr>
              <a:t>Энциклопедии бывают универсальные. 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C00000"/>
                </a:solidFill>
              </a:rPr>
              <a:t>      </a:t>
            </a:r>
            <a:r>
              <a:rPr lang="ru-RU" sz="2800" i="1" dirty="0" smtClean="0">
                <a:solidFill>
                  <a:schemeClr val="tx2"/>
                </a:solidFill>
              </a:rPr>
              <a:t>Например: «Большая детская энциклопедия». 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2"/>
                </a:solidFill>
              </a:rPr>
              <a:t>      В ней можно найти ответы на разные вопросы.</a:t>
            </a:r>
          </a:p>
          <a:p>
            <a:pPr>
              <a:buNone/>
            </a:pPr>
            <a:r>
              <a:rPr lang="ru-RU" i="1" dirty="0" smtClean="0"/>
              <a:t>      </a:t>
            </a:r>
          </a:p>
          <a:p>
            <a:endParaRPr lang="ru-RU" dirty="0"/>
          </a:p>
        </p:txBody>
      </p:sp>
      <p:pic>
        <p:nvPicPr>
          <p:cNvPr id="8" name="Содержимое 7" descr="SL738066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395536" y="3212976"/>
            <a:ext cx="3813795" cy="30243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0" y="3501008"/>
            <a:ext cx="4355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Ещё бывают энциклопедии отраслевые </a:t>
            </a:r>
            <a:r>
              <a:rPr lang="ru-RU" sz="2400" i="1" dirty="0" smtClean="0">
                <a:solidFill>
                  <a:srgbClr val="C00000"/>
                </a:solidFill>
              </a:rPr>
              <a:t>(то есть по определенным темам)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Например: «Автомобили», «Животные», «Энциклопедия юного художника» и т.д.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Рисунок 9" descr="958-1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88249" y="764704"/>
            <a:ext cx="3262663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499992" y="548680"/>
            <a:ext cx="4038600" cy="532859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i="1" dirty="0" smtClean="0"/>
              <a:t>      </a:t>
            </a:r>
          </a:p>
          <a:p>
            <a:pPr algn="just">
              <a:buNone/>
            </a:pPr>
            <a:r>
              <a:rPr lang="ru-RU" sz="3400" b="1" i="1" dirty="0" smtClean="0">
                <a:solidFill>
                  <a:schemeClr val="tx2">
                    <a:lumMod val="75000"/>
                  </a:schemeClr>
                </a:solidFill>
              </a:rPr>
              <a:t>      В мире издаётся огромное количество периодических изданий (газет и журналов). В нашей библиотеке мы можем почитать некоторые из них.  </a:t>
            </a:r>
          </a:p>
          <a:p>
            <a:pPr>
              <a:buNone/>
            </a:pPr>
            <a:r>
              <a:rPr lang="ru-RU" sz="3800" i="1" dirty="0" smtClean="0"/>
              <a:t>     </a:t>
            </a:r>
          </a:p>
          <a:p>
            <a:pPr>
              <a:buNone/>
            </a:pPr>
            <a:r>
              <a:rPr lang="ru-RU" sz="3800" i="1" dirty="0" smtClean="0">
                <a:solidFill>
                  <a:srgbClr val="C00000"/>
                </a:solidFill>
              </a:rPr>
              <a:t>     </a:t>
            </a:r>
            <a:r>
              <a:rPr lang="ru-RU" sz="3800" b="1" i="1" dirty="0" smtClean="0">
                <a:solidFill>
                  <a:srgbClr val="C00000"/>
                </a:solidFill>
              </a:rPr>
              <a:t>Журналы:</a:t>
            </a:r>
            <a:r>
              <a:rPr lang="ru-RU" sz="38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800" i="1" dirty="0" smtClean="0">
                <a:solidFill>
                  <a:schemeClr val="accent5">
                    <a:lumMod val="50000"/>
                  </a:schemeClr>
                </a:solidFill>
              </a:rPr>
              <a:t>«Дисней для малышей», </a:t>
            </a:r>
            <a:r>
              <a:rPr lang="ru-RU" sz="3800" i="1" dirty="0" smtClean="0">
                <a:solidFill>
                  <a:srgbClr val="FF0000"/>
                </a:solidFill>
              </a:rPr>
              <a:t>«Свирелька», </a:t>
            </a:r>
            <a:r>
              <a:rPr lang="ru-RU" sz="3800" i="1" dirty="0" smtClean="0">
                <a:solidFill>
                  <a:srgbClr val="7030A0"/>
                </a:solidFill>
              </a:rPr>
              <a:t>«Веселые уроки», </a:t>
            </a:r>
            <a:r>
              <a:rPr lang="ru-RU" sz="3800" i="1" dirty="0" smtClean="0">
                <a:solidFill>
                  <a:schemeClr val="accent2">
                    <a:lumMod val="50000"/>
                  </a:schemeClr>
                </a:solidFill>
              </a:rPr>
              <a:t>«Классный журнал» </a:t>
            </a:r>
            <a:r>
              <a:rPr lang="ru-RU" sz="3800" i="1" dirty="0" smtClean="0">
                <a:solidFill>
                  <a:schemeClr val="accent1">
                    <a:lumMod val="50000"/>
                  </a:schemeClr>
                </a:solidFill>
              </a:rPr>
              <a:t>и другие. </a:t>
            </a:r>
          </a:p>
          <a:p>
            <a:pPr>
              <a:buNone/>
            </a:pPr>
            <a:r>
              <a:rPr lang="ru-RU" sz="3800" i="1" dirty="0" smtClean="0"/>
              <a:t>      </a:t>
            </a:r>
            <a:r>
              <a:rPr lang="ru-RU" sz="3800" b="1" i="1" dirty="0" smtClean="0">
                <a:solidFill>
                  <a:srgbClr val="C00000"/>
                </a:solidFill>
              </a:rPr>
              <a:t>Газеты: </a:t>
            </a:r>
            <a:r>
              <a:rPr lang="ru-RU" sz="3800" i="1" dirty="0" smtClean="0">
                <a:solidFill>
                  <a:schemeClr val="accent6">
                    <a:lumMod val="75000"/>
                  </a:schemeClr>
                </a:solidFill>
              </a:rPr>
              <a:t>«Незнайка», </a:t>
            </a:r>
            <a:r>
              <a:rPr lang="ru-RU" sz="3800" i="1" dirty="0" smtClean="0">
                <a:solidFill>
                  <a:schemeClr val="accent5">
                    <a:lumMod val="50000"/>
                  </a:schemeClr>
                </a:solidFill>
              </a:rPr>
              <a:t>«Антошка», </a:t>
            </a:r>
            <a:r>
              <a:rPr lang="ru-RU" sz="3800" i="1" dirty="0" smtClean="0">
                <a:solidFill>
                  <a:srgbClr val="FF0000"/>
                </a:solidFill>
              </a:rPr>
              <a:t>«Солнечный зайчик»</a:t>
            </a:r>
          </a:p>
          <a:p>
            <a:endParaRPr lang="ru-RU" dirty="0"/>
          </a:p>
        </p:txBody>
      </p:sp>
      <p:pic>
        <p:nvPicPr>
          <p:cNvPr id="5" name="Содержимое 4" descr="SL738067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395536" y="620688"/>
            <a:ext cx="3687688" cy="2808312"/>
          </a:xfrm>
          <a:prstGeom prst="rect">
            <a:avLst/>
          </a:prstGeom>
        </p:spPr>
      </p:pic>
      <p:pic>
        <p:nvPicPr>
          <p:cNvPr id="6" name="Рисунок 5" descr="gia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87624" y="3789040"/>
            <a:ext cx="2232248" cy="2028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139952" y="620688"/>
            <a:ext cx="4608512" cy="55774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    </a:t>
            </a:r>
            <a:r>
              <a:rPr lang="ru-RU" b="1" i="1" dirty="0" smtClean="0">
                <a:solidFill>
                  <a:srgbClr val="C00000"/>
                </a:solidFill>
              </a:rPr>
              <a:t>Для того, чтобы найти нужную книгу можно воспользоваться каталогами: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Если Вы знаете автора книги – вам поможет </a:t>
            </a:r>
            <a:r>
              <a:rPr lang="ru-RU" b="1" i="1" dirty="0" smtClean="0">
                <a:solidFill>
                  <a:srgbClr val="FF0000"/>
                </a:solidFill>
              </a:rPr>
              <a:t>алфавитный каталог.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i="1" dirty="0" err="1" smtClean="0">
                <a:solidFill>
                  <a:schemeClr val="accent5">
                    <a:lumMod val="50000"/>
                  </a:schemeClr>
                </a:solidFill>
              </a:rPr>
              <a:t>Если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accent5">
                    <a:lumMod val="50000"/>
                  </a:schemeClr>
                </a:solidFill>
              </a:rPr>
              <a:t>поиск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accent5">
                    <a:lumMod val="50000"/>
                  </a:schemeClr>
                </a:solidFill>
              </a:rPr>
              <a:t>ведется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accent5">
                    <a:lumMod val="50000"/>
                  </a:schemeClr>
                </a:solidFill>
              </a:rPr>
              <a:t>по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accent5">
                    <a:lumMod val="50000"/>
                  </a:schemeClr>
                </a:solidFill>
              </a:rPr>
              <a:t>теме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en-US" i="1" dirty="0" err="1" smtClean="0">
                <a:solidFill>
                  <a:schemeClr val="accent5">
                    <a:lumMod val="50000"/>
                  </a:schemeClr>
                </a:solidFill>
              </a:rPr>
              <a:t>то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систематический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каталог</a:t>
            </a:r>
            <a:r>
              <a:rPr lang="en-US" b="1" i="1" dirty="0" smtClean="0">
                <a:solidFill>
                  <a:srgbClr val="FF0000"/>
                </a:solidFill>
              </a:rPr>
              <a:t>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SL738046.JPG"/>
          <p:cNvPicPr>
            <a:picLocks noGrp="1"/>
          </p:cNvPicPr>
          <p:nvPr>
            <p:ph sz="half" idx="4294967295"/>
          </p:nvPr>
        </p:nvPicPr>
        <p:blipFill>
          <a:blip r:embed="rId3" cstate="email"/>
          <a:stretch>
            <a:fillRect/>
          </a:stretch>
        </p:blipFill>
        <p:spPr>
          <a:xfrm>
            <a:off x="467544" y="908720"/>
            <a:ext cx="3528392" cy="2736304"/>
          </a:xfrm>
          <a:prstGeom prst="rect">
            <a:avLst/>
          </a:prstGeom>
        </p:spPr>
      </p:pic>
      <p:pic>
        <p:nvPicPr>
          <p:cNvPr id="7" name="Рисунок 6" descr="reading_31mai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27584" y="3861048"/>
            <a:ext cx="3041915" cy="2281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Тема82</Template>
  <TotalTime>81</TotalTime>
  <Words>530</Words>
  <Application>Microsoft Office PowerPoint</Application>
  <PresentationFormat>Экран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Тема82</vt:lpstr>
      <vt:lpstr> Почему  нам интересно  ходить  в библиотеку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Вывод:  </vt:lpstr>
      <vt:lpstr>Спасибо 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нам интересно ходить  в библиотеку</dc:title>
  <dc:creator>Пользователь</dc:creator>
  <cp:lastModifiedBy>Lekc</cp:lastModifiedBy>
  <cp:revision>19</cp:revision>
  <dcterms:created xsi:type="dcterms:W3CDTF">2011-09-29T15:05:30Z</dcterms:created>
  <dcterms:modified xsi:type="dcterms:W3CDTF">2011-12-17T20:11:31Z</dcterms:modified>
</cp:coreProperties>
</file>