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257" r:id="rId2"/>
    <p:sldId id="345" r:id="rId3"/>
    <p:sldId id="256" r:id="rId4"/>
    <p:sldId id="272" r:id="rId5"/>
    <p:sldId id="318" r:id="rId6"/>
    <p:sldId id="334" r:id="rId7"/>
    <p:sldId id="335" r:id="rId8"/>
    <p:sldId id="327" r:id="rId9"/>
    <p:sldId id="336" r:id="rId10"/>
    <p:sldId id="338" r:id="rId11"/>
    <p:sldId id="337" r:id="rId12"/>
    <p:sldId id="347" r:id="rId13"/>
    <p:sldId id="364" r:id="rId14"/>
    <p:sldId id="329" r:id="rId15"/>
    <p:sldId id="350" r:id="rId16"/>
    <p:sldId id="352" r:id="rId17"/>
    <p:sldId id="340" r:id="rId18"/>
    <p:sldId id="349" r:id="rId19"/>
    <p:sldId id="294" r:id="rId20"/>
    <p:sldId id="292" r:id="rId21"/>
    <p:sldId id="344" r:id="rId22"/>
    <p:sldId id="353" r:id="rId23"/>
    <p:sldId id="346" r:id="rId24"/>
    <p:sldId id="354" r:id="rId25"/>
    <p:sldId id="356" r:id="rId26"/>
    <p:sldId id="355" r:id="rId27"/>
    <p:sldId id="357" r:id="rId28"/>
    <p:sldId id="362" r:id="rId29"/>
    <p:sldId id="341" r:id="rId30"/>
    <p:sldId id="363" r:id="rId31"/>
    <p:sldId id="332" r:id="rId32"/>
    <p:sldId id="343" r:id="rId33"/>
    <p:sldId id="331" r:id="rId34"/>
    <p:sldId id="333" r:id="rId35"/>
    <p:sldId id="348" r:id="rId36"/>
    <p:sldId id="361" r:id="rId37"/>
    <p:sldId id="360" r:id="rId38"/>
    <p:sldId id="266" r:id="rId39"/>
    <p:sldId id="359" r:id="rId40"/>
    <p:sldId id="358" r:id="rId41"/>
  </p:sldIdLst>
  <p:sldSz cx="9144000" cy="6858000" type="screen4x3"/>
  <p:notesSz cx="6858000" cy="9144000"/>
  <p:custShowLst>
    <p:custShow name="Произвольный показ 1" id="0">
      <p:sldLst>
        <p:sld r:id="rId4"/>
        <p:sld r:id="rId2"/>
      </p:sldLst>
    </p:custShow>
  </p:custShow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3F1F"/>
    <a:srgbClr val="DDDDDD"/>
    <a:srgbClr val="800000"/>
    <a:srgbClr val="F0F0F0"/>
    <a:srgbClr val="565656"/>
    <a:srgbClr val="ECD9C6"/>
    <a:srgbClr val="F9FADE"/>
    <a:srgbClr val="F6F7C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3351" autoAdjust="0"/>
    <p:restoredTop sz="41935" autoAdjust="0"/>
  </p:normalViewPr>
  <p:slideViewPr>
    <p:cSldViewPr snapToObjects="1">
      <p:cViewPr>
        <p:scale>
          <a:sx n="66" d="100"/>
          <a:sy n="66" d="100"/>
        </p:scale>
        <p:origin x="-642" y="-18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332"/>
    </p:cViewPr>
  </p:sorterViewPr>
  <p:notesViewPr>
    <p:cSldViewPr snapToObjects="1">
      <p:cViewPr varScale="1">
        <p:scale>
          <a:sx n="41" d="100"/>
          <a:sy n="41" d="100"/>
        </p:scale>
        <p:origin x="-1524" y="-108"/>
      </p:cViewPr>
      <p:guideLst>
        <p:guide orient="horz" pos="2880"/>
        <p:guide pos="2160"/>
      </p:guideLst>
    </p:cSldViewPr>
  </p:notesViewPr>
  <p:gridSpacing cx="73737788" cy="7373778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png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image" Target="../media/image64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  <a:effectLst/>
              </a:defRPr>
            </a:lvl1pPr>
          </a:lstStyle>
          <a:p>
            <a:endParaRPr lang="ru-RU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  <a:effectLst/>
              </a:defRPr>
            </a:lvl1pPr>
          </a:lstStyle>
          <a:p>
            <a:endParaRPr lang="ru-RU"/>
          </a:p>
        </p:txBody>
      </p:sp>
      <p:sp>
        <p:nvSpPr>
          <p:cNvPr id="204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04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  <a:effectLst/>
              </a:defRPr>
            </a:lvl1pPr>
          </a:lstStyle>
          <a:p>
            <a:endParaRPr lang="ru-RU"/>
          </a:p>
        </p:txBody>
      </p:sp>
      <p:sp>
        <p:nvSpPr>
          <p:cNvPr id="204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  <a:effectLst/>
              </a:defRPr>
            </a:lvl1pPr>
          </a:lstStyle>
          <a:p>
            <a:fld id="{0B379F3D-B04D-4473-A781-3579CD9D0ED7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EBAC0F8-6DDD-4DE1-BB16-F3E885800F04}" type="slidenum">
              <a:rPr lang="ru-RU"/>
              <a:pPr/>
              <a:t>2</a:t>
            </a:fld>
            <a:endParaRPr lang="ru-RU"/>
          </a:p>
        </p:txBody>
      </p:sp>
      <p:sp>
        <p:nvSpPr>
          <p:cNvPr id="176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6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Слайд 1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C587CEF-9938-4D34-9FA0-A9A1FD134A03}" type="slidenum">
              <a:rPr lang="ru-RU"/>
              <a:pPr/>
              <a:t>3</a:t>
            </a:fld>
            <a:endParaRPr lang="ru-RU"/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Слайд 1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DEE9FE-3DFB-44A6-BB15-E7AFD54B303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A395CA-0056-4878-A13B-3A08A8AFB11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D005BD-F38D-4269-975E-D54772A22DA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353067DD-7E28-4751-869F-B454D75AED7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D7414244-3FE7-4661-A623-E5E7016C42B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68EA3459-90D8-4A8A-B8AC-08D47F5054E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7B66FEDA-6560-4C8B-9338-4900511CD0B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12B3DA-8030-459F-984F-B4A70B60304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09ADF9-6EAB-4581-BFAC-F5D1B0D57FA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E95B2A-C668-42BB-8EE3-8CD3540FFB8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967B72-13CF-4DA3-95E0-CF90AC6B0EF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116E6F-600A-4686-8EE2-CBBAD7A3443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AA00DA-1958-4A39-906B-46E4B0C1169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A9EC99-06A8-4824-AC07-25D836E7081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BA6BB5-C176-471F-B479-B14D13EADB0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  <a:effectLst/>
              </a:defRPr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tx1"/>
                </a:solidFill>
                <a:effectLst/>
              </a:defRPr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tx1"/>
                </a:solidFill>
                <a:effectLst/>
              </a:defRPr>
            </a:lvl1pPr>
          </a:lstStyle>
          <a:p>
            <a:fld id="{4F2784B2-0322-4596-A794-16336ADE5992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slide" Target="slide38.xm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3.jpeg"/><Relationship Id="rId5" Type="http://schemas.openxmlformats.org/officeDocument/2006/relationships/image" Target="../media/image1.jpeg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Relationship Id="rId4" Type="http://schemas.openxmlformats.org/officeDocument/2006/relationships/slide" Target="slide3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28.png"/><Relationship Id="rId4" Type="http://schemas.openxmlformats.org/officeDocument/2006/relationships/oleObject" Target="../embeddings/oleObject6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Relationship Id="rId4" Type="http://schemas.openxmlformats.org/officeDocument/2006/relationships/slide" Target="slide3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6" Type="http://schemas.openxmlformats.org/officeDocument/2006/relationships/slide" Target="slide39.xml"/><Relationship Id="rId5" Type="http://schemas.openxmlformats.org/officeDocument/2006/relationships/image" Target="../media/image10.jpeg"/><Relationship Id="rId4" Type="http://schemas.openxmlformats.org/officeDocument/2006/relationships/oleObject" Target="../embeddings/oleObject8.bin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2.xml"/><Relationship Id="rId5" Type="http://schemas.openxmlformats.org/officeDocument/2006/relationships/slide" Target="slide40.xml"/><Relationship Id="rId4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hyperlink" Target="http://www.fusing.ru/files/photos/1260-man.jpg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5.jpeg"/><Relationship Id="rId7" Type="http://schemas.openxmlformats.org/officeDocument/2006/relationships/image" Target="../media/image40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10" Type="http://schemas.openxmlformats.org/officeDocument/2006/relationships/image" Target="../media/image43.jpeg"/><Relationship Id="rId4" Type="http://schemas.openxmlformats.org/officeDocument/2006/relationships/image" Target="../media/image37.jpeg"/><Relationship Id="rId9" Type="http://schemas.openxmlformats.org/officeDocument/2006/relationships/image" Target="../media/image4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jpeg"/><Relationship Id="rId4" Type="http://schemas.openxmlformats.org/officeDocument/2006/relationships/image" Target="../media/image2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6.jpeg"/><Relationship Id="rId5" Type="http://schemas.openxmlformats.org/officeDocument/2006/relationships/image" Target="../media/image55.png"/><Relationship Id="rId4" Type="http://schemas.openxmlformats.org/officeDocument/2006/relationships/image" Target="../media/image54.jpe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slide" Target="slide39.xml"/><Relationship Id="rId3" Type="http://schemas.openxmlformats.org/officeDocument/2006/relationships/oleObject" Target="../embeddings/oleObject10.bin"/><Relationship Id="rId7" Type="http://schemas.openxmlformats.org/officeDocument/2006/relationships/slide" Target="slide3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slide" Target="slide37.xml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2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8.vml"/><Relationship Id="rId4" Type="http://schemas.openxmlformats.org/officeDocument/2006/relationships/slide" Target="slide1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7" Type="http://schemas.openxmlformats.org/officeDocument/2006/relationships/slide" Target="slide16.xml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67.png"/><Relationship Id="rId5" Type="http://schemas.openxmlformats.org/officeDocument/2006/relationships/oleObject" Target="../embeddings/oleObject14.bin"/><Relationship Id="rId4" Type="http://schemas.openxmlformats.org/officeDocument/2006/relationships/oleObject" Target="../embeddings/oleObject13.bin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0.jpeg"/><Relationship Id="rId4" Type="http://schemas.openxmlformats.org/officeDocument/2006/relationships/oleObject" Target="../embeddings/oleObject2.bin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slide" Target="slide1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Relationship Id="rId4" Type="http://schemas.openxmlformats.org/officeDocument/2006/relationships/slide" Target="slide3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image" Target="../media/image16.png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7.jpeg"/><Relationship Id="rId5" Type="http://schemas.openxmlformats.org/officeDocument/2006/relationships/image" Target="../media/image3.jpeg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png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75" name="Group 107"/>
          <p:cNvGrpSpPr>
            <a:grpSpLocks/>
          </p:cNvGrpSpPr>
          <p:nvPr/>
        </p:nvGrpSpPr>
        <p:grpSpPr bwMode="auto">
          <a:xfrm>
            <a:off x="20638" y="0"/>
            <a:ext cx="9096375" cy="479425"/>
            <a:chOff x="30" y="3490"/>
            <a:chExt cx="5730" cy="302"/>
          </a:xfrm>
        </p:grpSpPr>
        <p:sp>
          <p:nvSpPr>
            <p:cNvPr id="7276" name="Rectangle 108"/>
            <p:cNvSpPr>
              <a:spLocks noChangeArrowheads="1"/>
            </p:cNvSpPr>
            <p:nvPr/>
          </p:nvSpPr>
          <p:spPr bwMode="auto">
            <a:xfrm>
              <a:off x="30" y="3490"/>
              <a:ext cx="5730" cy="302"/>
            </a:xfrm>
            <a:prstGeom prst="rect">
              <a:avLst/>
            </a:prstGeom>
            <a:solidFill>
              <a:srgbClr val="D4A77A"/>
            </a:solidFill>
            <a:ln w="57150" cmpd="thickThin">
              <a:solidFill>
                <a:srgbClr val="5F3F1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7277" name="Group 109"/>
            <p:cNvGrpSpPr>
              <a:grpSpLocks/>
            </p:cNvGrpSpPr>
            <p:nvPr/>
          </p:nvGrpSpPr>
          <p:grpSpPr bwMode="auto">
            <a:xfrm>
              <a:off x="30" y="3547"/>
              <a:ext cx="5713" cy="154"/>
              <a:chOff x="134" y="2990"/>
              <a:chExt cx="5485" cy="154"/>
            </a:xfrm>
          </p:grpSpPr>
          <p:grpSp>
            <p:nvGrpSpPr>
              <p:cNvPr id="7278" name="Group 110"/>
              <p:cNvGrpSpPr>
                <a:grpSpLocks/>
              </p:cNvGrpSpPr>
              <p:nvPr/>
            </p:nvGrpSpPr>
            <p:grpSpPr bwMode="auto">
              <a:xfrm>
                <a:off x="4453" y="2990"/>
                <a:ext cx="1166" cy="142"/>
                <a:chOff x="612" y="2521"/>
                <a:chExt cx="2632" cy="480"/>
              </a:xfrm>
            </p:grpSpPr>
            <p:grpSp>
              <p:nvGrpSpPr>
                <p:cNvPr id="7279" name="Group 111"/>
                <p:cNvGrpSpPr>
                  <a:grpSpLocks/>
                </p:cNvGrpSpPr>
                <p:nvPr/>
              </p:nvGrpSpPr>
              <p:grpSpPr bwMode="auto">
                <a:xfrm>
                  <a:off x="612" y="2523"/>
                  <a:ext cx="1316" cy="478"/>
                  <a:chOff x="385" y="2523"/>
                  <a:chExt cx="1316" cy="478"/>
                </a:xfrm>
              </p:grpSpPr>
              <p:sp>
                <p:nvSpPr>
                  <p:cNvPr id="7280" name="Line 112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7281" name="Group 113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7282" name="Line 11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7283" name="Group 11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7284" name="Line 11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7285" name="Line 117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7286" name="Line 11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7287" name="Line 11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7288" name="Line 12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7289" name="Line 12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7290" name="Line 12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7291" name="Line 12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7292" name="Line 124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7293" name="Line 125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7294" name="Line 126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7295" name="Group 127"/>
                <p:cNvGrpSpPr>
                  <a:grpSpLocks/>
                </p:cNvGrpSpPr>
                <p:nvPr/>
              </p:nvGrpSpPr>
              <p:grpSpPr bwMode="auto">
                <a:xfrm>
                  <a:off x="1928" y="2521"/>
                  <a:ext cx="1316" cy="478"/>
                  <a:chOff x="385" y="2523"/>
                  <a:chExt cx="1316" cy="478"/>
                </a:xfrm>
              </p:grpSpPr>
              <p:sp>
                <p:nvSpPr>
                  <p:cNvPr id="7296" name="Line 128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7297" name="Group 129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7298" name="Line 13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7299" name="Group 13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7300" name="Line 13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7301" name="Line 133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7302" name="Line 13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7303" name="Line 13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7304" name="Line 13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7305" name="Line 13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7306" name="Line 13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7307" name="Line 13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7308" name="Line 140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7309" name="Line 141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7310" name="Line 142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7311" name="Group 143"/>
              <p:cNvGrpSpPr>
                <a:grpSpLocks/>
              </p:cNvGrpSpPr>
              <p:nvPr/>
            </p:nvGrpSpPr>
            <p:grpSpPr bwMode="auto">
              <a:xfrm>
                <a:off x="134" y="2999"/>
                <a:ext cx="4320" cy="145"/>
                <a:chOff x="12" y="3220"/>
                <a:chExt cx="5718" cy="217"/>
              </a:xfrm>
            </p:grpSpPr>
            <p:grpSp>
              <p:nvGrpSpPr>
                <p:cNvPr id="7312" name="Group 144"/>
                <p:cNvGrpSpPr>
                  <a:grpSpLocks/>
                </p:cNvGrpSpPr>
                <p:nvPr/>
              </p:nvGrpSpPr>
              <p:grpSpPr bwMode="auto">
                <a:xfrm>
                  <a:off x="12" y="3220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7313" name="Group 145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7314" name="Group 14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7315" name="Line 14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7316" name="Group 148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7317" name="Line 149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7318" name="Group 150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7319" name="Line 15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320" name="Line 15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321" name="Line 15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322" name="Line 15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323" name="Line 15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324" name="Line 15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325" name="Line 15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326" name="Line 15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327" name="Line 15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328" name="Line 16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7329" name="Line 16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7330" name="Group 16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7331" name="Line 16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7332" name="Group 16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7333" name="Line 165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7334" name="Group 166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7335" name="Line 16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336" name="Line 16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337" name="Line 16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338" name="Line 17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339" name="Line 17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340" name="Line 17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341" name="Line 17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342" name="Line 17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343" name="Line 17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344" name="Line 17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7345" name="Line 17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7346" name="Group 178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7347" name="Group 17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7348" name="Line 18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7349" name="Group 18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7350" name="Line 182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7351" name="Group 183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7352" name="Line 18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353" name="Line 18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354" name="Line 18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355" name="Line 18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356" name="Line 18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357" name="Line 18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358" name="Line 19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359" name="Line 19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360" name="Line 19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361" name="Line 19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7362" name="Line 19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7363" name="Group 19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7364" name="Line 19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7365" name="Group 19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7366" name="Line 198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7367" name="Group 199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7368" name="Line 20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369" name="Line 20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370" name="Line 20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371" name="Line 20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372" name="Line 20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373" name="Line 20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374" name="Line 20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375" name="Line 20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376" name="Line 20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377" name="Line 20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7378" name="Line 21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  <p:grpSp>
              <p:nvGrpSpPr>
                <p:cNvPr id="7379" name="Group 211"/>
                <p:cNvGrpSpPr>
                  <a:grpSpLocks/>
                </p:cNvGrpSpPr>
                <p:nvPr/>
              </p:nvGrpSpPr>
              <p:grpSpPr bwMode="auto">
                <a:xfrm>
                  <a:off x="2871" y="3223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7380" name="Group 212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7381" name="Group 21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7382" name="Line 21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7383" name="Group 215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7384" name="Line 216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7385" name="Group 217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7386" name="Line 21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387" name="Line 21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388" name="Line 22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389" name="Line 22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390" name="Line 22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391" name="Line 22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392" name="Line 22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393" name="Line 22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394" name="Line 22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395" name="Line 22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7396" name="Line 22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7397" name="Group 22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7398" name="Line 23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7399" name="Group 23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7400" name="Line 232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7401" name="Group 233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7402" name="Line 23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403" name="Line 23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404" name="Line 23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405" name="Line 23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406" name="Line 23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407" name="Line 23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408" name="Line 24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409" name="Line 24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410" name="Line 24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411" name="Line 24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7412" name="Line 24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7413" name="Group 245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7414" name="Group 24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7415" name="Line 24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7416" name="Group 248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7417" name="Line 249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7418" name="Group 250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7419" name="Line 25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420" name="Line 25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421" name="Line 25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422" name="Line 25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423" name="Line 25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424" name="Line 25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425" name="Line 25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426" name="Line 25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427" name="Line 25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428" name="Line 26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7429" name="Line 26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7430" name="Group 26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7431" name="Line 26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7432" name="Group 26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7433" name="Line 265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7434" name="Group 266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7435" name="Line 26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436" name="Line 26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437" name="Line 26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438" name="Line 27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439" name="Line 27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440" name="Line 27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441" name="Line 27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442" name="Line 27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443" name="Line 27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444" name="Line 27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7445" name="Line 27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7446" name="Group 278"/>
          <p:cNvGrpSpPr>
            <a:grpSpLocks/>
          </p:cNvGrpSpPr>
          <p:nvPr/>
        </p:nvGrpSpPr>
        <p:grpSpPr bwMode="auto">
          <a:xfrm>
            <a:off x="-6350" y="6378575"/>
            <a:ext cx="9096375" cy="479425"/>
            <a:chOff x="30" y="3490"/>
            <a:chExt cx="5730" cy="302"/>
          </a:xfrm>
        </p:grpSpPr>
        <p:sp>
          <p:nvSpPr>
            <p:cNvPr id="7447" name="Rectangle 279"/>
            <p:cNvSpPr>
              <a:spLocks noChangeArrowheads="1"/>
            </p:cNvSpPr>
            <p:nvPr/>
          </p:nvSpPr>
          <p:spPr bwMode="auto">
            <a:xfrm>
              <a:off x="30" y="3490"/>
              <a:ext cx="5730" cy="302"/>
            </a:xfrm>
            <a:prstGeom prst="rect">
              <a:avLst/>
            </a:prstGeom>
            <a:solidFill>
              <a:srgbClr val="D4A77A"/>
            </a:solidFill>
            <a:ln w="57150" cmpd="thickThin">
              <a:solidFill>
                <a:srgbClr val="5F3F1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7448" name="Group 280"/>
            <p:cNvGrpSpPr>
              <a:grpSpLocks/>
            </p:cNvGrpSpPr>
            <p:nvPr/>
          </p:nvGrpSpPr>
          <p:grpSpPr bwMode="auto">
            <a:xfrm>
              <a:off x="30" y="3547"/>
              <a:ext cx="5713" cy="154"/>
              <a:chOff x="134" y="2990"/>
              <a:chExt cx="5485" cy="154"/>
            </a:xfrm>
          </p:grpSpPr>
          <p:grpSp>
            <p:nvGrpSpPr>
              <p:cNvPr id="7449" name="Group 281"/>
              <p:cNvGrpSpPr>
                <a:grpSpLocks/>
              </p:cNvGrpSpPr>
              <p:nvPr/>
            </p:nvGrpSpPr>
            <p:grpSpPr bwMode="auto">
              <a:xfrm>
                <a:off x="4453" y="2990"/>
                <a:ext cx="1166" cy="142"/>
                <a:chOff x="612" y="2521"/>
                <a:chExt cx="2632" cy="480"/>
              </a:xfrm>
            </p:grpSpPr>
            <p:grpSp>
              <p:nvGrpSpPr>
                <p:cNvPr id="7450" name="Group 282"/>
                <p:cNvGrpSpPr>
                  <a:grpSpLocks/>
                </p:cNvGrpSpPr>
                <p:nvPr/>
              </p:nvGrpSpPr>
              <p:grpSpPr bwMode="auto">
                <a:xfrm>
                  <a:off x="612" y="2523"/>
                  <a:ext cx="1316" cy="478"/>
                  <a:chOff x="385" y="2523"/>
                  <a:chExt cx="1316" cy="478"/>
                </a:xfrm>
              </p:grpSpPr>
              <p:sp>
                <p:nvSpPr>
                  <p:cNvPr id="7451" name="Line 283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7452" name="Group 284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7453" name="Line 28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7454" name="Group 28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7455" name="Line 28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7456" name="Line 288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7457" name="Line 28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7458" name="Line 29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7459" name="Line 29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7460" name="Line 29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7461" name="Line 29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7462" name="Line 29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7463" name="Line 295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7464" name="Line 296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7465" name="Line 297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7466" name="Group 298"/>
                <p:cNvGrpSpPr>
                  <a:grpSpLocks/>
                </p:cNvGrpSpPr>
                <p:nvPr/>
              </p:nvGrpSpPr>
              <p:grpSpPr bwMode="auto">
                <a:xfrm>
                  <a:off x="1928" y="2521"/>
                  <a:ext cx="1316" cy="478"/>
                  <a:chOff x="385" y="2523"/>
                  <a:chExt cx="1316" cy="478"/>
                </a:xfrm>
              </p:grpSpPr>
              <p:sp>
                <p:nvSpPr>
                  <p:cNvPr id="7467" name="Line 299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7468" name="Group 300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7469" name="Line 30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7470" name="Group 30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7471" name="Line 30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7472" name="Line 304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7473" name="Line 30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7474" name="Line 30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7475" name="Line 30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7476" name="Line 30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7477" name="Line 30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7478" name="Line 31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7479" name="Line 311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7480" name="Line 312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7481" name="Line 313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7482" name="Group 314"/>
              <p:cNvGrpSpPr>
                <a:grpSpLocks/>
              </p:cNvGrpSpPr>
              <p:nvPr/>
            </p:nvGrpSpPr>
            <p:grpSpPr bwMode="auto">
              <a:xfrm>
                <a:off x="134" y="2999"/>
                <a:ext cx="4320" cy="145"/>
                <a:chOff x="12" y="3220"/>
                <a:chExt cx="5718" cy="217"/>
              </a:xfrm>
            </p:grpSpPr>
            <p:grpSp>
              <p:nvGrpSpPr>
                <p:cNvPr id="7483" name="Group 315"/>
                <p:cNvGrpSpPr>
                  <a:grpSpLocks/>
                </p:cNvGrpSpPr>
                <p:nvPr/>
              </p:nvGrpSpPr>
              <p:grpSpPr bwMode="auto">
                <a:xfrm>
                  <a:off x="12" y="3220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7484" name="Group 316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7485" name="Group 31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7486" name="Line 31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7487" name="Group 319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7488" name="Line 320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7489" name="Group 321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7490" name="Line 32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491" name="Line 32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492" name="Line 32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493" name="Line 32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494" name="Line 32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495" name="Line 32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496" name="Line 32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497" name="Line 32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498" name="Line 33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499" name="Line 33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7500" name="Line 33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7501" name="Group 33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7502" name="Line 33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7503" name="Group 335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7504" name="Line 336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7505" name="Group 337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7506" name="Line 33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507" name="Line 33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508" name="Line 34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509" name="Line 34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510" name="Line 34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511" name="Line 34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512" name="Line 34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513" name="Line 34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514" name="Line 34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515" name="Line 34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7516" name="Line 34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7517" name="Group 349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7518" name="Group 35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7519" name="Line 35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7520" name="Group 352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7521" name="Line 353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7522" name="Group 354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7523" name="Line 35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524" name="Line 35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525" name="Line 35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526" name="Line 35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527" name="Line 35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528" name="Line 36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529" name="Line 36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530" name="Line 36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531" name="Line 36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532" name="Line 36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7533" name="Line 36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7534" name="Group 36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7535" name="Line 36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7536" name="Group 368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7537" name="Line 369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7538" name="Group 370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7539" name="Line 37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540" name="Line 37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541" name="Line 37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542" name="Line 37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543" name="Line 37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544" name="Line 37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545" name="Line 37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546" name="Line 37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547" name="Line 37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548" name="Line 38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7549" name="Line 38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  <p:grpSp>
              <p:nvGrpSpPr>
                <p:cNvPr id="7550" name="Group 382"/>
                <p:cNvGrpSpPr>
                  <a:grpSpLocks/>
                </p:cNvGrpSpPr>
                <p:nvPr/>
              </p:nvGrpSpPr>
              <p:grpSpPr bwMode="auto">
                <a:xfrm>
                  <a:off x="2871" y="3223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7551" name="Group 383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7552" name="Group 38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7553" name="Line 38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7554" name="Group 386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7555" name="Line 387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7556" name="Group 388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7557" name="Line 38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558" name="Line 39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559" name="Line 39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560" name="Line 39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561" name="Line 39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562" name="Line 39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563" name="Line 39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564" name="Line 39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565" name="Line 39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566" name="Line 39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7567" name="Line 39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7568" name="Group 40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7569" name="Line 40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7570" name="Group 402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7571" name="Line 403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7572" name="Group 404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7573" name="Line 40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574" name="Line 40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575" name="Line 40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576" name="Line 40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577" name="Line 40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578" name="Line 41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579" name="Line 41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580" name="Line 41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581" name="Line 41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582" name="Line 41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7583" name="Line 41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7584" name="Group 416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7585" name="Group 41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7586" name="Line 41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7587" name="Group 419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7588" name="Line 420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7589" name="Group 421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7590" name="Line 42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591" name="Line 42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592" name="Line 42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593" name="Line 42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594" name="Line 42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595" name="Line 42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596" name="Line 42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597" name="Line 42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598" name="Line 43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599" name="Line 43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7600" name="Line 43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7601" name="Group 43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7602" name="Line 43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7603" name="Group 435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7604" name="Line 436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7605" name="Group 437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7606" name="Line 43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607" name="Line 43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608" name="Line 44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609" name="Line 44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610" name="Line 44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611" name="Line 44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612" name="Line 44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613" name="Line 44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614" name="Line 44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7615" name="Line 44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7616" name="Line 44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7630" name="Group 462"/>
          <p:cNvGrpSpPr>
            <a:grpSpLocks/>
          </p:cNvGrpSpPr>
          <p:nvPr/>
        </p:nvGrpSpPr>
        <p:grpSpPr bwMode="auto">
          <a:xfrm>
            <a:off x="2114550" y="2427288"/>
            <a:ext cx="4895850" cy="3092450"/>
            <a:chOff x="2207" y="1695"/>
            <a:chExt cx="3084" cy="1948"/>
          </a:xfrm>
        </p:grpSpPr>
        <p:pic>
          <p:nvPicPr>
            <p:cNvPr id="7628" name="Picture 460" descr="щ9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BFC"/>
                </a:clrFrom>
                <a:clrTo>
                  <a:srgbClr val="FFFB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4221253">
              <a:off x="3375" y="1335"/>
              <a:ext cx="748" cy="3084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7624" name="Picture 456" descr="новый-1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3294502">
              <a:off x="2674" y="1695"/>
              <a:ext cx="1615" cy="1615"/>
            </a:xfrm>
            <a:prstGeom prst="rect">
              <a:avLst/>
            </a:prstGeom>
            <a:noFill/>
          </p:spPr>
        </p:pic>
        <p:pic>
          <p:nvPicPr>
            <p:cNvPr id="7623" name="Picture 455" descr="новый-13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-860679">
              <a:off x="2678" y="2466"/>
              <a:ext cx="1315" cy="1177"/>
            </a:xfrm>
            <a:prstGeom prst="rect">
              <a:avLst/>
            </a:prstGeom>
            <a:noFill/>
          </p:spPr>
        </p:pic>
      </p:grpSp>
      <p:pic>
        <p:nvPicPr>
          <p:cNvPr id="7618" name="Picture 45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86025" y="1673225"/>
            <a:ext cx="4294188" cy="4419600"/>
          </a:xfrm>
          <a:prstGeom prst="rect">
            <a:avLst/>
          </a:prstGeom>
          <a:noFill/>
          <a:ln w="76200" cmpd="tri">
            <a:solidFill>
              <a:srgbClr val="5F3F1F"/>
            </a:solidFill>
            <a:miter lim="800000"/>
            <a:headEnd/>
            <a:tailEnd/>
          </a:ln>
          <a:effectLst/>
        </p:spPr>
      </p:pic>
      <p:sp>
        <p:nvSpPr>
          <p:cNvPr id="7631" name="AutoShape 463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245475" y="5762625"/>
            <a:ext cx="636588" cy="330200"/>
          </a:xfrm>
          <a:prstGeom prst="actionButtonForwardNext">
            <a:avLst/>
          </a:prstGeom>
          <a:solidFill>
            <a:srgbClr val="ECD9C6"/>
          </a:solidFill>
          <a:ln w="9525">
            <a:solidFill>
              <a:srgbClr val="6B472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632" name="Rectangle 464"/>
          <p:cNvSpPr>
            <a:spLocks noChangeArrowheads="1"/>
          </p:cNvSpPr>
          <p:nvPr/>
        </p:nvSpPr>
        <p:spPr bwMode="auto">
          <a:xfrm>
            <a:off x="914400" y="374650"/>
            <a:ext cx="7104063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 sz="3200">
                <a:solidFill>
                  <a:schemeClr val="tx1"/>
                </a:solidFill>
                <a:effectLst/>
                <a:latin typeface="Monotype Corsiva" pitchFamily="66" charset="0"/>
              </a:rPr>
              <a:t>Высшая мудрость </a:t>
            </a:r>
            <a:r>
              <a:rPr lang="en-US" sz="3200">
                <a:solidFill>
                  <a:schemeClr val="tx1"/>
                </a:solidFill>
                <a:effectLst/>
                <a:latin typeface="Monotype Corsiva" pitchFamily="66" charset="0"/>
              </a:rPr>
              <a:t>–</a:t>
            </a:r>
            <a:r>
              <a:rPr lang="ru-RU" sz="3200">
                <a:solidFill>
                  <a:schemeClr val="tx1"/>
                </a:solidFill>
                <a:effectLst/>
                <a:latin typeface="Monotype Corsiva" pitchFamily="66" charset="0"/>
              </a:rPr>
              <a:t> различать добро и зло…</a:t>
            </a:r>
          </a:p>
          <a:p>
            <a:pPr algn="r"/>
            <a:r>
              <a:rPr lang="ru-RU" sz="1600" i="1">
                <a:solidFill>
                  <a:schemeClr val="tx1"/>
                </a:solidFill>
                <a:effectLst/>
                <a:latin typeface="Times New Roman" pitchFamily="18" charset="0"/>
              </a:rPr>
              <a:t>Древнегреческий афоризм</a:t>
            </a:r>
          </a:p>
        </p:txBody>
      </p:sp>
      <p:sp>
        <p:nvSpPr>
          <p:cNvPr id="7635" name="WordArt 467"/>
          <p:cNvSpPr>
            <a:spLocks noChangeArrowheads="1" noChangeShapeType="1" noTextEdit="1"/>
          </p:cNvSpPr>
          <p:nvPr/>
        </p:nvSpPr>
        <p:spPr bwMode="auto">
          <a:xfrm>
            <a:off x="1960563" y="741363"/>
            <a:ext cx="5175250" cy="9318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kern="10">
                <a:ln w="9525">
                  <a:solidFill>
                    <a:srgbClr val="5F3F1F"/>
                  </a:solidFill>
                  <a:round/>
                  <a:headEnd/>
                  <a:tailEnd/>
                </a:ln>
                <a:solidFill>
                  <a:srgbClr val="ECD9C6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Древняя Спарта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6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6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1000"/>
                                        <p:tgtEl>
                                          <p:spTgt spid="7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31" grpId="0" animBg="1"/>
      <p:bldP spid="7632" grpId="0"/>
      <p:bldP spid="763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2167" name="Group 375"/>
          <p:cNvGrpSpPr>
            <a:grpSpLocks/>
          </p:cNvGrpSpPr>
          <p:nvPr/>
        </p:nvGrpSpPr>
        <p:grpSpPr bwMode="auto">
          <a:xfrm>
            <a:off x="7008813" y="2652713"/>
            <a:ext cx="1612900" cy="3949700"/>
            <a:chOff x="4467" y="900"/>
            <a:chExt cx="1016" cy="2488"/>
          </a:xfrm>
        </p:grpSpPr>
        <p:pic>
          <p:nvPicPr>
            <p:cNvPr id="162147" name="Picture 355" descr="Спартанка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467" y="900"/>
              <a:ext cx="1016" cy="1974"/>
            </a:xfrm>
            <a:prstGeom prst="rect">
              <a:avLst/>
            </a:prstGeom>
            <a:noFill/>
          </p:spPr>
        </p:pic>
        <p:sp>
          <p:nvSpPr>
            <p:cNvPr id="162164" name="WordArt 372"/>
            <p:cNvSpPr>
              <a:spLocks noChangeArrowheads="1" noChangeShapeType="1" noTextEdit="1"/>
            </p:cNvSpPr>
            <p:nvPr/>
          </p:nvSpPr>
          <p:spPr bwMode="auto">
            <a:xfrm>
              <a:off x="4677" y="3205"/>
              <a:ext cx="806" cy="183"/>
            </a:xfrm>
            <a:prstGeom prst="rect">
              <a:avLst/>
            </a:prstGeom>
          </p:spPr>
          <p:txBody>
            <a:bodyPr wrap="none" fromWordArt="1">
              <a:prstTxWarp prst="textCanDown">
                <a:avLst>
                  <a:gd name="adj" fmla="val 33333"/>
                </a:avLst>
              </a:prstTxWarp>
            </a:bodyPr>
            <a:lstStyle/>
            <a:p>
              <a:pPr algn="ctr"/>
              <a:r>
                <a:rPr lang="en-US" sz="3600" kern="10">
                  <a:ln w="9525">
                    <a:solidFill>
                      <a:srgbClr val="7A5128"/>
                    </a:solidFill>
                    <a:round/>
                    <a:headEnd/>
                    <a:tailEnd/>
                  </a:ln>
                  <a:solidFill>
                    <a:srgbClr val="FFFFCC"/>
                  </a:solidFill>
                  <a:effectLst/>
                  <a:latin typeface="Times New Roman"/>
                  <a:cs typeface="Times New Roman"/>
                </a:rPr>
                <a:t>TASIA</a:t>
              </a:r>
              <a:endParaRPr lang="ru-RU" sz="3600" kern="10">
                <a:ln w="9525">
                  <a:solidFill>
                    <a:srgbClr val="7A5128"/>
                  </a:solidFill>
                  <a:round/>
                  <a:headEnd/>
                  <a:tailEnd/>
                </a:ln>
                <a:solidFill>
                  <a:srgbClr val="FFFFCC"/>
                </a:solidFill>
                <a:effectLst/>
                <a:latin typeface="Times New Roman"/>
                <a:cs typeface="Times New Roman"/>
              </a:endParaRPr>
            </a:p>
          </p:txBody>
        </p:sp>
      </p:grpSp>
      <p:sp>
        <p:nvSpPr>
          <p:cNvPr id="161794" name="AutoShape 2"/>
          <p:cNvSpPr>
            <a:spLocks noChangeArrowheads="1"/>
          </p:cNvSpPr>
          <p:nvPr/>
        </p:nvSpPr>
        <p:spPr bwMode="auto">
          <a:xfrm>
            <a:off x="1123950" y="957263"/>
            <a:ext cx="7212013" cy="950912"/>
          </a:xfrm>
          <a:prstGeom prst="wedgeRoundRectCallout">
            <a:avLst>
              <a:gd name="adj1" fmla="val 37741"/>
              <a:gd name="adj2" fmla="val 40319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ru-RU" b="1">
                <a:solidFill>
                  <a:schemeClr val="tx1"/>
                </a:solidFill>
                <a:effectLst/>
              </a:rPr>
              <a:t>Я Тасия из Мессении, мне 15 лет. Я происхожу из знатного мессенского рода. Это доспехи моего отца. Он был полководцем и погиб в войне со Спартой. </a:t>
            </a:r>
          </a:p>
        </p:txBody>
      </p:sp>
      <p:pic>
        <p:nvPicPr>
          <p:cNvPr id="161796" name="Picture 4" descr="1181551676_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38" y="2581275"/>
            <a:ext cx="4459287" cy="3184525"/>
          </a:xfrm>
          <a:prstGeom prst="rect">
            <a:avLst/>
          </a:prstGeom>
          <a:noFill/>
          <a:ln w="57150" cmpd="thickThin">
            <a:solidFill>
              <a:srgbClr val="714B25"/>
            </a:solidFill>
            <a:miter lim="800000"/>
            <a:headEnd/>
            <a:tailEnd/>
          </a:ln>
        </p:spPr>
      </p:pic>
      <p:sp>
        <p:nvSpPr>
          <p:cNvPr id="161797" name="Text Box 5"/>
          <p:cNvSpPr txBox="1">
            <a:spLocks noChangeArrowheads="1"/>
          </p:cNvSpPr>
          <p:nvPr/>
        </p:nvSpPr>
        <p:spPr bwMode="auto">
          <a:xfrm>
            <a:off x="838200" y="5765800"/>
            <a:ext cx="64801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Спарта встречает победителей войны</a:t>
            </a:r>
          </a:p>
        </p:txBody>
      </p:sp>
      <p:grpSp>
        <p:nvGrpSpPr>
          <p:cNvPr id="161798" name="Group 6"/>
          <p:cNvGrpSpPr>
            <a:grpSpLocks/>
          </p:cNvGrpSpPr>
          <p:nvPr/>
        </p:nvGrpSpPr>
        <p:grpSpPr bwMode="auto">
          <a:xfrm>
            <a:off x="0" y="6324600"/>
            <a:ext cx="9144000" cy="427038"/>
            <a:chOff x="-5" y="3728"/>
            <a:chExt cx="5730" cy="302"/>
          </a:xfrm>
        </p:grpSpPr>
        <p:sp>
          <p:nvSpPr>
            <p:cNvPr id="161799" name="Rectangle 7"/>
            <p:cNvSpPr>
              <a:spLocks noChangeArrowheads="1"/>
            </p:cNvSpPr>
            <p:nvPr/>
          </p:nvSpPr>
          <p:spPr bwMode="auto">
            <a:xfrm>
              <a:off x="-5" y="3728"/>
              <a:ext cx="5730" cy="302"/>
            </a:xfrm>
            <a:prstGeom prst="rect">
              <a:avLst/>
            </a:prstGeom>
            <a:gradFill rotWithShape="1">
              <a:gsLst>
                <a:gs pos="0">
                  <a:srgbClr val="DFBE9D">
                    <a:gamma/>
                    <a:shade val="46275"/>
                    <a:invGamma/>
                  </a:srgbClr>
                </a:gs>
                <a:gs pos="50000">
                  <a:srgbClr val="DFBE9D"/>
                </a:gs>
                <a:gs pos="100000">
                  <a:srgbClr val="DFBE9D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57150" cmpd="thickThin">
              <a:solidFill>
                <a:srgbClr val="5F3F1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61800" name="Group 8"/>
            <p:cNvGrpSpPr>
              <a:grpSpLocks/>
            </p:cNvGrpSpPr>
            <p:nvPr/>
          </p:nvGrpSpPr>
          <p:grpSpPr bwMode="auto">
            <a:xfrm>
              <a:off x="-5" y="3785"/>
              <a:ext cx="5713" cy="154"/>
              <a:chOff x="134" y="2990"/>
              <a:chExt cx="5485" cy="154"/>
            </a:xfrm>
          </p:grpSpPr>
          <p:grpSp>
            <p:nvGrpSpPr>
              <p:cNvPr id="161801" name="Group 9"/>
              <p:cNvGrpSpPr>
                <a:grpSpLocks/>
              </p:cNvGrpSpPr>
              <p:nvPr/>
            </p:nvGrpSpPr>
            <p:grpSpPr bwMode="auto">
              <a:xfrm>
                <a:off x="4453" y="2990"/>
                <a:ext cx="1166" cy="142"/>
                <a:chOff x="612" y="2521"/>
                <a:chExt cx="2632" cy="480"/>
              </a:xfrm>
            </p:grpSpPr>
            <p:grpSp>
              <p:nvGrpSpPr>
                <p:cNvPr id="161802" name="Group 10"/>
                <p:cNvGrpSpPr>
                  <a:grpSpLocks/>
                </p:cNvGrpSpPr>
                <p:nvPr/>
              </p:nvGrpSpPr>
              <p:grpSpPr bwMode="auto">
                <a:xfrm>
                  <a:off x="612" y="2523"/>
                  <a:ext cx="1316" cy="478"/>
                  <a:chOff x="385" y="2523"/>
                  <a:chExt cx="1316" cy="478"/>
                </a:xfrm>
              </p:grpSpPr>
              <p:sp>
                <p:nvSpPr>
                  <p:cNvPr id="161803" name="Line 11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61804" name="Group 12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61805" name="Line 1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61806" name="Group 1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61807" name="Line 1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1808" name="Line 16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1809" name="Line 1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1810" name="Line 1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1811" name="Line 1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1812" name="Line 2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1813" name="Line 2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1814" name="Line 2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1815" name="Line 23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1816" name="Line 24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61817" name="Line 25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61818" name="Group 26"/>
                <p:cNvGrpSpPr>
                  <a:grpSpLocks/>
                </p:cNvGrpSpPr>
                <p:nvPr/>
              </p:nvGrpSpPr>
              <p:grpSpPr bwMode="auto">
                <a:xfrm>
                  <a:off x="1928" y="2521"/>
                  <a:ext cx="1316" cy="478"/>
                  <a:chOff x="385" y="2523"/>
                  <a:chExt cx="1316" cy="478"/>
                </a:xfrm>
              </p:grpSpPr>
              <p:sp>
                <p:nvSpPr>
                  <p:cNvPr id="161819" name="Line 27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61820" name="Group 28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61821" name="Line 2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61822" name="Group 3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61823" name="Line 3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1824" name="Line 32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1825" name="Line 3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1826" name="Line 3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1827" name="Line 3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1828" name="Line 3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1829" name="Line 3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1830" name="Line 3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1831" name="Line 39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1832" name="Line 40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61833" name="Line 41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161834" name="Group 42"/>
              <p:cNvGrpSpPr>
                <a:grpSpLocks/>
              </p:cNvGrpSpPr>
              <p:nvPr/>
            </p:nvGrpSpPr>
            <p:grpSpPr bwMode="auto">
              <a:xfrm>
                <a:off x="134" y="2999"/>
                <a:ext cx="4320" cy="145"/>
                <a:chOff x="12" y="3220"/>
                <a:chExt cx="5718" cy="217"/>
              </a:xfrm>
            </p:grpSpPr>
            <p:grpSp>
              <p:nvGrpSpPr>
                <p:cNvPr id="161835" name="Group 43"/>
                <p:cNvGrpSpPr>
                  <a:grpSpLocks/>
                </p:cNvGrpSpPr>
                <p:nvPr/>
              </p:nvGrpSpPr>
              <p:grpSpPr bwMode="auto">
                <a:xfrm>
                  <a:off x="12" y="3220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61836" name="Group 44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61837" name="Group 4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61838" name="Line 4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61839" name="Group 4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61840" name="Line 48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61841" name="Group 49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61842" name="Line 5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843" name="Line 5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844" name="Line 5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845" name="Line 5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846" name="Line 5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847" name="Line 5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848" name="Line 5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849" name="Line 5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850" name="Line 5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851" name="Line 5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61852" name="Line 6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61853" name="Group 6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61854" name="Line 6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61855" name="Group 6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61856" name="Line 64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61857" name="Group 65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61858" name="Line 6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859" name="Line 6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860" name="Line 6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861" name="Line 6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862" name="Line 7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863" name="Line 7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864" name="Line 7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865" name="Line 7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866" name="Line 7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867" name="Line 7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61868" name="Line 7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61869" name="Group 77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61870" name="Group 7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61871" name="Line 7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61872" name="Group 80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61873" name="Line 81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61874" name="Group 82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61875" name="Line 8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876" name="Line 8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877" name="Line 8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878" name="Line 8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879" name="Line 8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880" name="Line 8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881" name="Line 8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882" name="Line 9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883" name="Line 9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884" name="Line 9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61885" name="Line 9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61886" name="Group 9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61887" name="Line 9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61888" name="Group 96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61889" name="Line 97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61890" name="Group 98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61891" name="Line 9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892" name="Line 10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893" name="Line 10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894" name="Line 10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895" name="Line 10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896" name="Line 10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897" name="Line 10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898" name="Line 10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899" name="Line 10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900" name="Line 10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61901" name="Line 10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  <p:grpSp>
              <p:nvGrpSpPr>
                <p:cNvPr id="161902" name="Group 110"/>
                <p:cNvGrpSpPr>
                  <a:grpSpLocks/>
                </p:cNvGrpSpPr>
                <p:nvPr/>
              </p:nvGrpSpPr>
              <p:grpSpPr bwMode="auto">
                <a:xfrm>
                  <a:off x="2871" y="3223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61903" name="Group 111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61904" name="Group 11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61905" name="Line 11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61906" name="Group 11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61907" name="Line 115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61908" name="Group 116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61909" name="Line 11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910" name="Line 11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911" name="Line 11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912" name="Line 12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913" name="Line 12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914" name="Line 12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915" name="Line 12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916" name="Line 12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917" name="Line 12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918" name="Line 12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61919" name="Line 12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61920" name="Group 12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61921" name="Line 12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61922" name="Group 130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61923" name="Line 131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61924" name="Group 132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61925" name="Line 13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926" name="Line 13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927" name="Line 13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928" name="Line 13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929" name="Line 13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930" name="Line 13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931" name="Line 13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932" name="Line 14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933" name="Line 14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934" name="Line 14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61935" name="Line 14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61936" name="Group 144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61937" name="Group 14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61938" name="Line 14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61939" name="Group 14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61940" name="Line 148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61941" name="Group 149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61942" name="Line 15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943" name="Line 15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944" name="Line 15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945" name="Line 15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946" name="Line 15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947" name="Line 15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948" name="Line 15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949" name="Line 15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950" name="Line 15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951" name="Line 15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61952" name="Line 16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61953" name="Group 16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61954" name="Line 16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61955" name="Group 16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61956" name="Line 164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61957" name="Group 165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61958" name="Line 16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959" name="Line 16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960" name="Line 16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961" name="Line 16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962" name="Line 17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963" name="Line 17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964" name="Line 17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965" name="Line 17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966" name="Line 17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967" name="Line 17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61968" name="Line 17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161969" name="Group 177"/>
          <p:cNvGrpSpPr>
            <a:grpSpLocks/>
          </p:cNvGrpSpPr>
          <p:nvPr/>
        </p:nvGrpSpPr>
        <p:grpSpPr bwMode="auto">
          <a:xfrm>
            <a:off x="-19050" y="187325"/>
            <a:ext cx="9109075" cy="479425"/>
            <a:chOff x="-5" y="3728"/>
            <a:chExt cx="5730" cy="302"/>
          </a:xfrm>
        </p:grpSpPr>
        <p:sp>
          <p:nvSpPr>
            <p:cNvPr id="161970" name="Rectangle 178"/>
            <p:cNvSpPr>
              <a:spLocks noChangeArrowheads="1"/>
            </p:cNvSpPr>
            <p:nvPr/>
          </p:nvSpPr>
          <p:spPr bwMode="auto">
            <a:xfrm>
              <a:off x="-5" y="3728"/>
              <a:ext cx="5730" cy="302"/>
            </a:xfrm>
            <a:prstGeom prst="rect">
              <a:avLst/>
            </a:prstGeom>
            <a:gradFill rotWithShape="1">
              <a:gsLst>
                <a:gs pos="0">
                  <a:srgbClr val="DFBE9D">
                    <a:gamma/>
                    <a:shade val="46275"/>
                    <a:invGamma/>
                  </a:srgbClr>
                </a:gs>
                <a:gs pos="50000">
                  <a:srgbClr val="DFBE9D"/>
                </a:gs>
                <a:gs pos="100000">
                  <a:srgbClr val="DFBE9D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57150" cmpd="thickThin">
              <a:solidFill>
                <a:srgbClr val="5F3F1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61971" name="Group 179"/>
            <p:cNvGrpSpPr>
              <a:grpSpLocks/>
            </p:cNvGrpSpPr>
            <p:nvPr/>
          </p:nvGrpSpPr>
          <p:grpSpPr bwMode="auto">
            <a:xfrm>
              <a:off x="-5" y="3785"/>
              <a:ext cx="5713" cy="154"/>
              <a:chOff x="134" y="2990"/>
              <a:chExt cx="5485" cy="154"/>
            </a:xfrm>
          </p:grpSpPr>
          <p:grpSp>
            <p:nvGrpSpPr>
              <p:cNvPr id="161972" name="Group 180"/>
              <p:cNvGrpSpPr>
                <a:grpSpLocks/>
              </p:cNvGrpSpPr>
              <p:nvPr/>
            </p:nvGrpSpPr>
            <p:grpSpPr bwMode="auto">
              <a:xfrm>
                <a:off x="4453" y="2990"/>
                <a:ext cx="1166" cy="142"/>
                <a:chOff x="612" y="2521"/>
                <a:chExt cx="2632" cy="480"/>
              </a:xfrm>
            </p:grpSpPr>
            <p:grpSp>
              <p:nvGrpSpPr>
                <p:cNvPr id="161973" name="Group 181"/>
                <p:cNvGrpSpPr>
                  <a:grpSpLocks/>
                </p:cNvGrpSpPr>
                <p:nvPr/>
              </p:nvGrpSpPr>
              <p:grpSpPr bwMode="auto">
                <a:xfrm>
                  <a:off x="612" y="2523"/>
                  <a:ext cx="1316" cy="478"/>
                  <a:chOff x="385" y="2523"/>
                  <a:chExt cx="1316" cy="478"/>
                </a:xfrm>
              </p:grpSpPr>
              <p:sp>
                <p:nvSpPr>
                  <p:cNvPr id="161974" name="Line 182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61975" name="Group 183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61976" name="Line 18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61977" name="Group 18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61978" name="Line 18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1979" name="Line 187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1980" name="Line 18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1981" name="Line 18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1982" name="Line 19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1983" name="Line 19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1984" name="Line 19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1985" name="Line 19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1986" name="Line 194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1987" name="Line 195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61988" name="Line 196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61989" name="Group 197"/>
                <p:cNvGrpSpPr>
                  <a:grpSpLocks/>
                </p:cNvGrpSpPr>
                <p:nvPr/>
              </p:nvGrpSpPr>
              <p:grpSpPr bwMode="auto">
                <a:xfrm>
                  <a:off x="1928" y="2521"/>
                  <a:ext cx="1316" cy="478"/>
                  <a:chOff x="385" y="2523"/>
                  <a:chExt cx="1316" cy="478"/>
                </a:xfrm>
              </p:grpSpPr>
              <p:sp>
                <p:nvSpPr>
                  <p:cNvPr id="161990" name="Line 198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61991" name="Group 199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61992" name="Line 20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61993" name="Group 20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61994" name="Line 20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1995" name="Line 203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1996" name="Line 20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1997" name="Line 20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1998" name="Line 20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1999" name="Line 20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2000" name="Line 20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2001" name="Line 20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2002" name="Line 210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2003" name="Line 211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62004" name="Line 212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162005" name="Group 213"/>
              <p:cNvGrpSpPr>
                <a:grpSpLocks/>
              </p:cNvGrpSpPr>
              <p:nvPr/>
            </p:nvGrpSpPr>
            <p:grpSpPr bwMode="auto">
              <a:xfrm>
                <a:off x="134" y="2999"/>
                <a:ext cx="4320" cy="145"/>
                <a:chOff x="12" y="3220"/>
                <a:chExt cx="5718" cy="217"/>
              </a:xfrm>
            </p:grpSpPr>
            <p:grpSp>
              <p:nvGrpSpPr>
                <p:cNvPr id="162006" name="Group 214"/>
                <p:cNvGrpSpPr>
                  <a:grpSpLocks/>
                </p:cNvGrpSpPr>
                <p:nvPr/>
              </p:nvGrpSpPr>
              <p:grpSpPr bwMode="auto">
                <a:xfrm>
                  <a:off x="12" y="3220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62007" name="Group 215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62008" name="Group 21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62009" name="Line 21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62010" name="Group 218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62011" name="Line 219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62012" name="Group 220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62013" name="Line 22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2014" name="Line 22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2015" name="Line 22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2016" name="Line 22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2017" name="Line 22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2018" name="Line 22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2019" name="Line 22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2020" name="Line 22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2021" name="Line 22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2022" name="Line 23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62023" name="Line 23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62024" name="Group 23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62025" name="Line 23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62026" name="Group 23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62027" name="Line 235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62028" name="Group 236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62029" name="Line 23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2030" name="Line 23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2031" name="Line 23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2032" name="Line 24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2033" name="Line 24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2034" name="Line 24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2035" name="Line 24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2036" name="Line 24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2037" name="Line 24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2038" name="Line 24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62039" name="Line 24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62040" name="Group 248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62041" name="Group 24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62042" name="Line 25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62043" name="Group 25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62044" name="Line 252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62045" name="Group 253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62046" name="Line 25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2047" name="Line 25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2048" name="Line 25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2049" name="Line 25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2050" name="Line 25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2051" name="Line 25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2052" name="Line 26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2053" name="Line 26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2054" name="Line 26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2055" name="Line 26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62056" name="Line 26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62057" name="Group 26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62058" name="Line 26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62059" name="Group 26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62060" name="Line 268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62061" name="Group 269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62062" name="Line 27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2063" name="Line 27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2064" name="Line 27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2065" name="Line 27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2066" name="Line 27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2067" name="Line 27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2068" name="Line 27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2069" name="Line 27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2070" name="Line 27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2071" name="Line 27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62072" name="Line 28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  <p:grpSp>
              <p:nvGrpSpPr>
                <p:cNvPr id="162073" name="Group 281"/>
                <p:cNvGrpSpPr>
                  <a:grpSpLocks/>
                </p:cNvGrpSpPr>
                <p:nvPr/>
              </p:nvGrpSpPr>
              <p:grpSpPr bwMode="auto">
                <a:xfrm>
                  <a:off x="2871" y="3223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62074" name="Group 282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62075" name="Group 28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62076" name="Line 28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62077" name="Group 285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62078" name="Line 286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62079" name="Group 287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62080" name="Line 28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2081" name="Line 28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2082" name="Line 29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2083" name="Line 29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2084" name="Line 29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2085" name="Line 29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2086" name="Line 29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2087" name="Line 29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2088" name="Line 29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2089" name="Line 29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62090" name="Line 29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62091" name="Group 29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62092" name="Line 30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62093" name="Group 30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62094" name="Line 302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62095" name="Group 303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62096" name="Line 30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2097" name="Line 30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2098" name="Line 30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2099" name="Line 30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2100" name="Line 30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2101" name="Line 30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2102" name="Line 31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2103" name="Line 31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2104" name="Line 31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2105" name="Line 31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62106" name="Line 31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62107" name="Group 315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62108" name="Group 31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62109" name="Line 31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62110" name="Group 318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62111" name="Line 319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62112" name="Group 320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62113" name="Line 32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2114" name="Line 32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2115" name="Line 32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2116" name="Line 32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2117" name="Line 32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2118" name="Line 32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2119" name="Line 32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2120" name="Line 32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2121" name="Line 32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2122" name="Line 33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62123" name="Line 33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62124" name="Group 33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62125" name="Line 33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62126" name="Group 33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62127" name="Line 335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62128" name="Group 336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62129" name="Line 33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2130" name="Line 33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2131" name="Line 33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2132" name="Line 34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2133" name="Line 34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2134" name="Line 34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2135" name="Line 34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2136" name="Line 34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2137" name="Line 34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2138" name="Line 34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62139" name="Line 34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162173" name="Group 381"/>
          <p:cNvGrpSpPr>
            <a:grpSpLocks/>
          </p:cNvGrpSpPr>
          <p:nvPr/>
        </p:nvGrpSpPr>
        <p:grpSpPr bwMode="auto">
          <a:xfrm>
            <a:off x="6716713" y="3933825"/>
            <a:ext cx="1857375" cy="2189163"/>
            <a:chOff x="4190" y="2358"/>
            <a:chExt cx="1170" cy="1379"/>
          </a:xfrm>
        </p:grpSpPr>
        <p:pic>
          <p:nvPicPr>
            <p:cNvPr id="162153" name="Picture 361" descr="щи8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BFF"/>
                </a:clrFrom>
                <a:clrTo>
                  <a:srgbClr val="FFFB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683" y="2982"/>
              <a:ext cx="677" cy="754"/>
            </a:xfrm>
            <a:prstGeom prst="rect">
              <a:avLst/>
            </a:prstGeom>
            <a:noFill/>
          </p:spPr>
        </p:pic>
        <p:pic>
          <p:nvPicPr>
            <p:cNvPr id="162154" name="Picture 362" descr="щ9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-25130592">
              <a:off x="4610" y="2562"/>
              <a:ext cx="291" cy="1132"/>
            </a:xfrm>
            <a:prstGeom prst="rect">
              <a:avLst/>
            </a:prstGeom>
            <a:noFill/>
          </p:spPr>
        </p:pic>
        <p:pic>
          <p:nvPicPr>
            <p:cNvPr id="162151" name="Picture 359" descr="щит6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189924">
              <a:off x="4442" y="2358"/>
              <a:ext cx="721" cy="1379"/>
            </a:xfrm>
            <a:prstGeom prst="rect">
              <a:avLst/>
            </a:prstGeom>
            <a:noFill/>
          </p:spPr>
        </p:pic>
      </p:grpSp>
      <p:sp>
        <p:nvSpPr>
          <p:cNvPr id="162168" name="AutoShape 376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270875" y="6353175"/>
            <a:ext cx="636588" cy="330200"/>
          </a:xfrm>
          <a:prstGeom prst="actionButtonForwardNext">
            <a:avLst/>
          </a:prstGeom>
          <a:solidFill>
            <a:srgbClr val="ECD9C6"/>
          </a:solidFill>
          <a:ln w="9525">
            <a:solidFill>
              <a:srgbClr val="6B472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62169" name="Rectangle 377"/>
          <p:cNvSpPr>
            <a:spLocks noChangeArrowheads="1"/>
          </p:cNvSpPr>
          <p:nvPr/>
        </p:nvSpPr>
        <p:spPr bwMode="auto">
          <a:xfrm>
            <a:off x="1128713" y="957263"/>
            <a:ext cx="7324725" cy="692150"/>
          </a:xfrm>
          <a:prstGeom prst="rect">
            <a:avLst/>
          </a:prstGeom>
          <a:solidFill>
            <a:srgbClr val="ECD9C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Спарта</a:t>
            </a:r>
            <a:r>
              <a:rPr lang="ru-RU" sz="2000">
                <a:solidFill>
                  <a:srgbClr val="ECD9C6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2E4"/>
                    </a:outerShdw>
                  </a:cont>
                  <a:cont type="tree" name="">
                    <a:effect ref="fillLine"/>
                    <a:outerShdw dist="38100" dir="2700000" algn="tl">
                      <a:srgbClr val="8D8276"/>
                    </a:outerShdw>
                  </a:cont>
                  <a:effect ref="fillLine"/>
                </a:effectDag>
              </a:rPr>
              <a:t> </a:t>
            </a:r>
            <a:r>
              <a:rPr lang="ru-RU"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завоевала Мессению и ряд других </a:t>
            </a:r>
          </a:p>
          <a:p>
            <a:pPr algn="ctr"/>
            <a:r>
              <a:rPr lang="ru-RU"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районов южного Пелопоннеса.</a:t>
            </a:r>
          </a:p>
        </p:txBody>
      </p:sp>
      <p:sp>
        <p:nvSpPr>
          <p:cNvPr id="162170" name="Rectangle 378"/>
          <p:cNvSpPr>
            <a:spLocks noChangeArrowheads="1"/>
          </p:cNvSpPr>
          <p:nvPr/>
        </p:nvSpPr>
        <p:spPr bwMode="auto">
          <a:xfrm>
            <a:off x="366713" y="2852738"/>
            <a:ext cx="63500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ru-RU">
                <a:solidFill>
                  <a:srgbClr val="FDFDE7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1"/>
                    </a:outerShdw>
                  </a:cont>
                  <a:cont type="tree" name="">
                    <a:effect ref="fillLine"/>
                    <a:outerShdw dist="38100" dir="2700000" algn="tl">
                      <a:srgbClr val="97978A"/>
                    </a:outerShdw>
                  </a:cont>
                  <a:effect ref="fillLine"/>
                </a:effectDag>
              </a:rPr>
              <a:t>  </a:t>
            </a:r>
          </a:p>
        </p:txBody>
      </p:sp>
      <p:sp>
        <p:nvSpPr>
          <p:cNvPr id="162171" name="AutoShape 379"/>
          <p:cNvSpPr>
            <a:spLocks noChangeArrowheads="1"/>
          </p:cNvSpPr>
          <p:nvPr/>
        </p:nvSpPr>
        <p:spPr bwMode="auto">
          <a:xfrm>
            <a:off x="450850" y="957263"/>
            <a:ext cx="7864475" cy="1166812"/>
          </a:xfrm>
          <a:prstGeom prst="wedgeRoundRectCallout">
            <a:avLst>
              <a:gd name="adj1" fmla="val 45921"/>
              <a:gd name="adj2" fmla="val -26329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chemeClr val="tx1"/>
                </a:solidFill>
                <a:effectLst/>
              </a:rPr>
              <a:t>Мою семью, как и всех, кого покорили спартанцы, теперь называют </a:t>
            </a:r>
            <a:r>
              <a:rPr lang="ru-RU" b="1" i="1">
                <a:solidFill>
                  <a:schemeClr val="tx1"/>
                </a:solidFill>
                <a:effectLst/>
              </a:rPr>
              <a:t>илотами</a:t>
            </a:r>
            <a:r>
              <a:rPr lang="ru-RU" b="1">
                <a:solidFill>
                  <a:schemeClr val="tx1"/>
                </a:solidFill>
                <a:effectLst/>
              </a:rPr>
              <a:t>. Илотам запрещено иметь оружие.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chemeClr val="tx1"/>
                </a:solidFill>
                <a:effectLst/>
              </a:rPr>
              <a:t>Эти доспехи отца у меня отнимут победители.   </a:t>
            </a:r>
          </a:p>
        </p:txBody>
      </p:sp>
      <p:sp>
        <p:nvSpPr>
          <p:cNvPr id="162172" name="AutoShape 380">
            <a:hlinkClick r:id="rId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253163" y="6405563"/>
            <a:ext cx="1320800" cy="277812"/>
          </a:xfrm>
          <a:prstGeom prst="actionButtonBlank">
            <a:avLst/>
          </a:prstGeom>
          <a:solidFill>
            <a:srgbClr val="ECD9C6"/>
          </a:solidFill>
          <a:ln w="9525">
            <a:solidFill>
              <a:srgbClr val="56565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ИЛОТЫ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617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1617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" dur="1000"/>
                                        <p:tgtEl>
                                          <p:spTgt spid="1617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1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16179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2000"/>
                                        <p:tgtEl>
                                          <p:spTgt spid="162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1000"/>
                                        <p:tgtEl>
                                          <p:spTgt spid="162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500"/>
                                        <p:tgtEl>
                                          <p:spTgt spid="1617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1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62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794" grpId="1" animBg="1"/>
      <p:bldP spid="162168" grpId="0" animBg="1"/>
      <p:bldP spid="162169" grpId="0" animBg="1"/>
      <p:bldP spid="162171" grpId="0" animBg="1"/>
      <p:bldP spid="16217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9" name="AutoShape 11"/>
          <p:cNvSpPr>
            <a:spLocks noChangeArrowheads="1"/>
          </p:cNvSpPr>
          <p:nvPr/>
        </p:nvSpPr>
        <p:spPr bwMode="auto">
          <a:xfrm>
            <a:off x="1590675" y="765175"/>
            <a:ext cx="7000875" cy="1295400"/>
          </a:xfrm>
          <a:prstGeom prst="wedgeRoundRectCallout">
            <a:avLst>
              <a:gd name="adj1" fmla="val -52630"/>
              <a:gd name="adj2" fmla="val 31986"/>
              <a:gd name="adj3" fmla="val 16667"/>
            </a:avLst>
          </a:prstGeom>
          <a:solidFill>
            <a:srgbClr val="FDFDE7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ru-RU" b="1">
                <a:solidFill>
                  <a:schemeClr val="tx1"/>
                </a:solidFill>
                <a:effectLst/>
              </a:rPr>
              <a:t>Наша победа не случайна! Сила спартанцев – в наших законах, которые мы свято соблюдаем! Их создал  мудрый Ликург!</a:t>
            </a:r>
          </a:p>
        </p:txBody>
      </p:sp>
      <p:pic>
        <p:nvPicPr>
          <p:cNvPr id="160797" name="Picture 29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9B9B9B"/>
              </a:clrFrom>
              <a:clrTo>
                <a:srgbClr val="9B9B9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11500" y="2305050"/>
            <a:ext cx="2544763" cy="296862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solidFill>
              <a:schemeClr val="bg2"/>
            </a:solidFill>
            <a:miter lim="800000"/>
            <a:headEnd/>
            <a:tailEnd/>
          </a:ln>
          <a:effectLst/>
        </p:spPr>
      </p:pic>
      <p:sp>
        <p:nvSpPr>
          <p:cNvPr id="160799" name="WordArt 31"/>
          <p:cNvSpPr>
            <a:spLocks noChangeArrowheads="1" noChangeShapeType="1" noTextEdit="1"/>
          </p:cNvSpPr>
          <p:nvPr/>
        </p:nvSpPr>
        <p:spPr bwMode="auto">
          <a:xfrm>
            <a:off x="452438" y="3429000"/>
            <a:ext cx="2535237" cy="4953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b="1" kern="10" spc="80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FF"/>
                    </a:gs>
                    <a:gs pos="100000">
                      <a:srgbClr val="7A5128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80000"/>
                    </a:srgbClr>
                  </a:outerShdw>
                </a:effectLst>
                <a:latin typeface="Arial"/>
                <a:cs typeface="Arial"/>
              </a:rPr>
              <a:t>ЗАКОНЫ </a:t>
            </a:r>
          </a:p>
        </p:txBody>
      </p:sp>
      <p:sp>
        <p:nvSpPr>
          <p:cNvPr id="160800" name="WordArt 32"/>
          <p:cNvSpPr>
            <a:spLocks noChangeArrowheads="1" noChangeShapeType="1" noTextEdit="1"/>
          </p:cNvSpPr>
          <p:nvPr/>
        </p:nvSpPr>
        <p:spPr bwMode="auto">
          <a:xfrm>
            <a:off x="5964238" y="3429000"/>
            <a:ext cx="2752725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spc="72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FF"/>
                    </a:gs>
                    <a:gs pos="100000">
                      <a:srgbClr val="7A5128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80000"/>
                    </a:srgbClr>
                  </a:outerShdw>
                </a:effectLst>
                <a:latin typeface="Arial"/>
                <a:cs typeface="Arial"/>
              </a:rPr>
              <a:t>ЛИКУРГА</a:t>
            </a:r>
          </a:p>
        </p:txBody>
      </p:sp>
      <p:grpSp>
        <p:nvGrpSpPr>
          <p:cNvPr id="160806" name="Group 38"/>
          <p:cNvGrpSpPr>
            <a:grpSpLocks/>
          </p:cNvGrpSpPr>
          <p:nvPr/>
        </p:nvGrpSpPr>
        <p:grpSpPr bwMode="auto">
          <a:xfrm>
            <a:off x="20638" y="6326188"/>
            <a:ext cx="9096375" cy="479425"/>
            <a:chOff x="-5" y="3728"/>
            <a:chExt cx="5730" cy="302"/>
          </a:xfrm>
        </p:grpSpPr>
        <p:sp>
          <p:nvSpPr>
            <p:cNvPr id="160807" name="Rectangle 39"/>
            <p:cNvSpPr>
              <a:spLocks noChangeArrowheads="1"/>
            </p:cNvSpPr>
            <p:nvPr/>
          </p:nvSpPr>
          <p:spPr bwMode="auto">
            <a:xfrm>
              <a:off x="-5" y="3728"/>
              <a:ext cx="5730" cy="302"/>
            </a:xfrm>
            <a:prstGeom prst="rect">
              <a:avLst/>
            </a:prstGeom>
            <a:gradFill rotWithShape="1">
              <a:gsLst>
                <a:gs pos="0">
                  <a:srgbClr val="DFBE9D">
                    <a:gamma/>
                    <a:shade val="46275"/>
                    <a:invGamma/>
                  </a:srgbClr>
                </a:gs>
                <a:gs pos="50000">
                  <a:srgbClr val="DFBE9D"/>
                </a:gs>
                <a:gs pos="100000">
                  <a:srgbClr val="DFBE9D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57150" cmpd="thickThin">
              <a:solidFill>
                <a:srgbClr val="5F3F1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60808" name="Group 40"/>
            <p:cNvGrpSpPr>
              <a:grpSpLocks/>
            </p:cNvGrpSpPr>
            <p:nvPr/>
          </p:nvGrpSpPr>
          <p:grpSpPr bwMode="auto">
            <a:xfrm>
              <a:off x="-5" y="3785"/>
              <a:ext cx="5713" cy="154"/>
              <a:chOff x="134" y="2990"/>
              <a:chExt cx="5485" cy="154"/>
            </a:xfrm>
          </p:grpSpPr>
          <p:grpSp>
            <p:nvGrpSpPr>
              <p:cNvPr id="160809" name="Group 41"/>
              <p:cNvGrpSpPr>
                <a:grpSpLocks/>
              </p:cNvGrpSpPr>
              <p:nvPr/>
            </p:nvGrpSpPr>
            <p:grpSpPr bwMode="auto">
              <a:xfrm>
                <a:off x="4453" y="2990"/>
                <a:ext cx="1166" cy="142"/>
                <a:chOff x="612" y="2521"/>
                <a:chExt cx="2632" cy="480"/>
              </a:xfrm>
            </p:grpSpPr>
            <p:grpSp>
              <p:nvGrpSpPr>
                <p:cNvPr id="160810" name="Group 42"/>
                <p:cNvGrpSpPr>
                  <a:grpSpLocks/>
                </p:cNvGrpSpPr>
                <p:nvPr/>
              </p:nvGrpSpPr>
              <p:grpSpPr bwMode="auto">
                <a:xfrm>
                  <a:off x="612" y="2523"/>
                  <a:ext cx="1316" cy="478"/>
                  <a:chOff x="385" y="2523"/>
                  <a:chExt cx="1316" cy="478"/>
                </a:xfrm>
              </p:grpSpPr>
              <p:sp>
                <p:nvSpPr>
                  <p:cNvPr id="160811" name="Line 43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60812" name="Group 44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60813" name="Line 4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60814" name="Group 4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60815" name="Line 4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0816" name="Line 48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0817" name="Line 4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0818" name="Line 5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0819" name="Line 5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0820" name="Line 5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0821" name="Line 5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0822" name="Line 5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0823" name="Line 55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0824" name="Line 56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60825" name="Line 57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60826" name="Group 58"/>
                <p:cNvGrpSpPr>
                  <a:grpSpLocks/>
                </p:cNvGrpSpPr>
                <p:nvPr/>
              </p:nvGrpSpPr>
              <p:grpSpPr bwMode="auto">
                <a:xfrm>
                  <a:off x="1928" y="2521"/>
                  <a:ext cx="1316" cy="478"/>
                  <a:chOff x="385" y="2523"/>
                  <a:chExt cx="1316" cy="478"/>
                </a:xfrm>
              </p:grpSpPr>
              <p:sp>
                <p:nvSpPr>
                  <p:cNvPr id="160827" name="Line 59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60828" name="Group 60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60829" name="Line 6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60830" name="Group 6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60831" name="Line 6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0832" name="Line 64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0833" name="Line 6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0834" name="Line 6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0835" name="Line 6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0836" name="Line 6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0837" name="Line 6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0838" name="Line 7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0839" name="Line 71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0840" name="Line 72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60841" name="Line 73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160842" name="Group 74"/>
              <p:cNvGrpSpPr>
                <a:grpSpLocks/>
              </p:cNvGrpSpPr>
              <p:nvPr/>
            </p:nvGrpSpPr>
            <p:grpSpPr bwMode="auto">
              <a:xfrm>
                <a:off x="134" y="2999"/>
                <a:ext cx="4320" cy="145"/>
                <a:chOff x="12" y="3220"/>
                <a:chExt cx="5718" cy="217"/>
              </a:xfrm>
            </p:grpSpPr>
            <p:grpSp>
              <p:nvGrpSpPr>
                <p:cNvPr id="160843" name="Group 75"/>
                <p:cNvGrpSpPr>
                  <a:grpSpLocks/>
                </p:cNvGrpSpPr>
                <p:nvPr/>
              </p:nvGrpSpPr>
              <p:grpSpPr bwMode="auto">
                <a:xfrm>
                  <a:off x="12" y="3220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60844" name="Group 76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60845" name="Group 7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60846" name="Line 7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60847" name="Group 79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60848" name="Line 80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60849" name="Group 81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60850" name="Line 8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851" name="Line 8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852" name="Line 8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853" name="Line 8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854" name="Line 8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855" name="Line 8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856" name="Line 8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857" name="Line 8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858" name="Line 9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859" name="Line 9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60860" name="Line 9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60861" name="Group 9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60862" name="Line 9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60863" name="Group 95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60864" name="Line 96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60865" name="Group 97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60866" name="Line 9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867" name="Line 9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868" name="Line 10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869" name="Line 10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870" name="Line 10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871" name="Line 10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872" name="Line 10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873" name="Line 10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874" name="Line 10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875" name="Line 10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60876" name="Line 10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60877" name="Group 109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60878" name="Group 11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60879" name="Line 11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60880" name="Group 112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60881" name="Line 113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60882" name="Group 114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60883" name="Line 11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884" name="Line 11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885" name="Line 11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886" name="Line 11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887" name="Line 11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888" name="Line 12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889" name="Line 12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890" name="Line 12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891" name="Line 12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892" name="Line 12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60893" name="Line 12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60894" name="Group 12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60895" name="Line 12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60896" name="Group 128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60897" name="Line 129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60898" name="Group 130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60899" name="Line 13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900" name="Line 13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901" name="Line 13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902" name="Line 13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903" name="Line 13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904" name="Line 13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905" name="Line 13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906" name="Line 13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907" name="Line 13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908" name="Line 14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60909" name="Line 14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  <p:grpSp>
              <p:nvGrpSpPr>
                <p:cNvPr id="160910" name="Group 142"/>
                <p:cNvGrpSpPr>
                  <a:grpSpLocks/>
                </p:cNvGrpSpPr>
                <p:nvPr/>
              </p:nvGrpSpPr>
              <p:grpSpPr bwMode="auto">
                <a:xfrm>
                  <a:off x="2871" y="3223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60911" name="Group 143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60912" name="Group 14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60913" name="Line 14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60914" name="Group 146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60915" name="Line 147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60916" name="Group 148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60917" name="Line 14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918" name="Line 15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919" name="Line 15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920" name="Line 15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921" name="Line 15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922" name="Line 15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923" name="Line 15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924" name="Line 15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925" name="Line 15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926" name="Line 15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60927" name="Line 15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60928" name="Group 16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60929" name="Line 16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60930" name="Group 162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60931" name="Line 163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60932" name="Group 164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60933" name="Line 16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934" name="Line 16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935" name="Line 16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936" name="Line 16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937" name="Line 16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938" name="Line 17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939" name="Line 17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940" name="Line 17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941" name="Line 17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942" name="Line 17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60943" name="Line 17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60944" name="Group 176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60945" name="Group 17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60946" name="Line 17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60947" name="Group 179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60948" name="Line 180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60949" name="Group 181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60950" name="Line 18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951" name="Line 18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952" name="Line 18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953" name="Line 18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954" name="Line 18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955" name="Line 18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956" name="Line 18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957" name="Line 18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958" name="Line 19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959" name="Line 19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60960" name="Line 19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60961" name="Group 19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60962" name="Line 19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60963" name="Group 195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60964" name="Line 196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60965" name="Group 197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60966" name="Line 19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967" name="Line 19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968" name="Line 20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969" name="Line 20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970" name="Line 20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971" name="Line 20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972" name="Line 20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973" name="Line 20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974" name="Line 20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975" name="Line 20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60976" name="Line 20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160977" name="Group 209"/>
          <p:cNvGrpSpPr>
            <a:grpSpLocks/>
          </p:cNvGrpSpPr>
          <p:nvPr/>
        </p:nvGrpSpPr>
        <p:grpSpPr bwMode="auto">
          <a:xfrm>
            <a:off x="20638" y="47625"/>
            <a:ext cx="9096375" cy="479425"/>
            <a:chOff x="-5" y="3728"/>
            <a:chExt cx="5730" cy="302"/>
          </a:xfrm>
        </p:grpSpPr>
        <p:sp>
          <p:nvSpPr>
            <p:cNvPr id="160978" name="Rectangle 210"/>
            <p:cNvSpPr>
              <a:spLocks noChangeArrowheads="1"/>
            </p:cNvSpPr>
            <p:nvPr/>
          </p:nvSpPr>
          <p:spPr bwMode="auto">
            <a:xfrm>
              <a:off x="-5" y="3728"/>
              <a:ext cx="5730" cy="302"/>
            </a:xfrm>
            <a:prstGeom prst="rect">
              <a:avLst/>
            </a:prstGeom>
            <a:gradFill rotWithShape="1">
              <a:gsLst>
                <a:gs pos="0">
                  <a:srgbClr val="DFBE9D">
                    <a:gamma/>
                    <a:shade val="46275"/>
                    <a:invGamma/>
                  </a:srgbClr>
                </a:gs>
                <a:gs pos="50000">
                  <a:srgbClr val="DFBE9D"/>
                </a:gs>
                <a:gs pos="100000">
                  <a:srgbClr val="DFBE9D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57150" cmpd="thickThin">
              <a:solidFill>
                <a:srgbClr val="5F3F1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60979" name="Group 211"/>
            <p:cNvGrpSpPr>
              <a:grpSpLocks/>
            </p:cNvGrpSpPr>
            <p:nvPr/>
          </p:nvGrpSpPr>
          <p:grpSpPr bwMode="auto">
            <a:xfrm>
              <a:off x="-5" y="3785"/>
              <a:ext cx="5713" cy="154"/>
              <a:chOff x="134" y="2990"/>
              <a:chExt cx="5485" cy="154"/>
            </a:xfrm>
          </p:grpSpPr>
          <p:grpSp>
            <p:nvGrpSpPr>
              <p:cNvPr id="160980" name="Group 212"/>
              <p:cNvGrpSpPr>
                <a:grpSpLocks/>
              </p:cNvGrpSpPr>
              <p:nvPr/>
            </p:nvGrpSpPr>
            <p:grpSpPr bwMode="auto">
              <a:xfrm>
                <a:off x="4453" y="2990"/>
                <a:ext cx="1166" cy="142"/>
                <a:chOff x="612" y="2521"/>
                <a:chExt cx="2632" cy="480"/>
              </a:xfrm>
            </p:grpSpPr>
            <p:grpSp>
              <p:nvGrpSpPr>
                <p:cNvPr id="160981" name="Group 213"/>
                <p:cNvGrpSpPr>
                  <a:grpSpLocks/>
                </p:cNvGrpSpPr>
                <p:nvPr/>
              </p:nvGrpSpPr>
              <p:grpSpPr bwMode="auto">
                <a:xfrm>
                  <a:off x="612" y="2523"/>
                  <a:ext cx="1316" cy="478"/>
                  <a:chOff x="385" y="2523"/>
                  <a:chExt cx="1316" cy="478"/>
                </a:xfrm>
              </p:grpSpPr>
              <p:sp>
                <p:nvSpPr>
                  <p:cNvPr id="160982" name="Line 214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60983" name="Group 215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60984" name="Line 21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60985" name="Group 21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60986" name="Line 21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0987" name="Line 219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0988" name="Line 22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0989" name="Line 22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0990" name="Line 22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0991" name="Line 22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0992" name="Line 22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0993" name="Line 22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0994" name="Line 226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0995" name="Line 227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60996" name="Line 228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60997" name="Group 229"/>
                <p:cNvGrpSpPr>
                  <a:grpSpLocks/>
                </p:cNvGrpSpPr>
                <p:nvPr/>
              </p:nvGrpSpPr>
              <p:grpSpPr bwMode="auto">
                <a:xfrm>
                  <a:off x="1928" y="2521"/>
                  <a:ext cx="1316" cy="478"/>
                  <a:chOff x="385" y="2523"/>
                  <a:chExt cx="1316" cy="478"/>
                </a:xfrm>
              </p:grpSpPr>
              <p:sp>
                <p:nvSpPr>
                  <p:cNvPr id="160998" name="Line 230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60999" name="Group 231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61000" name="Line 23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61001" name="Group 23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61002" name="Line 23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1003" name="Line 235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1004" name="Line 23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1005" name="Line 23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1006" name="Line 23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1007" name="Line 23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1008" name="Line 24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1009" name="Line 24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1010" name="Line 242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1011" name="Line 243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61012" name="Line 244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161013" name="Group 245"/>
              <p:cNvGrpSpPr>
                <a:grpSpLocks/>
              </p:cNvGrpSpPr>
              <p:nvPr/>
            </p:nvGrpSpPr>
            <p:grpSpPr bwMode="auto">
              <a:xfrm>
                <a:off x="134" y="2999"/>
                <a:ext cx="4320" cy="145"/>
                <a:chOff x="12" y="3220"/>
                <a:chExt cx="5718" cy="217"/>
              </a:xfrm>
            </p:grpSpPr>
            <p:grpSp>
              <p:nvGrpSpPr>
                <p:cNvPr id="161014" name="Group 246"/>
                <p:cNvGrpSpPr>
                  <a:grpSpLocks/>
                </p:cNvGrpSpPr>
                <p:nvPr/>
              </p:nvGrpSpPr>
              <p:grpSpPr bwMode="auto">
                <a:xfrm>
                  <a:off x="12" y="3220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61015" name="Group 247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61016" name="Group 24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61017" name="Line 24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61018" name="Group 250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61019" name="Line 251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61020" name="Group 252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61021" name="Line 25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022" name="Line 25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023" name="Line 25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024" name="Line 25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025" name="Line 25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026" name="Line 25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027" name="Line 25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028" name="Line 26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029" name="Line 26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030" name="Line 26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61031" name="Line 26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61032" name="Group 26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61033" name="Line 26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61034" name="Group 266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61035" name="Line 267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61036" name="Group 268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61037" name="Line 26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038" name="Line 27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039" name="Line 27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040" name="Line 27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041" name="Line 27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042" name="Line 27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043" name="Line 27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044" name="Line 27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045" name="Line 27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046" name="Line 27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61047" name="Line 27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61048" name="Group 280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61049" name="Group 28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61050" name="Line 28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61051" name="Group 28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61052" name="Line 284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61053" name="Group 285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61054" name="Line 28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055" name="Line 28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056" name="Line 28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057" name="Line 28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058" name="Line 29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059" name="Line 29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060" name="Line 29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061" name="Line 29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062" name="Line 29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063" name="Line 29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61064" name="Line 29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61065" name="Group 29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61066" name="Line 29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61067" name="Group 299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61068" name="Line 300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61069" name="Group 301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61070" name="Line 30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071" name="Line 30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072" name="Line 30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073" name="Line 30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074" name="Line 30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075" name="Line 30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076" name="Line 30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077" name="Line 30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078" name="Line 31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079" name="Line 31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61080" name="Line 31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  <p:grpSp>
              <p:nvGrpSpPr>
                <p:cNvPr id="161081" name="Group 313"/>
                <p:cNvGrpSpPr>
                  <a:grpSpLocks/>
                </p:cNvGrpSpPr>
                <p:nvPr/>
              </p:nvGrpSpPr>
              <p:grpSpPr bwMode="auto">
                <a:xfrm>
                  <a:off x="2871" y="3223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61082" name="Group 314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61083" name="Group 31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61084" name="Line 31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61085" name="Group 31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61086" name="Line 318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61087" name="Group 319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61088" name="Line 32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089" name="Line 32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090" name="Line 32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091" name="Line 32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092" name="Line 32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093" name="Line 32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094" name="Line 32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095" name="Line 32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096" name="Line 32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097" name="Line 32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61098" name="Line 33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61099" name="Group 33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61100" name="Line 33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61101" name="Group 33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61102" name="Line 334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61103" name="Group 335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61104" name="Line 33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105" name="Line 33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106" name="Line 33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107" name="Line 33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108" name="Line 34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109" name="Line 34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110" name="Line 34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111" name="Line 34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112" name="Line 34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113" name="Line 34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61114" name="Line 34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61115" name="Group 347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61116" name="Group 34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61117" name="Line 34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61118" name="Group 350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61119" name="Line 351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61120" name="Group 352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61121" name="Line 35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122" name="Line 35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123" name="Line 35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124" name="Line 35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125" name="Line 35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126" name="Line 35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127" name="Line 35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128" name="Line 36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129" name="Line 36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130" name="Line 36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61131" name="Line 36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61132" name="Group 36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61133" name="Line 36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61134" name="Group 366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61135" name="Line 367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61136" name="Group 368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61137" name="Line 36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138" name="Line 37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139" name="Line 37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140" name="Line 37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141" name="Line 37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142" name="Line 37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143" name="Line 37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144" name="Line 37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145" name="Line 37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1146" name="Line 37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61147" name="Line 37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161148" name="Group 380"/>
          <p:cNvGrpSpPr>
            <a:grpSpLocks/>
          </p:cNvGrpSpPr>
          <p:nvPr/>
        </p:nvGrpSpPr>
        <p:grpSpPr bwMode="auto">
          <a:xfrm>
            <a:off x="123825" y="765175"/>
            <a:ext cx="1384300" cy="1539875"/>
            <a:chOff x="89" y="201"/>
            <a:chExt cx="1008" cy="1077"/>
          </a:xfrm>
        </p:grpSpPr>
        <p:sp>
          <p:nvSpPr>
            <p:cNvPr id="161149" name="Oval 381"/>
            <p:cNvSpPr>
              <a:spLocks noChangeArrowheads="1"/>
            </p:cNvSpPr>
            <p:nvPr/>
          </p:nvSpPr>
          <p:spPr bwMode="auto">
            <a:xfrm>
              <a:off x="89" y="201"/>
              <a:ext cx="1008" cy="1077"/>
            </a:xfrm>
            <a:prstGeom prst="ellipse">
              <a:avLst/>
            </a:prstGeom>
            <a:solidFill>
              <a:srgbClr val="FDFDE7"/>
            </a:solidFill>
            <a:ln w="57150" cmpd="thickThin">
              <a:solidFill>
                <a:srgbClr val="5F3F1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161150" name="Picture 382" descr="новый-34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12000"/>
            </a:blip>
            <a:srcRect/>
            <a:stretch>
              <a:fillRect/>
            </a:stretch>
          </p:blipFill>
          <p:spPr bwMode="auto">
            <a:xfrm rot="1141563">
              <a:off x="89" y="201"/>
              <a:ext cx="989" cy="1018"/>
            </a:xfrm>
            <a:prstGeom prst="rect">
              <a:avLst/>
            </a:prstGeom>
            <a:noFill/>
          </p:spPr>
        </p:pic>
      </p:grpSp>
      <p:grpSp>
        <p:nvGrpSpPr>
          <p:cNvPr id="161153" name="Group 385"/>
          <p:cNvGrpSpPr>
            <a:grpSpLocks/>
          </p:cNvGrpSpPr>
          <p:nvPr/>
        </p:nvGrpSpPr>
        <p:grpSpPr bwMode="auto">
          <a:xfrm>
            <a:off x="123825" y="765175"/>
            <a:ext cx="1384300" cy="1539875"/>
            <a:chOff x="89" y="201"/>
            <a:chExt cx="1008" cy="1077"/>
          </a:xfrm>
        </p:grpSpPr>
        <p:sp>
          <p:nvSpPr>
            <p:cNvPr id="161154" name="Oval 386"/>
            <p:cNvSpPr>
              <a:spLocks noChangeArrowheads="1"/>
            </p:cNvSpPr>
            <p:nvPr/>
          </p:nvSpPr>
          <p:spPr bwMode="auto">
            <a:xfrm>
              <a:off x="89" y="201"/>
              <a:ext cx="1008" cy="1077"/>
            </a:xfrm>
            <a:prstGeom prst="ellipse">
              <a:avLst/>
            </a:prstGeom>
            <a:solidFill>
              <a:srgbClr val="FDFDE7"/>
            </a:solidFill>
            <a:ln w="57150" cmpd="thickThin">
              <a:solidFill>
                <a:srgbClr val="5F3F1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161155" name="Picture 387" descr="новый-34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12000"/>
            </a:blip>
            <a:srcRect/>
            <a:stretch>
              <a:fillRect/>
            </a:stretch>
          </p:blipFill>
          <p:spPr bwMode="auto">
            <a:xfrm rot="1141563">
              <a:off x="89" y="201"/>
              <a:ext cx="989" cy="1018"/>
            </a:xfrm>
            <a:prstGeom prst="rect">
              <a:avLst/>
            </a:prstGeom>
            <a:noFill/>
          </p:spPr>
        </p:pic>
      </p:grpSp>
      <p:sp>
        <p:nvSpPr>
          <p:cNvPr id="161156" name="AutoShape 388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20088" y="5927725"/>
            <a:ext cx="636587" cy="330200"/>
          </a:xfrm>
          <a:prstGeom prst="actionButtonForwardNext">
            <a:avLst/>
          </a:prstGeom>
          <a:solidFill>
            <a:srgbClr val="ECD9C6"/>
          </a:solidFill>
          <a:ln w="9525">
            <a:solidFill>
              <a:srgbClr val="6B472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61157" name="AutoShape 389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419850" y="5927725"/>
            <a:ext cx="1373188" cy="330200"/>
          </a:xfrm>
          <a:prstGeom prst="actionButtonBlank">
            <a:avLst/>
          </a:prstGeom>
          <a:solidFill>
            <a:srgbClr val="ECD9C6"/>
          </a:solidFill>
          <a:ln w="9525">
            <a:solidFill>
              <a:srgbClr val="6B472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ЛИКУРГ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0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60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07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07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79" grpId="0" animBg="1"/>
      <p:bldP spid="160799" grpId="0" animBg="1"/>
      <p:bldP spid="160800" grpId="0" animBg="1"/>
      <p:bldP spid="161156" grpId="0" animBg="1"/>
      <p:bldP spid="16115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186" name="Group 10"/>
          <p:cNvGrpSpPr>
            <a:grpSpLocks/>
          </p:cNvGrpSpPr>
          <p:nvPr/>
        </p:nvGrpSpPr>
        <p:grpSpPr bwMode="auto">
          <a:xfrm>
            <a:off x="20638" y="6326188"/>
            <a:ext cx="9096375" cy="479425"/>
            <a:chOff x="-5" y="3728"/>
            <a:chExt cx="5730" cy="302"/>
          </a:xfrm>
        </p:grpSpPr>
        <p:sp>
          <p:nvSpPr>
            <p:cNvPr id="178187" name="Rectangle 11"/>
            <p:cNvSpPr>
              <a:spLocks noChangeArrowheads="1"/>
            </p:cNvSpPr>
            <p:nvPr/>
          </p:nvSpPr>
          <p:spPr bwMode="auto">
            <a:xfrm>
              <a:off x="-5" y="3728"/>
              <a:ext cx="5730" cy="302"/>
            </a:xfrm>
            <a:prstGeom prst="rect">
              <a:avLst/>
            </a:prstGeom>
            <a:gradFill rotWithShape="1">
              <a:gsLst>
                <a:gs pos="0">
                  <a:srgbClr val="DFBE9D">
                    <a:gamma/>
                    <a:shade val="46275"/>
                    <a:invGamma/>
                  </a:srgbClr>
                </a:gs>
                <a:gs pos="50000">
                  <a:srgbClr val="DFBE9D"/>
                </a:gs>
                <a:gs pos="100000">
                  <a:srgbClr val="DFBE9D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57150" cmpd="thickThin">
              <a:solidFill>
                <a:srgbClr val="5F3F1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78188" name="Group 12"/>
            <p:cNvGrpSpPr>
              <a:grpSpLocks/>
            </p:cNvGrpSpPr>
            <p:nvPr/>
          </p:nvGrpSpPr>
          <p:grpSpPr bwMode="auto">
            <a:xfrm>
              <a:off x="-5" y="3785"/>
              <a:ext cx="5713" cy="154"/>
              <a:chOff x="134" y="2990"/>
              <a:chExt cx="5485" cy="154"/>
            </a:xfrm>
          </p:grpSpPr>
          <p:grpSp>
            <p:nvGrpSpPr>
              <p:cNvPr id="178189" name="Group 13"/>
              <p:cNvGrpSpPr>
                <a:grpSpLocks/>
              </p:cNvGrpSpPr>
              <p:nvPr/>
            </p:nvGrpSpPr>
            <p:grpSpPr bwMode="auto">
              <a:xfrm>
                <a:off x="4453" y="2990"/>
                <a:ext cx="1166" cy="142"/>
                <a:chOff x="612" y="2521"/>
                <a:chExt cx="2632" cy="480"/>
              </a:xfrm>
            </p:grpSpPr>
            <p:grpSp>
              <p:nvGrpSpPr>
                <p:cNvPr id="178190" name="Group 14"/>
                <p:cNvGrpSpPr>
                  <a:grpSpLocks/>
                </p:cNvGrpSpPr>
                <p:nvPr/>
              </p:nvGrpSpPr>
              <p:grpSpPr bwMode="auto">
                <a:xfrm>
                  <a:off x="612" y="2523"/>
                  <a:ext cx="1316" cy="478"/>
                  <a:chOff x="385" y="2523"/>
                  <a:chExt cx="1316" cy="478"/>
                </a:xfrm>
              </p:grpSpPr>
              <p:sp>
                <p:nvSpPr>
                  <p:cNvPr id="178191" name="Line 15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78192" name="Group 16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78193" name="Line 1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78194" name="Group 1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78195" name="Line 1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8196" name="Line 20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8197" name="Line 2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8198" name="Line 2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8199" name="Line 2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8200" name="Line 2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8201" name="Line 2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8202" name="Line 2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8203" name="Line 27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8204" name="Line 28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78205" name="Line 29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78206" name="Group 30"/>
                <p:cNvGrpSpPr>
                  <a:grpSpLocks/>
                </p:cNvGrpSpPr>
                <p:nvPr/>
              </p:nvGrpSpPr>
              <p:grpSpPr bwMode="auto">
                <a:xfrm>
                  <a:off x="1928" y="2521"/>
                  <a:ext cx="1316" cy="478"/>
                  <a:chOff x="385" y="2523"/>
                  <a:chExt cx="1316" cy="478"/>
                </a:xfrm>
              </p:grpSpPr>
              <p:sp>
                <p:nvSpPr>
                  <p:cNvPr id="178207" name="Line 31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78208" name="Group 32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78209" name="Line 3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78210" name="Group 3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78211" name="Line 3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8212" name="Line 36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8213" name="Line 3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8214" name="Line 3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8215" name="Line 3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8216" name="Line 4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8217" name="Line 4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8218" name="Line 4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8219" name="Line 43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8220" name="Line 44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78221" name="Line 45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178222" name="Group 46"/>
              <p:cNvGrpSpPr>
                <a:grpSpLocks/>
              </p:cNvGrpSpPr>
              <p:nvPr/>
            </p:nvGrpSpPr>
            <p:grpSpPr bwMode="auto">
              <a:xfrm>
                <a:off x="134" y="2999"/>
                <a:ext cx="4320" cy="145"/>
                <a:chOff x="12" y="3220"/>
                <a:chExt cx="5718" cy="217"/>
              </a:xfrm>
            </p:grpSpPr>
            <p:grpSp>
              <p:nvGrpSpPr>
                <p:cNvPr id="178223" name="Group 47"/>
                <p:cNvGrpSpPr>
                  <a:grpSpLocks/>
                </p:cNvGrpSpPr>
                <p:nvPr/>
              </p:nvGrpSpPr>
              <p:grpSpPr bwMode="auto">
                <a:xfrm>
                  <a:off x="12" y="3220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78224" name="Group 48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78225" name="Group 4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78226" name="Line 5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78227" name="Group 5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78228" name="Line 52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78229" name="Group 53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78230" name="Line 5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231" name="Line 5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232" name="Line 5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233" name="Line 5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234" name="Line 5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235" name="Line 5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236" name="Line 6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237" name="Line 6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238" name="Line 6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239" name="Line 6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78240" name="Line 6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78241" name="Group 6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78242" name="Line 6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78243" name="Group 6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78244" name="Line 68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78245" name="Group 69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78246" name="Line 7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247" name="Line 7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248" name="Line 7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249" name="Line 7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250" name="Line 7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251" name="Line 7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252" name="Line 7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253" name="Line 7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254" name="Line 7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255" name="Line 7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78256" name="Line 8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78257" name="Group 81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78258" name="Group 8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78259" name="Line 8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78260" name="Group 8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78261" name="Line 85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78262" name="Group 86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78263" name="Line 8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264" name="Line 8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265" name="Line 8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266" name="Line 9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267" name="Line 9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268" name="Line 9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269" name="Line 9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270" name="Line 9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271" name="Line 9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272" name="Line 9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78273" name="Line 9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78274" name="Group 9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78275" name="Line 9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78276" name="Group 100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78277" name="Line 101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78278" name="Group 102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78279" name="Line 10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280" name="Line 10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281" name="Line 10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282" name="Line 10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283" name="Line 10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284" name="Line 10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285" name="Line 10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286" name="Line 11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287" name="Line 11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288" name="Line 11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78289" name="Line 11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  <p:grpSp>
              <p:nvGrpSpPr>
                <p:cNvPr id="178290" name="Group 114"/>
                <p:cNvGrpSpPr>
                  <a:grpSpLocks/>
                </p:cNvGrpSpPr>
                <p:nvPr/>
              </p:nvGrpSpPr>
              <p:grpSpPr bwMode="auto">
                <a:xfrm>
                  <a:off x="2871" y="3223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78291" name="Group 115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78292" name="Group 11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78293" name="Line 11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78294" name="Group 118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78295" name="Line 119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78296" name="Group 120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78297" name="Line 12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298" name="Line 12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299" name="Line 12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300" name="Line 12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301" name="Line 12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302" name="Line 12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303" name="Line 12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304" name="Line 12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305" name="Line 12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306" name="Line 13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78307" name="Line 13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78308" name="Group 13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78309" name="Line 13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78310" name="Group 13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78311" name="Line 135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78312" name="Group 136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78313" name="Line 13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314" name="Line 13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315" name="Line 13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316" name="Line 14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317" name="Line 14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318" name="Line 14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319" name="Line 14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320" name="Line 14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321" name="Line 14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322" name="Line 14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78323" name="Line 14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78324" name="Group 148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78325" name="Group 14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78326" name="Line 15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78327" name="Group 15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78328" name="Line 152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78329" name="Group 153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78330" name="Line 15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331" name="Line 15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332" name="Line 15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333" name="Line 15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334" name="Line 15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335" name="Line 15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336" name="Line 16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337" name="Line 16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338" name="Line 16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339" name="Line 16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78340" name="Line 16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78341" name="Group 16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78342" name="Line 16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78343" name="Group 16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78344" name="Line 168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78345" name="Group 169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78346" name="Line 17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347" name="Line 17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348" name="Line 17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349" name="Line 17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350" name="Line 17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351" name="Line 17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352" name="Line 17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353" name="Line 17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354" name="Line 17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355" name="Line 17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78356" name="Line 18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178357" name="Group 181"/>
          <p:cNvGrpSpPr>
            <a:grpSpLocks/>
          </p:cNvGrpSpPr>
          <p:nvPr/>
        </p:nvGrpSpPr>
        <p:grpSpPr bwMode="auto">
          <a:xfrm>
            <a:off x="0" y="125413"/>
            <a:ext cx="9209088" cy="479425"/>
            <a:chOff x="-5" y="3728"/>
            <a:chExt cx="5730" cy="302"/>
          </a:xfrm>
        </p:grpSpPr>
        <p:sp>
          <p:nvSpPr>
            <p:cNvPr id="178358" name="Rectangle 182"/>
            <p:cNvSpPr>
              <a:spLocks noChangeArrowheads="1"/>
            </p:cNvSpPr>
            <p:nvPr/>
          </p:nvSpPr>
          <p:spPr bwMode="auto">
            <a:xfrm>
              <a:off x="-5" y="3728"/>
              <a:ext cx="5730" cy="302"/>
            </a:xfrm>
            <a:prstGeom prst="rect">
              <a:avLst/>
            </a:prstGeom>
            <a:gradFill rotWithShape="1">
              <a:gsLst>
                <a:gs pos="0">
                  <a:srgbClr val="DFBE9D">
                    <a:gamma/>
                    <a:shade val="46275"/>
                    <a:invGamma/>
                  </a:srgbClr>
                </a:gs>
                <a:gs pos="50000">
                  <a:srgbClr val="DFBE9D"/>
                </a:gs>
                <a:gs pos="100000">
                  <a:srgbClr val="DFBE9D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57150" cmpd="thickThin">
              <a:solidFill>
                <a:srgbClr val="5F3F1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78359" name="Group 183"/>
            <p:cNvGrpSpPr>
              <a:grpSpLocks/>
            </p:cNvGrpSpPr>
            <p:nvPr/>
          </p:nvGrpSpPr>
          <p:grpSpPr bwMode="auto">
            <a:xfrm>
              <a:off x="-5" y="3785"/>
              <a:ext cx="5713" cy="154"/>
              <a:chOff x="134" y="2990"/>
              <a:chExt cx="5485" cy="154"/>
            </a:xfrm>
          </p:grpSpPr>
          <p:grpSp>
            <p:nvGrpSpPr>
              <p:cNvPr id="178360" name="Group 184"/>
              <p:cNvGrpSpPr>
                <a:grpSpLocks/>
              </p:cNvGrpSpPr>
              <p:nvPr/>
            </p:nvGrpSpPr>
            <p:grpSpPr bwMode="auto">
              <a:xfrm>
                <a:off x="4453" y="2990"/>
                <a:ext cx="1166" cy="142"/>
                <a:chOff x="612" y="2521"/>
                <a:chExt cx="2632" cy="480"/>
              </a:xfrm>
            </p:grpSpPr>
            <p:grpSp>
              <p:nvGrpSpPr>
                <p:cNvPr id="178361" name="Group 185"/>
                <p:cNvGrpSpPr>
                  <a:grpSpLocks/>
                </p:cNvGrpSpPr>
                <p:nvPr/>
              </p:nvGrpSpPr>
              <p:grpSpPr bwMode="auto">
                <a:xfrm>
                  <a:off x="612" y="2523"/>
                  <a:ext cx="1316" cy="478"/>
                  <a:chOff x="385" y="2523"/>
                  <a:chExt cx="1316" cy="478"/>
                </a:xfrm>
              </p:grpSpPr>
              <p:sp>
                <p:nvSpPr>
                  <p:cNvPr id="178362" name="Line 186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78363" name="Group 187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78364" name="Line 18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78365" name="Group 18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78366" name="Line 19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8367" name="Line 191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8368" name="Line 19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8369" name="Line 19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8370" name="Line 19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8371" name="Line 19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8372" name="Line 19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8373" name="Line 19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8374" name="Line 198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8375" name="Line 199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78376" name="Line 200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78377" name="Group 201"/>
                <p:cNvGrpSpPr>
                  <a:grpSpLocks/>
                </p:cNvGrpSpPr>
                <p:nvPr/>
              </p:nvGrpSpPr>
              <p:grpSpPr bwMode="auto">
                <a:xfrm>
                  <a:off x="1928" y="2521"/>
                  <a:ext cx="1316" cy="478"/>
                  <a:chOff x="385" y="2523"/>
                  <a:chExt cx="1316" cy="478"/>
                </a:xfrm>
              </p:grpSpPr>
              <p:sp>
                <p:nvSpPr>
                  <p:cNvPr id="178378" name="Line 202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78379" name="Group 203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78380" name="Line 20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78381" name="Group 20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78382" name="Line 20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8383" name="Line 207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8384" name="Line 20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8385" name="Line 20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8386" name="Line 21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8387" name="Line 21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8388" name="Line 21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8389" name="Line 21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8390" name="Line 214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8391" name="Line 215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78392" name="Line 216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178393" name="Group 217"/>
              <p:cNvGrpSpPr>
                <a:grpSpLocks/>
              </p:cNvGrpSpPr>
              <p:nvPr/>
            </p:nvGrpSpPr>
            <p:grpSpPr bwMode="auto">
              <a:xfrm>
                <a:off x="134" y="2999"/>
                <a:ext cx="4320" cy="145"/>
                <a:chOff x="12" y="3220"/>
                <a:chExt cx="5718" cy="217"/>
              </a:xfrm>
            </p:grpSpPr>
            <p:grpSp>
              <p:nvGrpSpPr>
                <p:cNvPr id="178394" name="Group 218"/>
                <p:cNvGrpSpPr>
                  <a:grpSpLocks/>
                </p:cNvGrpSpPr>
                <p:nvPr/>
              </p:nvGrpSpPr>
              <p:grpSpPr bwMode="auto">
                <a:xfrm>
                  <a:off x="12" y="3220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78395" name="Group 219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78396" name="Group 22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78397" name="Line 22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78398" name="Group 222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78399" name="Line 223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78400" name="Group 224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78401" name="Line 22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402" name="Line 22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403" name="Line 22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404" name="Line 22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405" name="Line 22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406" name="Line 23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407" name="Line 23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408" name="Line 23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409" name="Line 23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410" name="Line 23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78411" name="Line 23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78412" name="Group 23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78413" name="Line 23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78414" name="Group 238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78415" name="Line 239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78416" name="Group 240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78417" name="Line 24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418" name="Line 24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419" name="Line 24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420" name="Line 24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421" name="Line 24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422" name="Line 24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423" name="Line 24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424" name="Line 24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425" name="Line 24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426" name="Line 25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78427" name="Line 25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78428" name="Group 252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78429" name="Group 25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78430" name="Line 25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78431" name="Group 255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78432" name="Line 256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78433" name="Group 257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78434" name="Line 25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435" name="Line 25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436" name="Line 26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437" name="Line 26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438" name="Line 26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439" name="Line 26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440" name="Line 26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441" name="Line 26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442" name="Line 26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443" name="Line 26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78444" name="Line 26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78445" name="Group 26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78446" name="Line 27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78447" name="Group 27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78448" name="Line 272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78449" name="Group 273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78450" name="Line 27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451" name="Line 27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452" name="Line 27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453" name="Line 27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454" name="Line 27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455" name="Line 27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456" name="Line 28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457" name="Line 28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458" name="Line 28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459" name="Line 28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78460" name="Line 28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  <p:grpSp>
              <p:nvGrpSpPr>
                <p:cNvPr id="178461" name="Group 285"/>
                <p:cNvGrpSpPr>
                  <a:grpSpLocks/>
                </p:cNvGrpSpPr>
                <p:nvPr/>
              </p:nvGrpSpPr>
              <p:grpSpPr bwMode="auto">
                <a:xfrm>
                  <a:off x="2871" y="3223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78462" name="Group 286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78463" name="Group 28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78464" name="Line 28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78465" name="Group 289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78466" name="Line 290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78467" name="Group 291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78468" name="Line 29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469" name="Line 29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470" name="Line 29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471" name="Line 29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472" name="Line 29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473" name="Line 29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474" name="Line 29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475" name="Line 29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476" name="Line 30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477" name="Line 30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78478" name="Line 30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78479" name="Group 30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78480" name="Line 30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78481" name="Group 305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78482" name="Line 306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78483" name="Group 307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78484" name="Line 30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485" name="Line 30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486" name="Line 31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487" name="Line 31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488" name="Line 31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489" name="Line 31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490" name="Line 31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491" name="Line 31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492" name="Line 31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493" name="Line 31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78494" name="Line 31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78495" name="Group 319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78496" name="Group 32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78497" name="Line 32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78498" name="Group 322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78499" name="Line 323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78500" name="Group 324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78501" name="Line 32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502" name="Line 32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503" name="Line 32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504" name="Line 32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505" name="Line 32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506" name="Line 33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507" name="Line 33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508" name="Line 33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509" name="Line 33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510" name="Line 33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78511" name="Line 33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78512" name="Group 33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78513" name="Line 33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78514" name="Group 338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78515" name="Line 339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78516" name="Group 340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78517" name="Line 34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518" name="Line 34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519" name="Line 34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520" name="Line 34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521" name="Line 34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522" name="Line 34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523" name="Line 34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524" name="Line 34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525" name="Line 34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8526" name="Line 35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78527" name="Line 35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178544" name="Group 368"/>
          <p:cNvGrpSpPr>
            <a:grpSpLocks/>
          </p:cNvGrpSpPr>
          <p:nvPr/>
        </p:nvGrpSpPr>
        <p:grpSpPr bwMode="auto">
          <a:xfrm>
            <a:off x="182563" y="3255963"/>
            <a:ext cx="2062162" cy="2405062"/>
            <a:chOff x="106" y="815"/>
            <a:chExt cx="1299" cy="1515"/>
          </a:xfrm>
        </p:grpSpPr>
        <p:pic>
          <p:nvPicPr>
            <p:cNvPr id="178179" name="Picture 3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9B9B9B"/>
                </a:clrFrom>
                <a:clrTo>
                  <a:srgbClr val="9B9B9B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106" y="815"/>
              <a:ext cx="1299" cy="1515"/>
            </a:xfrm>
            <a:prstGeom prst="rect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ffectLst/>
          </p:spPr>
        </p:pic>
        <p:sp>
          <p:nvSpPr>
            <p:cNvPr id="178532" name="Rectangle 356"/>
            <p:cNvSpPr>
              <a:spLocks noChangeArrowheads="1"/>
            </p:cNvSpPr>
            <p:nvPr/>
          </p:nvSpPr>
          <p:spPr bwMode="auto">
            <a:xfrm>
              <a:off x="284" y="836"/>
              <a:ext cx="938" cy="1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ru-RU" b="1">
                  <a:solidFill>
                    <a:srgbClr val="F0F0F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ЗАКОНЫ</a:t>
              </a:r>
            </a:p>
          </p:txBody>
        </p:sp>
        <p:sp>
          <p:nvSpPr>
            <p:cNvPr id="178533" name="Rectangle 357"/>
            <p:cNvSpPr>
              <a:spLocks noChangeArrowheads="1"/>
            </p:cNvSpPr>
            <p:nvPr/>
          </p:nvSpPr>
          <p:spPr bwMode="auto">
            <a:xfrm>
              <a:off x="299" y="2179"/>
              <a:ext cx="938" cy="117"/>
            </a:xfrm>
            <a:prstGeom prst="rect">
              <a:avLst/>
            </a:prstGeom>
            <a:solidFill>
              <a:srgbClr val="565656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ru-RU" b="1">
                  <a:solidFill>
                    <a:srgbClr val="F0F0F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ЛИКУРГА</a:t>
              </a:r>
            </a:p>
          </p:txBody>
        </p:sp>
      </p:grpSp>
      <p:sp>
        <p:nvSpPr>
          <p:cNvPr id="178535" name="WordArt 359"/>
          <p:cNvSpPr>
            <a:spLocks noChangeArrowheads="1" noChangeShapeType="1" noTextEdit="1"/>
          </p:cNvSpPr>
          <p:nvPr/>
        </p:nvSpPr>
        <p:spPr bwMode="auto">
          <a:xfrm>
            <a:off x="2955925" y="5462588"/>
            <a:ext cx="5473700" cy="4651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spc="72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ECD9C6"/>
                    </a:gs>
                    <a:gs pos="50000">
                      <a:srgbClr val="7A5128"/>
                    </a:gs>
                    <a:gs pos="100000">
                      <a:srgbClr val="ECD9C6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80000"/>
                    </a:srgbClr>
                  </a:outerShdw>
                </a:effectLst>
                <a:latin typeface="Arial"/>
                <a:cs typeface="Arial"/>
              </a:rPr>
              <a:t>Сообща владеем </a:t>
            </a:r>
          </a:p>
        </p:txBody>
      </p:sp>
      <p:grpSp>
        <p:nvGrpSpPr>
          <p:cNvPr id="178542" name="Group 366"/>
          <p:cNvGrpSpPr>
            <a:grpSpLocks/>
          </p:cNvGrpSpPr>
          <p:nvPr/>
        </p:nvGrpSpPr>
        <p:grpSpPr bwMode="auto">
          <a:xfrm>
            <a:off x="2546350" y="1341438"/>
            <a:ext cx="6299200" cy="4319587"/>
            <a:chOff x="1604" y="845"/>
            <a:chExt cx="3968" cy="2721"/>
          </a:xfrm>
        </p:grpSpPr>
        <p:sp>
          <p:nvSpPr>
            <p:cNvPr id="178531" name="Rectangle 355"/>
            <p:cNvSpPr>
              <a:spLocks noChangeArrowheads="1"/>
            </p:cNvSpPr>
            <p:nvPr/>
          </p:nvSpPr>
          <p:spPr bwMode="auto">
            <a:xfrm>
              <a:off x="1807" y="1071"/>
              <a:ext cx="3589" cy="2210"/>
            </a:xfrm>
            <a:prstGeom prst="rect">
              <a:avLst/>
            </a:prstGeom>
            <a:solidFill>
              <a:srgbClr val="7A5128">
                <a:alpha val="24001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ru-RU" sz="2800" b="1">
                  <a:solidFill>
                    <a:schemeClr val="tx1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Все спартиаты </a:t>
              </a:r>
              <a:r>
                <a:rPr lang="ru-RU" b="1">
                  <a:solidFill>
                    <a:schemeClr val="tx1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–</a:t>
              </a:r>
              <a:r>
                <a:rPr lang="ru-RU">
                  <a:solidFill>
                    <a:srgbClr val="7A5128"/>
                  </a:solidFill>
                  <a:effectDag name="">
                    <a:cont type="tree" name="">
                      <a:effect ref="fillLine"/>
                      <a:outerShdw dist="38100" dir="13500000" algn="br">
                        <a:srgbClr val="B78D65"/>
                      </a:outerShdw>
                    </a:cont>
                    <a:cont type="tree" name="">
                      <a:effect ref="fillLine"/>
                      <a:outerShdw dist="38100" dir="2700000" algn="tl">
                        <a:srgbClr val="493018"/>
                      </a:outerShdw>
                    </a:cont>
                    <a:effect ref="fillLine"/>
                  </a:effectDag>
                </a:rPr>
                <a:t> </a:t>
              </a:r>
              <a:r>
                <a:rPr lang="ru-RU" sz="2800" b="1">
                  <a:solidFill>
                    <a:schemeClr val="tx1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члены  общины равных</a:t>
              </a:r>
              <a:r>
                <a:rPr lang="en-US" sz="2800" b="1">
                  <a:solidFill>
                    <a:schemeClr val="tx1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.</a:t>
              </a:r>
              <a:endParaRPr lang="ru-RU" sz="2800" b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  <a:p>
              <a:endParaRPr lang="ru-RU" sz="2800" b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  <a:p>
              <a:r>
                <a:rPr lang="ru-RU" sz="2800" b="1">
                  <a:solidFill>
                    <a:schemeClr val="tx1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Вся земля  в Спарте </a:t>
              </a:r>
              <a:r>
                <a:rPr lang="ru-RU" b="1">
                  <a:solidFill>
                    <a:schemeClr val="tx1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–</a:t>
              </a:r>
              <a:r>
                <a:rPr lang="ru-RU" sz="2800" b="1">
                  <a:solidFill>
                    <a:schemeClr val="tx1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 у общины равных.</a:t>
              </a:r>
            </a:p>
            <a:p>
              <a:endParaRPr lang="ru-RU" sz="2800" b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  <a:p>
              <a:r>
                <a:rPr lang="ru-RU" sz="2800" b="1">
                  <a:solidFill>
                    <a:schemeClr val="tx1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Каждой семье спартиатов – равный  участок земли</a:t>
              </a:r>
              <a:r>
                <a:rPr lang="en-US" sz="2800" b="1">
                  <a:solidFill>
                    <a:schemeClr val="tx1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.</a:t>
              </a:r>
              <a:endParaRPr lang="ru-RU" sz="2800" b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178536" name="Line 360"/>
            <p:cNvSpPr>
              <a:spLocks noChangeShapeType="1"/>
            </p:cNvSpPr>
            <p:nvPr/>
          </p:nvSpPr>
          <p:spPr bwMode="auto">
            <a:xfrm>
              <a:off x="1604" y="845"/>
              <a:ext cx="0" cy="2721"/>
            </a:xfrm>
            <a:prstGeom prst="line">
              <a:avLst/>
            </a:prstGeom>
            <a:noFill/>
            <a:ln w="38100" cmpd="dbl">
              <a:solidFill>
                <a:srgbClr val="7A5128"/>
              </a:solidFill>
              <a:round/>
              <a:headEnd type="oval" w="med" len="med"/>
              <a:tailEnd type="oval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8538" name="Line 362"/>
            <p:cNvSpPr>
              <a:spLocks noChangeShapeType="1"/>
            </p:cNvSpPr>
            <p:nvPr/>
          </p:nvSpPr>
          <p:spPr bwMode="auto">
            <a:xfrm>
              <a:off x="5572" y="845"/>
              <a:ext cx="0" cy="2721"/>
            </a:xfrm>
            <a:prstGeom prst="line">
              <a:avLst/>
            </a:prstGeom>
            <a:noFill/>
            <a:ln w="38100" cmpd="dbl">
              <a:solidFill>
                <a:srgbClr val="7A5128"/>
              </a:solidFill>
              <a:round/>
              <a:headEnd type="oval" w="med" len="med"/>
              <a:tailEnd type="oval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8540" name="Line 364"/>
            <p:cNvSpPr>
              <a:spLocks noChangeShapeType="1"/>
            </p:cNvSpPr>
            <p:nvPr/>
          </p:nvSpPr>
          <p:spPr bwMode="auto">
            <a:xfrm>
              <a:off x="1700" y="1071"/>
              <a:ext cx="0" cy="2210"/>
            </a:xfrm>
            <a:prstGeom prst="line">
              <a:avLst/>
            </a:prstGeom>
            <a:noFill/>
            <a:ln w="38100" cmpd="dbl">
              <a:solidFill>
                <a:srgbClr val="7A5128"/>
              </a:solidFill>
              <a:round/>
              <a:headEnd type="oval" w="med" len="med"/>
              <a:tailEnd type="oval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8541" name="Line 365"/>
            <p:cNvSpPr>
              <a:spLocks noChangeShapeType="1"/>
            </p:cNvSpPr>
            <p:nvPr/>
          </p:nvSpPr>
          <p:spPr bwMode="auto">
            <a:xfrm>
              <a:off x="5466" y="1071"/>
              <a:ext cx="0" cy="2210"/>
            </a:xfrm>
            <a:prstGeom prst="line">
              <a:avLst/>
            </a:prstGeom>
            <a:noFill/>
            <a:ln w="38100" cmpd="dbl">
              <a:solidFill>
                <a:srgbClr val="7A5128"/>
              </a:solidFill>
              <a:round/>
              <a:headEnd type="oval" w="med" len="med"/>
              <a:tailEnd type="oval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78549" name="AutoShape 373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20088" y="5927725"/>
            <a:ext cx="636587" cy="330200"/>
          </a:xfrm>
          <a:prstGeom prst="actionButtonForwardNext">
            <a:avLst/>
          </a:prstGeom>
          <a:solidFill>
            <a:srgbClr val="ECD9C6"/>
          </a:solidFill>
          <a:ln w="9525">
            <a:solidFill>
              <a:srgbClr val="6B472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78553" name="AutoShape 377"/>
          <p:cNvSpPr>
            <a:spLocks noChangeArrowheads="1"/>
          </p:cNvSpPr>
          <p:nvPr/>
        </p:nvSpPr>
        <p:spPr bwMode="auto">
          <a:xfrm>
            <a:off x="1670050" y="912813"/>
            <a:ext cx="6800850" cy="512762"/>
          </a:xfrm>
          <a:prstGeom prst="wedgeRoundRectCallout">
            <a:avLst>
              <a:gd name="adj1" fmla="val -42787"/>
              <a:gd name="adj2" fmla="val 41333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400" b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Что ты думаешь об этих законах?  </a:t>
            </a:r>
          </a:p>
        </p:txBody>
      </p:sp>
      <p:grpSp>
        <p:nvGrpSpPr>
          <p:cNvPr id="178555" name="Group 379"/>
          <p:cNvGrpSpPr>
            <a:grpSpLocks/>
          </p:cNvGrpSpPr>
          <p:nvPr/>
        </p:nvGrpSpPr>
        <p:grpSpPr bwMode="auto">
          <a:xfrm>
            <a:off x="207963" y="912813"/>
            <a:ext cx="1600200" cy="1709737"/>
            <a:chOff x="89" y="201"/>
            <a:chExt cx="1008" cy="1077"/>
          </a:xfrm>
        </p:grpSpPr>
        <p:sp>
          <p:nvSpPr>
            <p:cNvPr id="178556" name="Oval 380"/>
            <p:cNvSpPr>
              <a:spLocks noChangeArrowheads="1"/>
            </p:cNvSpPr>
            <p:nvPr/>
          </p:nvSpPr>
          <p:spPr bwMode="auto">
            <a:xfrm>
              <a:off x="89" y="201"/>
              <a:ext cx="1008" cy="1077"/>
            </a:xfrm>
            <a:prstGeom prst="ellipse">
              <a:avLst/>
            </a:prstGeom>
            <a:solidFill>
              <a:srgbClr val="FDFDE7"/>
            </a:solidFill>
            <a:ln w="57150" cmpd="thickThin">
              <a:solidFill>
                <a:srgbClr val="5F3F1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178557" name="Picture 381" descr="новый-34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12000"/>
            </a:blip>
            <a:srcRect/>
            <a:stretch>
              <a:fillRect/>
            </a:stretch>
          </p:blipFill>
          <p:spPr bwMode="auto">
            <a:xfrm rot="1141563">
              <a:off x="89" y="201"/>
              <a:ext cx="989" cy="1018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04" name="Picture 4" descr="Симпосии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700338" y="3651250"/>
            <a:ext cx="3598862" cy="2613025"/>
          </a:xfrm>
          <a:solidFill>
            <a:srgbClr val="ECD9C6"/>
          </a:solidFill>
          <a:ln w="57150" cmpd="thickThin">
            <a:solidFill>
              <a:srgbClr val="000000"/>
            </a:solidFill>
          </a:ln>
        </p:spPr>
      </p:pic>
      <p:grpSp>
        <p:nvGrpSpPr>
          <p:cNvPr id="204805" name="Group 5"/>
          <p:cNvGrpSpPr>
            <a:grpSpLocks/>
          </p:cNvGrpSpPr>
          <p:nvPr/>
        </p:nvGrpSpPr>
        <p:grpSpPr bwMode="auto">
          <a:xfrm>
            <a:off x="47625" y="6511925"/>
            <a:ext cx="9096375" cy="479425"/>
            <a:chOff x="-5" y="3728"/>
            <a:chExt cx="5730" cy="302"/>
          </a:xfrm>
        </p:grpSpPr>
        <p:sp>
          <p:nvSpPr>
            <p:cNvPr id="204806" name="Rectangle 6"/>
            <p:cNvSpPr>
              <a:spLocks noChangeArrowheads="1"/>
            </p:cNvSpPr>
            <p:nvPr/>
          </p:nvSpPr>
          <p:spPr bwMode="auto">
            <a:xfrm>
              <a:off x="-5" y="3728"/>
              <a:ext cx="5730" cy="302"/>
            </a:xfrm>
            <a:prstGeom prst="rect">
              <a:avLst/>
            </a:prstGeom>
            <a:gradFill rotWithShape="1">
              <a:gsLst>
                <a:gs pos="0">
                  <a:srgbClr val="DFBE9D">
                    <a:gamma/>
                    <a:shade val="46275"/>
                    <a:invGamma/>
                  </a:srgbClr>
                </a:gs>
                <a:gs pos="50000">
                  <a:srgbClr val="DFBE9D"/>
                </a:gs>
                <a:gs pos="100000">
                  <a:srgbClr val="DFBE9D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57150" cmpd="thickThin">
              <a:solidFill>
                <a:srgbClr val="5F3F1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204807" name="Group 7"/>
            <p:cNvGrpSpPr>
              <a:grpSpLocks/>
            </p:cNvGrpSpPr>
            <p:nvPr/>
          </p:nvGrpSpPr>
          <p:grpSpPr bwMode="auto">
            <a:xfrm>
              <a:off x="-5" y="3785"/>
              <a:ext cx="5713" cy="154"/>
              <a:chOff x="134" y="2990"/>
              <a:chExt cx="5485" cy="154"/>
            </a:xfrm>
          </p:grpSpPr>
          <p:grpSp>
            <p:nvGrpSpPr>
              <p:cNvPr id="204808" name="Group 8"/>
              <p:cNvGrpSpPr>
                <a:grpSpLocks/>
              </p:cNvGrpSpPr>
              <p:nvPr/>
            </p:nvGrpSpPr>
            <p:grpSpPr bwMode="auto">
              <a:xfrm>
                <a:off x="4453" y="2990"/>
                <a:ext cx="1166" cy="142"/>
                <a:chOff x="612" y="2521"/>
                <a:chExt cx="2632" cy="480"/>
              </a:xfrm>
            </p:grpSpPr>
            <p:grpSp>
              <p:nvGrpSpPr>
                <p:cNvPr id="204809" name="Group 9"/>
                <p:cNvGrpSpPr>
                  <a:grpSpLocks/>
                </p:cNvGrpSpPr>
                <p:nvPr/>
              </p:nvGrpSpPr>
              <p:grpSpPr bwMode="auto">
                <a:xfrm>
                  <a:off x="612" y="2523"/>
                  <a:ext cx="1316" cy="478"/>
                  <a:chOff x="385" y="2523"/>
                  <a:chExt cx="1316" cy="478"/>
                </a:xfrm>
              </p:grpSpPr>
              <p:sp>
                <p:nvSpPr>
                  <p:cNvPr id="204810" name="Line 10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204811" name="Group 11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204812" name="Line 1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204813" name="Group 1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204814" name="Line 1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04815" name="Line 15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04816" name="Line 1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04817" name="Line 1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04818" name="Line 1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04819" name="Line 1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04820" name="Line 2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04821" name="Line 2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04822" name="Line 22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04823" name="Line 23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204824" name="Line 24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04825" name="Group 25"/>
                <p:cNvGrpSpPr>
                  <a:grpSpLocks/>
                </p:cNvGrpSpPr>
                <p:nvPr/>
              </p:nvGrpSpPr>
              <p:grpSpPr bwMode="auto">
                <a:xfrm>
                  <a:off x="1928" y="2521"/>
                  <a:ext cx="1316" cy="478"/>
                  <a:chOff x="385" y="2523"/>
                  <a:chExt cx="1316" cy="478"/>
                </a:xfrm>
              </p:grpSpPr>
              <p:sp>
                <p:nvSpPr>
                  <p:cNvPr id="204826" name="Line 26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204827" name="Group 27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204828" name="Line 2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204829" name="Group 2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204830" name="Line 3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04831" name="Line 31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04832" name="Line 3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04833" name="Line 3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04834" name="Line 3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04835" name="Line 3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04836" name="Line 3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04837" name="Line 3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04838" name="Line 38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04839" name="Line 39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204840" name="Line 40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204841" name="Group 41"/>
              <p:cNvGrpSpPr>
                <a:grpSpLocks/>
              </p:cNvGrpSpPr>
              <p:nvPr/>
            </p:nvGrpSpPr>
            <p:grpSpPr bwMode="auto">
              <a:xfrm>
                <a:off x="134" y="2999"/>
                <a:ext cx="4320" cy="145"/>
                <a:chOff x="12" y="3220"/>
                <a:chExt cx="5718" cy="217"/>
              </a:xfrm>
            </p:grpSpPr>
            <p:grpSp>
              <p:nvGrpSpPr>
                <p:cNvPr id="204842" name="Group 42"/>
                <p:cNvGrpSpPr>
                  <a:grpSpLocks/>
                </p:cNvGrpSpPr>
                <p:nvPr/>
              </p:nvGrpSpPr>
              <p:grpSpPr bwMode="auto">
                <a:xfrm>
                  <a:off x="12" y="3220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204843" name="Group 43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204844" name="Group 4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204845" name="Line 4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204846" name="Group 46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204847" name="Line 47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204848" name="Group 48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204849" name="Line 4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4850" name="Line 5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4851" name="Line 5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4852" name="Line 5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4853" name="Line 5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4854" name="Line 5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4855" name="Line 5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4856" name="Line 5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4857" name="Line 5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4858" name="Line 5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204859" name="Line 5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204860" name="Group 6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204861" name="Line 6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204862" name="Group 62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204863" name="Line 63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204864" name="Group 64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204865" name="Line 6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4866" name="Line 6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4867" name="Line 6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4868" name="Line 6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4869" name="Line 6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4870" name="Line 7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4871" name="Line 7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4872" name="Line 7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4873" name="Line 7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4874" name="Line 7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204875" name="Line 7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204876" name="Group 76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204877" name="Group 7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204878" name="Line 7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204879" name="Group 79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204880" name="Line 80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204881" name="Group 81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204882" name="Line 8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4883" name="Line 8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4884" name="Line 8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4885" name="Line 8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4886" name="Line 8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4887" name="Line 8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4888" name="Line 8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4889" name="Line 8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4890" name="Line 9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4891" name="Line 9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204892" name="Line 9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204893" name="Group 9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204894" name="Line 9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204895" name="Group 95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204896" name="Line 96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204897" name="Group 97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204898" name="Line 9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4899" name="Line 9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4900" name="Line 10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4901" name="Line 10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4902" name="Line 10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4903" name="Line 10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4904" name="Line 10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4905" name="Line 10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4906" name="Line 10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4907" name="Line 10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204908" name="Line 10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  <p:grpSp>
              <p:nvGrpSpPr>
                <p:cNvPr id="204909" name="Group 109"/>
                <p:cNvGrpSpPr>
                  <a:grpSpLocks/>
                </p:cNvGrpSpPr>
                <p:nvPr/>
              </p:nvGrpSpPr>
              <p:grpSpPr bwMode="auto">
                <a:xfrm>
                  <a:off x="2871" y="3223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204910" name="Group 110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204911" name="Group 11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204912" name="Line 11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204913" name="Group 11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204914" name="Line 114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204915" name="Group 115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204916" name="Line 11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4917" name="Line 11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4918" name="Line 11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4919" name="Line 11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4920" name="Line 12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4921" name="Line 12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4922" name="Line 12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4923" name="Line 12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4924" name="Line 12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4925" name="Line 12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204926" name="Line 12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204927" name="Group 12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204928" name="Line 12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204929" name="Group 129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204930" name="Line 130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204931" name="Group 131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204932" name="Line 13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4933" name="Line 13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4934" name="Line 13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4935" name="Line 13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4936" name="Line 13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4937" name="Line 13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4938" name="Line 13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4939" name="Line 13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4940" name="Line 14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4941" name="Line 14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204942" name="Line 14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204943" name="Group 143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204944" name="Group 14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204945" name="Line 14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204946" name="Group 146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204947" name="Line 147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204948" name="Group 148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204949" name="Line 14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4950" name="Line 15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4951" name="Line 15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4952" name="Line 15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4953" name="Line 15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4954" name="Line 15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4955" name="Line 15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4956" name="Line 15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4957" name="Line 15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4958" name="Line 15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204959" name="Line 15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204960" name="Group 16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204961" name="Line 16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204962" name="Group 162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204963" name="Line 163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204964" name="Group 164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204965" name="Line 16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4966" name="Line 16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4967" name="Line 16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4968" name="Line 16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4969" name="Line 16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4970" name="Line 17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4971" name="Line 17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4972" name="Line 17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4973" name="Line 17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4974" name="Line 17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204975" name="Line 17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204976" name="Group 176"/>
          <p:cNvGrpSpPr>
            <a:grpSpLocks/>
          </p:cNvGrpSpPr>
          <p:nvPr/>
        </p:nvGrpSpPr>
        <p:grpSpPr bwMode="auto">
          <a:xfrm>
            <a:off x="0" y="7938"/>
            <a:ext cx="9209088" cy="479425"/>
            <a:chOff x="-5" y="3728"/>
            <a:chExt cx="5730" cy="302"/>
          </a:xfrm>
        </p:grpSpPr>
        <p:sp>
          <p:nvSpPr>
            <p:cNvPr id="204977" name="Rectangle 177"/>
            <p:cNvSpPr>
              <a:spLocks noChangeArrowheads="1"/>
            </p:cNvSpPr>
            <p:nvPr/>
          </p:nvSpPr>
          <p:spPr bwMode="auto">
            <a:xfrm>
              <a:off x="-5" y="3728"/>
              <a:ext cx="5730" cy="302"/>
            </a:xfrm>
            <a:prstGeom prst="rect">
              <a:avLst/>
            </a:prstGeom>
            <a:gradFill rotWithShape="1">
              <a:gsLst>
                <a:gs pos="0">
                  <a:srgbClr val="DFBE9D">
                    <a:gamma/>
                    <a:shade val="46275"/>
                    <a:invGamma/>
                  </a:srgbClr>
                </a:gs>
                <a:gs pos="50000">
                  <a:srgbClr val="DFBE9D"/>
                </a:gs>
                <a:gs pos="100000">
                  <a:srgbClr val="DFBE9D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57150" cmpd="thickThin">
              <a:solidFill>
                <a:srgbClr val="5F3F1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204978" name="Group 178"/>
            <p:cNvGrpSpPr>
              <a:grpSpLocks/>
            </p:cNvGrpSpPr>
            <p:nvPr/>
          </p:nvGrpSpPr>
          <p:grpSpPr bwMode="auto">
            <a:xfrm>
              <a:off x="-5" y="3785"/>
              <a:ext cx="5713" cy="154"/>
              <a:chOff x="134" y="2990"/>
              <a:chExt cx="5485" cy="154"/>
            </a:xfrm>
          </p:grpSpPr>
          <p:grpSp>
            <p:nvGrpSpPr>
              <p:cNvPr id="204979" name="Group 179"/>
              <p:cNvGrpSpPr>
                <a:grpSpLocks/>
              </p:cNvGrpSpPr>
              <p:nvPr/>
            </p:nvGrpSpPr>
            <p:grpSpPr bwMode="auto">
              <a:xfrm>
                <a:off x="4453" y="2990"/>
                <a:ext cx="1166" cy="142"/>
                <a:chOff x="612" y="2521"/>
                <a:chExt cx="2632" cy="480"/>
              </a:xfrm>
            </p:grpSpPr>
            <p:grpSp>
              <p:nvGrpSpPr>
                <p:cNvPr id="204980" name="Group 180"/>
                <p:cNvGrpSpPr>
                  <a:grpSpLocks/>
                </p:cNvGrpSpPr>
                <p:nvPr/>
              </p:nvGrpSpPr>
              <p:grpSpPr bwMode="auto">
                <a:xfrm>
                  <a:off x="612" y="2523"/>
                  <a:ext cx="1316" cy="478"/>
                  <a:chOff x="385" y="2523"/>
                  <a:chExt cx="1316" cy="478"/>
                </a:xfrm>
              </p:grpSpPr>
              <p:sp>
                <p:nvSpPr>
                  <p:cNvPr id="204981" name="Line 181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204982" name="Group 182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204983" name="Line 18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204984" name="Group 18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204985" name="Line 18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04986" name="Line 186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04987" name="Line 18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04988" name="Line 18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04989" name="Line 18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04990" name="Line 19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04991" name="Line 19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04992" name="Line 19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04993" name="Line 193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04994" name="Line 194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204995" name="Line 195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04996" name="Group 196"/>
                <p:cNvGrpSpPr>
                  <a:grpSpLocks/>
                </p:cNvGrpSpPr>
                <p:nvPr/>
              </p:nvGrpSpPr>
              <p:grpSpPr bwMode="auto">
                <a:xfrm>
                  <a:off x="1928" y="2521"/>
                  <a:ext cx="1316" cy="478"/>
                  <a:chOff x="385" y="2523"/>
                  <a:chExt cx="1316" cy="478"/>
                </a:xfrm>
              </p:grpSpPr>
              <p:sp>
                <p:nvSpPr>
                  <p:cNvPr id="204997" name="Line 197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204998" name="Group 198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204999" name="Line 19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205000" name="Group 20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205001" name="Line 20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05002" name="Line 202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05003" name="Line 20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05004" name="Line 20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05005" name="Line 20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05006" name="Line 20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05007" name="Line 20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05008" name="Line 20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05009" name="Line 209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05010" name="Line 210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205011" name="Line 211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205012" name="Group 212"/>
              <p:cNvGrpSpPr>
                <a:grpSpLocks/>
              </p:cNvGrpSpPr>
              <p:nvPr/>
            </p:nvGrpSpPr>
            <p:grpSpPr bwMode="auto">
              <a:xfrm>
                <a:off x="134" y="2999"/>
                <a:ext cx="4320" cy="145"/>
                <a:chOff x="12" y="3220"/>
                <a:chExt cx="5718" cy="217"/>
              </a:xfrm>
            </p:grpSpPr>
            <p:grpSp>
              <p:nvGrpSpPr>
                <p:cNvPr id="205013" name="Group 213"/>
                <p:cNvGrpSpPr>
                  <a:grpSpLocks/>
                </p:cNvGrpSpPr>
                <p:nvPr/>
              </p:nvGrpSpPr>
              <p:grpSpPr bwMode="auto">
                <a:xfrm>
                  <a:off x="12" y="3220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205014" name="Group 214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205015" name="Group 21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205016" name="Line 21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205017" name="Group 21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205018" name="Line 218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205019" name="Group 219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205020" name="Line 22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5021" name="Line 22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5022" name="Line 22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5023" name="Line 22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5024" name="Line 22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5025" name="Line 22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5026" name="Line 22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5027" name="Line 22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5028" name="Line 22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5029" name="Line 22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205030" name="Line 23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205031" name="Group 23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205032" name="Line 23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205033" name="Group 23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205034" name="Line 234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205035" name="Group 235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205036" name="Line 23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5037" name="Line 23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5038" name="Line 23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5039" name="Line 23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5040" name="Line 24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5041" name="Line 24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5042" name="Line 24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5043" name="Line 24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5044" name="Line 24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5045" name="Line 24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205046" name="Line 24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205047" name="Group 247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205048" name="Group 24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205049" name="Line 24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205050" name="Group 250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205051" name="Line 251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205052" name="Group 252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205053" name="Line 25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5054" name="Line 25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5055" name="Line 25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5056" name="Line 25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5057" name="Line 25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5058" name="Line 25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5059" name="Line 25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5060" name="Line 26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5061" name="Line 26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5062" name="Line 26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205063" name="Line 26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205064" name="Group 26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205065" name="Line 26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205066" name="Group 266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205067" name="Line 267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205068" name="Group 268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205069" name="Line 26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5070" name="Line 27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5071" name="Line 27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5072" name="Line 27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5073" name="Line 27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5074" name="Line 27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5075" name="Line 27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5076" name="Line 27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5077" name="Line 27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5078" name="Line 27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205079" name="Line 27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  <p:grpSp>
              <p:nvGrpSpPr>
                <p:cNvPr id="205080" name="Group 280"/>
                <p:cNvGrpSpPr>
                  <a:grpSpLocks/>
                </p:cNvGrpSpPr>
                <p:nvPr/>
              </p:nvGrpSpPr>
              <p:grpSpPr bwMode="auto">
                <a:xfrm>
                  <a:off x="2871" y="3223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205081" name="Group 281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205082" name="Group 28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205083" name="Line 28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205084" name="Group 28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205085" name="Line 285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205086" name="Group 286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205087" name="Line 28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5088" name="Line 28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5089" name="Line 28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5090" name="Line 29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5091" name="Line 29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5092" name="Line 29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5093" name="Line 29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5094" name="Line 29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5095" name="Line 29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5096" name="Line 29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205097" name="Line 29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205098" name="Group 29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205099" name="Line 29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205100" name="Group 300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205101" name="Line 301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205102" name="Group 302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205103" name="Line 30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5104" name="Line 30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5105" name="Line 30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5106" name="Line 30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5107" name="Line 30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5108" name="Line 30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5109" name="Line 30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5110" name="Line 31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5111" name="Line 31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5112" name="Line 31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205113" name="Line 31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205114" name="Group 314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205115" name="Group 31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205116" name="Line 31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205117" name="Group 31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205118" name="Line 318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205119" name="Group 319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205120" name="Line 32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5121" name="Line 32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5122" name="Line 32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5123" name="Line 32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5124" name="Line 32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5125" name="Line 32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5126" name="Line 32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5127" name="Line 32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5128" name="Line 32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5129" name="Line 32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205130" name="Line 33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205131" name="Group 33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205132" name="Line 33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205133" name="Group 33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205134" name="Line 334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205135" name="Group 335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205136" name="Line 33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5137" name="Line 33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5138" name="Line 33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5139" name="Line 33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5140" name="Line 34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5141" name="Line 34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5142" name="Line 34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5143" name="Line 34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5144" name="Line 34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5145" name="Line 34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205146" name="Line 34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</p:grpSp>
        </p:grpSp>
      </p:grpSp>
      <p:sp>
        <p:nvSpPr>
          <p:cNvPr id="205147" name="AutoShape 347"/>
          <p:cNvSpPr>
            <a:spLocks noChangeArrowheads="1"/>
          </p:cNvSpPr>
          <p:nvPr/>
        </p:nvSpPr>
        <p:spPr bwMode="auto">
          <a:xfrm>
            <a:off x="1808163" y="692150"/>
            <a:ext cx="6810375" cy="2660650"/>
          </a:xfrm>
          <a:prstGeom prst="wedgeRoundRectCallout">
            <a:avLst>
              <a:gd name="adj1" fmla="val -44824"/>
              <a:gd name="adj2" fmla="val -32398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400" b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Члены общины равных регулярно собираются на сисситии – обеды, где едят очень скромную пищу и общаются друг с другом. Я был на них с отцом.  Там царил дух товарищества, ведь люди, входящие в сисситию, потом сражаются в одном отряде!</a:t>
            </a:r>
          </a:p>
        </p:txBody>
      </p:sp>
      <p:grpSp>
        <p:nvGrpSpPr>
          <p:cNvPr id="205148" name="Group 348"/>
          <p:cNvGrpSpPr>
            <a:grpSpLocks/>
          </p:cNvGrpSpPr>
          <p:nvPr/>
        </p:nvGrpSpPr>
        <p:grpSpPr bwMode="auto">
          <a:xfrm>
            <a:off x="207963" y="912813"/>
            <a:ext cx="1600200" cy="1709737"/>
            <a:chOff x="89" y="201"/>
            <a:chExt cx="1008" cy="1077"/>
          </a:xfrm>
        </p:grpSpPr>
        <p:sp>
          <p:nvSpPr>
            <p:cNvPr id="205149" name="Oval 349"/>
            <p:cNvSpPr>
              <a:spLocks noChangeArrowheads="1"/>
            </p:cNvSpPr>
            <p:nvPr/>
          </p:nvSpPr>
          <p:spPr bwMode="auto">
            <a:xfrm>
              <a:off x="89" y="201"/>
              <a:ext cx="1008" cy="1077"/>
            </a:xfrm>
            <a:prstGeom prst="ellipse">
              <a:avLst/>
            </a:prstGeom>
            <a:solidFill>
              <a:srgbClr val="FDFDE7"/>
            </a:solidFill>
            <a:ln w="57150" cmpd="thickThin">
              <a:solidFill>
                <a:srgbClr val="5F3F1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205150" name="Picture 350" descr="новый-34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12000"/>
            </a:blip>
            <a:srcRect/>
            <a:stretch>
              <a:fillRect/>
            </a:stretch>
          </p:blipFill>
          <p:spPr bwMode="auto">
            <a:xfrm rot="1141563">
              <a:off x="89" y="201"/>
              <a:ext cx="989" cy="1018"/>
            </a:xfrm>
            <a:prstGeom prst="rect">
              <a:avLst/>
            </a:prstGeom>
            <a:noFill/>
          </p:spPr>
        </p:pic>
      </p:grpSp>
      <p:sp>
        <p:nvSpPr>
          <p:cNvPr id="205151" name="AutoShape 351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270875" y="5934075"/>
            <a:ext cx="636588" cy="330200"/>
          </a:xfrm>
          <a:prstGeom prst="actionButtonForwardNext">
            <a:avLst/>
          </a:prstGeom>
          <a:solidFill>
            <a:srgbClr val="ECD9C6"/>
          </a:solidFill>
          <a:ln w="9525">
            <a:solidFill>
              <a:srgbClr val="6B472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46" name="Text Box 10"/>
          <p:cNvSpPr txBox="1">
            <a:spLocks noChangeArrowheads="1"/>
          </p:cNvSpPr>
          <p:nvPr/>
        </p:nvSpPr>
        <p:spPr bwMode="auto">
          <a:xfrm>
            <a:off x="2700338" y="5845175"/>
            <a:ext cx="41036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chemeClr val="tx1"/>
                </a:solidFill>
                <a:effectLst/>
              </a:rPr>
              <a:t>Рисунок на древнегреческой вазе</a:t>
            </a:r>
          </a:p>
        </p:txBody>
      </p:sp>
      <p:sp>
        <p:nvSpPr>
          <p:cNvPr id="142364" name="AutoShape 28"/>
          <p:cNvSpPr>
            <a:spLocks noChangeArrowheads="1"/>
          </p:cNvSpPr>
          <p:nvPr/>
        </p:nvSpPr>
        <p:spPr bwMode="auto">
          <a:xfrm>
            <a:off x="303213" y="566738"/>
            <a:ext cx="6940550" cy="2646362"/>
          </a:xfrm>
          <a:prstGeom prst="wedgeRoundRectCallout">
            <a:avLst>
              <a:gd name="adj1" fmla="val 54481"/>
              <a:gd name="adj2" fmla="val 8606"/>
              <a:gd name="adj3" fmla="val 16667"/>
            </a:avLst>
          </a:prstGeom>
          <a:solidFill>
            <a:srgbClr val="FDFDE7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lnSpc>
                <a:spcPct val="130000"/>
              </a:lnSpc>
              <a:spcBef>
                <a:spcPct val="50000"/>
              </a:spcBef>
            </a:pPr>
            <a:r>
              <a:rPr lang="ru-RU" b="1">
                <a:solidFill>
                  <a:schemeClr val="tx1"/>
                </a:solidFill>
                <a:effectLst/>
              </a:rPr>
              <a:t>Илоты потеряли свои земли. </a:t>
            </a:r>
          </a:p>
          <a:p>
            <a:pPr algn="ctr">
              <a:lnSpc>
                <a:spcPct val="130000"/>
              </a:lnSpc>
              <a:spcBef>
                <a:spcPct val="50000"/>
              </a:spcBef>
            </a:pPr>
            <a:r>
              <a:rPr lang="ru-RU" b="1">
                <a:solidFill>
                  <a:schemeClr val="tx1"/>
                </a:solidFill>
                <a:effectLst/>
              </a:rPr>
              <a:t>Теперь нашими наделами владеют спартанцы. </a:t>
            </a:r>
          </a:p>
          <a:p>
            <a:pPr algn="ctr">
              <a:lnSpc>
                <a:spcPct val="130000"/>
              </a:lnSpc>
              <a:spcBef>
                <a:spcPct val="50000"/>
              </a:spcBef>
            </a:pPr>
            <a:r>
              <a:rPr lang="ru-RU" b="1">
                <a:solidFill>
                  <a:schemeClr val="tx1"/>
                </a:solidFill>
                <a:effectLst/>
              </a:rPr>
              <a:t>Моя семья прикреплена к земельному участку спартиата, обрабатывает его и отдает половину урожая хозяину. Мы не имеем права покидать свое село и обязаны подчиняться воле любого спартиата.</a:t>
            </a:r>
          </a:p>
        </p:txBody>
      </p:sp>
      <p:grpSp>
        <p:nvGrpSpPr>
          <p:cNvPr id="142366" name="Group 30"/>
          <p:cNvGrpSpPr>
            <a:grpSpLocks/>
          </p:cNvGrpSpPr>
          <p:nvPr/>
        </p:nvGrpSpPr>
        <p:grpSpPr bwMode="auto">
          <a:xfrm>
            <a:off x="1276350" y="3479800"/>
            <a:ext cx="6273800" cy="2365375"/>
            <a:chOff x="1050" y="2115"/>
            <a:chExt cx="3825" cy="1354"/>
          </a:xfrm>
        </p:grpSpPr>
        <p:graphicFrame>
          <p:nvGraphicFramePr>
            <p:cNvPr id="142343" name="Object 7"/>
            <p:cNvGraphicFramePr>
              <a:graphicFrameLocks noChangeAspect="1"/>
            </p:cNvGraphicFramePr>
            <p:nvPr/>
          </p:nvGraphicFramePr>
          <p:xfrm>
            <a:off x="1882" y="2115"/>
            <a:ext cx="2993" cy="1354"/>
          </p:xfrm>
          <a:graphic>
            <a:graphicData uri="http://schemas.openxmlformats.org/presentationml/2006/ole">
              <p:oleObj spid="_x0000_s142343" name="PHOTO-PAINT" r:id="rId3" imgW="2666667" imgH="1206349" progId="">
                <p:embed/>
              </p:oleObj>
            </a:graphicData>
          </a:graphic>
        </p:graphicFrame>
        <p:graphicFrame>
          <p:nvGraphicFramePr>
            <p:cNvPr id="142357" name="Object 21"/>
            <p:cNvGraphicFramePr>
              <a:graphicFrameLocks noChangeAspect="1"/>
            </p:cNvGraphicFramePr>
            <p:nvPr/>
          </p:nvGraphicFramePr>
          <p:xfrm>
            <a:off x="1050" y="2115"/>
            <a:ext cx="832" cy="1354"/>
          </p:xfrm>
          <a:graphic>
            <a:graphicData uri="http://schemas.openxmlformats.org/presentationml/2006/ole">
              <p:oleObj spid="_x0000_s142357" name="PHOTO-PAINT" r:id="rId4" imgW="1231746" imgH="2057143" progId="">
                <p:embed/>
              </p:oleObj>
            </a:graphicData>
          </a:graphic>
        </p:graphicFrame>
        <p:sp>
          <p:nvSpPr>
            <p:cNvPr id="142365" name="Rectangle 29"/>
            <p:cNvSpPr>
              <a:spLocks noChangeArrowheads="1"/>
            </p:cNvSpPr>
            <p:nvPr/>
          </p:nvSpPr>
          <p:spPr bwMode="auto">
            <a:xfrm>
              <a:off x="1050" y="2115"/>
              <a:ext cx="3825" cy="1354"/>
            </a:xfrm>
            <a:prstGeom prst="rect">
              <a:avLst/>
            </a:prstGeom>
            <a:noFill/>
            <a:ln w="76200" cmpd="tri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42367" name="Group 31"/>
          <p:cNvGrpSpPr>
            <a:grpSpLocks/>
          </p:cNvGrpSpPr>
          <p:nvPr/>
        </p:nvGrpSpPr>
        <p:grpSpPr bwMode="auto">
          <a:xfrm>
            <a:off x="7550150" y="1484313"/>
            <a:ext cx="1409700" cy="1384300"/>
            <a:chOff x="4523" y="2666"/>
            <a:chExt cx="888" cy="872"/>
          </a:xfrm>
        </p:grpSpPr>
        <p:pic>
          <p:nvPicPr>
            <p:cNvPr id="142368" name="Picture 32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59" y="2666"/>
              <a:ext cx="808" cy="8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42369" name="Oval 33"/>
            <p:cNvSpPr>
              <a:spLocks noChangeArrowheads="1"/>
            </p:cNvSpPr>
            <p:nvPr/>
          </p:nvSpPr>
          <p:spPr bwMode="auto">
            <a:xfrm>
              <a:off x="4523" y="2666"/>
              <a:ext cx="888" cy="872"/>
            </a:xfrm>
            <a:prstGeom prst="ellipse">
              <a:avLst/>
            </a:prstGeom>
            <a:noFill/>
            <a:ln w="76200" cmpd="tri">
              <a:solidFill>
                <a:srgbClr val="5F3F1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42370" name="Group 34"/>
          <p:cNvGrpSpPr>
            <a:grpSpLocks/>
          </p:cNvGrpSpPr>
          <p:nvPr/>
        </p:nvGrpSpPr>
        <p:grpSpPr bwMode="auto">
          <a:xfrm>
            <a:off x="20638" y="6326188"/>
            <a:ext cx="9096375" cy="479425"/>
            <a:chOff x="-5" y="3728"/>
            <a:chExt cx="5730" cy="302"/>
          </a:xfrm>
        </p:grpSpPr>
        <p:sp>
          <p:nvSpPr>
            <p:cNvPr id="142371" name="Rectangle 35"/>
            <p:cNvSpPr>
              <a:spLocks noChangeArrowheads="1"/>
            </p:cNvSpPr>
            <p:nvPr/>
          </p:nvSpPr>
          <p:spPr bwMode="auto">
            <a:xfrm>
              <a:off x="-5" y="3728"/>
              <a:ext cx="5730" cy="302"/>
            </a:xfrm>
            <a:prstGeom prst="rect">
              <a:avLst/>
            </a:prstGeom>
            <a:gradFill rotWithShape="1">
              <a:gsLst>
                <a:gs pos="0">
                  <a:srgbClr val="DFBE9D">
                    <a:gamma/>
                    <a:shade val="46275"/>
                    <a:invGamma/>
                  </a:srgbClr>
                </a:gs>
                <a:gs pos="50000">
                  <a:srgbClr val="DFBE9D"/>
                </a:gs>
                <a:gs pos="100000">
                  <a:srgbClr val="DFBE9D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57150" cmpd="thickThin">
              <a:solidFill>
                <a:srgbClr val="5F3F1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42372" name="Group 36"/>
            <p:cNvGrpSpPr>
              <a:grpSpLocks/>
            </p:cNvGrpSpPr>
            <p:nvPr/>
          </p:nvGrpSpPr>
          <p:grpSpPr bwMode="auto">
            <a:xfrm>
              <a:off x="-5" y="3785"/>
              <a:ext cx="5713" cy="154"/>
              <a:chOff x="134" y="2990"/>
              <a:chExt cx="5485" cy="154"/>
            </a:xfrm>
          </p:grpSpPr>
          <p:grpSp>
            <p:nvGrpSpPr>
              <p:cNvPr id="142373" name="Group 37"/>
              <p:cNvGrpSpPr>
                <a:grpSpLocks/>
              </p:cNvGrpSpPr>
              <p:nvPr/>
            </p:nvGrpSpPr>
            <p:grpSpPr bwMode="auto">
              <a:xfrm>
                <a:off x="4453" y="2990"/>
                <a:ext cx="1166" cy="142"/>
                <a:chOff x="612" y="2521"/>
                <a:chExt cx="2632" cy="480"/>
              </a:xfrm>
            </p:grpSpPr>
            <p:grpSp>
              <p:nvGrpSpPr>
                <p:cNvPr id="142374" name="Group 38"/>
                <p:cNvGrpSpPr>
                  <a:grpSpLocks/>
                </p:cNvGrpSpPr>
                <p:nvPr/>
              </p:nvGrpSpPr>
              <p:grpSpPr bwMode="auto">
                <a:xfrm>
                  <a:off x="612" y="2523"/>
                  <a:ext cx="1316" cy="478"/>
                  <a:chOff x="385" y="2523"/>
                  <a:chExt cx="1316" cy="478"/>
                </a:xfrm>
              </p:grpSpPr>
              <p:sp>
                <p:nvSpPr>
                  <p:cNvPr id="142375" name="Line 39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42376" name="Group 40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42377" name="Line 4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42378" name="Group 4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42379" name="Line 4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42380" name="Line 44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42381" name="Line 4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42382" name="Line 4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42383" name="Line 4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42384" name="Line 4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42385" name="Line 4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42386" name="Line 5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42387" name="Line 51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42388" name="Line 52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42389" name="Line 53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42390" name="Group 54"/>
                <p:cNvGrpSpPr>
                  <a:grpSpLocks/>
                </p:cNvGrpSpPr>
                <p:nvPr/>
              </p:nvGrpSpPr>
              <p:grpSpPr bwMode="auto">
                <a:xfrm>
                  <a:off x="1928" y="2521"/>
                  <a:ext cx="1316" cy="478"/>
                  <a:chOff x="385" y="2523"/>
                  <a:chExt cx="1316" cy="478"/>
                </a:xfrm>
              </p:grpSpPr>
              <p:sp>
                <p:nvSpPr>
                  <p:cNvPr id="142391" name="Line 55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42392" name="Group 56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42393" name="Line 5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42394" name="Group 5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42395" name="Line 5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42396" name="Line 60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42397" name="Line 6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42398" name="Line 6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42399" name="Line 6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42400" name="Line 6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42401" name="Line 6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42402" name="Line 6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42403" name="Line 67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42404" name="Line 68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42405" name="Line 69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142406" name="Group 70"/>
              <p:cNvGrpSpPr>
                <a:grpSpLocks/>
              </p:cNvGrpSpPr>
              <p:nvPr/>
            </p:nvGrpSpPr>
            <p:grpSpPr bwMode="auto">
              <a:xfrm>
                <a:off x="134" y="2999"/>
                <a:ext cx="4320" cy="145"/>
                <a:chOff x="12" y="3220"/>
                <a:chExt cx="5718" cy="217"/>
              </a:xfrm>
            </p:grpSpPr>
            <p:grpSp>
              <p:nvGrpSpPr>
                <p:cNvPr id="142407" name="Group 71"/>
                <p:cNvGrpSpPr>
                  <a:grpSpLocks/>
                </p:cNvGrpSpPr>
                <p:nvPr/>
              </p:nvGrpSpPr>
              <p:grpSpPr bwMode="auto">
                <a:xfrm>
                  <a:off x="12" y="3220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42408" name="Group 72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42409" name="Group 7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42410" name="Line 7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42411" name="Group 75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42412" name="Line 76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42413" name="Group 77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42414" name="Line 7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415" name="Line 7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416" name="Line 8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417" name="Line 8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418" name="Line 8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419" name="Line 8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420" name="Line 8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421" name="Line 8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422" name="Line 8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423" name="Line 8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42424" name="Line 8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42425" name="Group 8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42426" name="Line 9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42427" name="Group 9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42428" name="Line 92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42429" name="Group 93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42430" name="Line 9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431" name="Line 9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432" name="Line 9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433" name="Line 9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434" name="Line 9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435" name="Line 9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436" name="Line 10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437" name="Line 10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438" name="Line 10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439" name="Line 10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42440" name="Line 10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42441" name="Group 105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42442" name="Group 10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42443" name="Line 10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42444" name="Group 108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42445" name="Line 109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42446" name="Group 110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42447" name="Line 11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448" name="Line 11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449" name="Line 11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450" name="Line 11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451" name="Line 11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452" name="Line 11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453" name="Line 11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454" name="Line 11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455" name="Line 11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456" name="Line 12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42457" name="Line 12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42458" name="Group 12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42459" name="Line 12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42460" name="Group 12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42461" name="Line 125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42462" name="Group 126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42463" name="Line 12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464" name="Line 12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465" name="Line 12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466" name="Line 13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467" name="Line 13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468" name="Line 13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469" name="Line 13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470" name="Line 13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471" name="Line 13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472" name="Line 13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42473" name="Line 13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  <p:grpSp>
              <p:nvGrpSpPr>
                <p:cNvPr id="142474" name="Group 138"/>
                <p:cNvGrpSpPr>
                  <a:grpSpLocks/>
                </p:cNvGrpSpPr>
                <p:nvPr/>
              </p:nvGrpSpPr>
              <p:grpSpPr bwMode="auto">
                <a:xfrm>
                  <a:off x="2871" y="3223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42475" name="Group 139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42476" name="Group 14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42477" name="Line 14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42478" name="Group 142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42479" name="Line 143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42480" name="Group 144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42481" name="Line 14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482" name="Line 14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483" name="Line 14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484" name="Line 14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485" name="Line 14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486" name="Line 15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487" name="Line 15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488" name="Line 15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489" name="Line 15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490" name="Line 15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42491" name="Line 15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42492" name="Group 15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42493" name="Line 15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42494" name="Group 158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42495" name="Line 159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42496" name="Group 160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42497" name="Line 16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498" name="Line 16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499" name="Line 16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500" name="Line 16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501" name="Line 16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502" name="Line 16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503" name="Line 16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504" name="Line 16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505" name="Line 16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506" name="Line 17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42507" name="Line 17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42508" name="Group 172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42509" name="Group 17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42510" name="Line 17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42511" name="Group 175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42512" name="Line 176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42513" name="Group 177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42514" name="Line 17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515" name="Line 17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516" name="Line 18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517" name="Line 18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518" name="Line 18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519" name="Line 18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520" name="Line 18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521" name="Line 18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522" name="Line 18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523" name="Line 18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42524" name="Line 18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42525" name="Group 18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42526" name="Line 19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42527" name="Group 19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42528" name="Line 192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42529" name="Group 193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42530" name="Line 19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531" name="Line 19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532" name="Line 19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533" name="Line 19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534" name="Line 19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535" name="Line 19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536" name="Line 20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537" name="Line 20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538" name="Line 20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539" name="Line 20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42540" name="Line 20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142541" name="Group 205"/>
          <p:cNvGrpSpPr>
            <a:grpSpLocks/>
          </p:cNvGrpSpPr>
          <p:nvPr/>
        </p:nvGrpSpPr>
        <p:grpSpPr bwMode="auto">
          <a:xfrm>
            <a:off x="47625" y="87313"/>
            <a:ext cx="9096375" cy="479425"/>
            <a:chOff x="-5" y="3728"/>
            <a:chExt cx="5730" cy="302"/>
          </a:xfrm>
        </p:grpSpPr>
        <p:sp>
          <p:nvSpPr>
            <p:cNvPr id="142542" name="Rectangle 206"/>
            <p:cNvSpPr>
              <a:spLocks noChangeArrowheads="1"/>
            </p:cNvSpPr>
            <p:nvPr/>
          </p:nvSpPr>
          <p:spPr bwMode="auto">
            <a:xfrm>
              <a:off x="-5" y="3728"/>
              <a:ext cx="5730" cy="302"/>
            </a:xfrm>
            <a:prstGeom prst="rect">
              <a:avLst/>
            </a:prstGeom>
            <a:gradFill rotWithShape="1">
              <a:gsLst>
                <a:gs pos="0">
                  <a:srgbClr val="DFBE9D">
                    <a:gamma/>
                    <a:shade val="46275"/>
                    <a:invGamma/>
                  </a:srgbClr>
                </a:gs>
                <a:gs pos="50000">
                  <a:srgbClr val="DFBE9D"/>
                </a:gs>
                <a:gs pos="100000">
                  <a:srgbClr val="DFBE9D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57150" cmpd="thickThin">
              <a:solidFill>
                <a:srgbClr val="5F3F1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42543" name="Group 207"/>
            <p:cNvGrpSpPr>
              <a:grpSpLocks/>
            </p:cNvGrpSpPr>
            <p:nvPr/>
          </p:nvGrpSpPr>
          <p:grpSpPr bwMode="auto">
            <a:xfrm>
              <a:off x="-5" y="3785"/>
              <a:ext cx="5713" cy="154"/>
              <a:chOff x="134" y="2990"/>
              <a:chExt cx="5485" cy="154"/>
            </a:xfrm>
          </p:grpSpPr>
          <p:grpSp>
            <p:nvGrpSpPr>
              <p:cNvPr id="142544" name="Group 208"/>
              <p:cNvGrpSpPr>
                <a:grpSpLocks/>
              </p:cNvGrpSpPr>
              <p:nvPr/>
            </p:nvGrpSpPr>
            <p:grpSpPr bwMode="auto">
              <a:xfrm>
                <a:off x="4453" y="2990"/>
                <a:ext cx="1166" cy="142"/>
                <a:chOff x="612" y="2521"/>
                <a:chExt cx="2632" cy="480"/>
              </a:xfrm>
            </p:grpSpPr>
            <p:grpSp>
              <p:nvGrpSpPr>
                <p:cNvPr id="142545" name="Group 209"/>
                <p:cNvGrpSpPr>
                  <a:grpSpLocks/>
                </p:cNvGrpSpPr>
                <p:nvPr/>
              </p:nvGrpSpPr>
              <p:grpSpPr bwMode="auto">
                <a:xfrm>
                  <a:off x="612" y="2523"/>
                  <a:ext cx="1316" cy="478"/>
                  <a:chOff x="385" y="2523"/>
                  <a:chExt cx="1316" cy="478"/>
                </a:xfrm>
              </p:grpSpPr>
              <p:sp>
                <p:nvSpPr>
                  <p:cNvPr id="142546" name="Line 210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42547" name="Group 211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42548" name="Line 21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42549" name="Group 21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42550" name="Line 21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42551" name="Line 215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42552" name="Line 21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42553" name="Line 21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42554" name="Line 21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42555" name="Line 21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42556" name="Line 22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42557" name="Line 22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42558" name="Line 222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42559" name="Line 223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42560" name="Line 224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42561" name="Group 225"/>
                <p:cNvGrpSpPr>
                  <a:grpSpLocks/>
                </p:cNvGrpSpPr>
                <p:nvPr/>
              </p:nvGrpSpPr>
              <p:grpSpPr bwMode="auto">
                <a:xfrm>
                  <a:off x="1928" y="2521"/>
                  <a:ext cx="1316" cy="478"/>
                  <a:chOff x="385" y="2523"/>
                  <a:chExt cx="1316" cy="478"/>
                </a:xfrm>
              </p:grpSpPr>
              <p:sp>
                <p:nvSpPr>
                  <p:cNvPr id="142562" name="Line 226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42563" name="Group 227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42564" name="Line 22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42565" name="Group 22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42566" name="Line 23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42567" name="Line 231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42568" name="Line 23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42569" name="Line 23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42570" name="Line 23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42571" name="Line 23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42572" name="Line 23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42573" name="Line 23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42574" name="Line 238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42575" name="Line 239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42576" name="Line 240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142577" name="Group 241"/>
              <p:cNvGrpSpPr>
                <a:grpSpLocks/>
              </p:cNvGrpSpPr>
              <p:nvPr/>
            </p:nvGrpSpPr>
            <p:grpSpPr bwMode="auto">
              <a:xfrm>
                <a:off x="134" y="2999"/>
                <a:ext cx="4320" cy="145"/>
                <a:chOff x="12" y="3220"/>
                <a:chExt cx="5718" cy="217"/>
              </a:xfrm>
            </p:grpSpPr>
            <p:grpSp>
              <p:nvGrpSpPr>
                <p:cNvPr id="142578" name="Group 242"/>
                <p:cNvGrpSpPr>
                  <a:grpSpLocks/>
                </p:cNvGrpSpPr>
                <p:nvPr/>
              </p:nvGrpSpPr>
              <p:grpSpPr bwMode="auto">
                <a:xfrm>
                  <a:off x="12" y="3220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42579" name="Group 243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42580" name="Group 24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42581" name="Line 24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42582" name="Group 246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42583" name="Line 247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42584" name="Group 248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42585" name="Line 24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586" name="Line 25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587" name="Line 25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588" name="Line 25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589" name="Line 25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590" name="Line 25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591" name="Line 25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592" name="Line 25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593" name="Line 25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594" name="Line 25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42595" name="Line 25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42596" name="Group 26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42597" name="Line 26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42598" name="Group 262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42599" name="Line 263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42600" name="Group 264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42601" name="Line 26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602" name="Line 26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603" name="Line 26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604" name="Line 26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605" name="Line 26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606" name="Line 27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607" name="Line 27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608" name="Line 27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609" name="Line 27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610" name="Line 27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42611" name="Line 27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42612" name="Group 276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42613" name="Group 27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42614" name="Line 27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42615" name="Group 279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42616" name="Line 280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42617" name="Group 281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42618" name="Line 28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619" name="Line 28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620" name="Line 28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621" name="Line 28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622" name="Line 28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623" name="Line 28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624" name="Line 28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625" name="Line 28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626" name="Line 29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627" name="Line 29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42628" name="Line 29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42629" name="Group 29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42630" name="Line 29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42631" name="Group 295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42632" name="Line 296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42633" name="Group 297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42634" name="Line 29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635" name="Line 29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636" name="Line 30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637" name="Line 30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638" name="Line 30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639" name="Line 30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640" name="Line 30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641" name="Line 30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642" name="Line 30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643" name="Line 30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42644" name="Line 30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  <p:grpSp>
              <p:nvGrpSpPr>
                <p:cNvPr id="142645" name="Group 309"/>
                <p:cNvGrpSpPr>
                  <a:grpSpLocks/>
                </p:cNvGrpSpPr>
                <p:nvPr/>
              </p:nvGrpSpPr>
              <p:grpSpPr bwMode="auto">
                <a:xfrm>
                  <a:off x="2871" y="3223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42646" name="Group 310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42647" name="Group 31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42648" name="Line 31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42649" name="Group 31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42650" name="Line 314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42651" name="Group 315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42652" name="Line 31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653" name="Line 31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654" name="Line 31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655" name="Line 31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656" name="Line 32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657" name="Line 32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658" name="Line 32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659" name="Line 32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660" name="Line 32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661" name="Line 32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42662" name="Line 32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42663" name="Group 32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42664" name="Line 32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42665" name="Group 329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42666" name="Line 330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42667" name="Group 331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42668" name="Line 33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669" name="Line 33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670" name="Line 33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671" name="Line 33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672" name="Line 33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673" name="Line 33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674" name="Line 33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675" name="Line 33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676" name="Line 34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677" name="Line 34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42678" name="Line 34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42679" name="Group 343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42680" name="Group 34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42681" name="Line 34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42682" name="Group 346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42683" name="Line 347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42684" name="Group 348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42685" name="Line 34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686" name="Line 35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687" name="Line 35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688" name="Line 35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689" name="Line 35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690" name="Line 35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691" name="Line 35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692" name="Line 35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693" name="Line 35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694" name="Line 35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42695" name="Line 35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42696" name="Group 36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42697" name="Line 36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42698" name="Group 362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42699" name="Line 363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42700" name="Group 364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42701" name="Line 36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702" name="Line 36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703" name="Line 36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704" name="Line 36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705" name="Line 36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706" name="Line 37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707" name="Line 37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708" name="Line 37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709" name="Line 37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2710" name="Line 37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42711" name="Line 37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</p:grpSp>
        </p:grpSp>
      </p:grpSp>
      <p:sp>
        <p:nvSpPr>
          <p:cNvPr id="142712" name="AutoShape 376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20088" y="5927725"/>
            <a:ext cx="636587" cy="330200"/>
          </a:xfrm>
          <a:prstGeom prst="actionButtonForwardNext">
            <a:avLst/>
          </a:prstGeom>
          <a:solidFill>
            <a:srgbClr val="ECD9C6"/>
          </a:solidFill>
          <a:ln w="9525">
            <a:solidFill>
              <a:srgbClr val="6B472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2274" name="Group 2"/>
          <p:cNvGrpSpPr>
            <a:grpSpLocks/>
          </p:cNvGrpSpPr>
          <p:nvPr/>
        </p:nvGrpSpPr>
        <p:grpSpPr bwMode="auto">
          <a:xfrm>
            <a:off x="20638" y="6326188"/>
            <a:ext cx="9096375" cy="479425"/>
            <a:chOff x="-5" y="3728"/>
            <a:chExt cx="5730" cy="302"/>
          </a:xfrm>
        </p:grpSpPr>
        <p:sp>
          <p:nvSpPr>
            <p:cNvPr id="182275" name="Rectangle 3"/>
            <p:cNvSpPr>
              <a:spLocks noChangeArrowheads="1"/>
            </p:cNvSpPr>
            <p:nvPr/>
          </p:nvSpPr>
          <p:spPr bwMode="auto">
            <a:xfrm>
              <a:off x="-5" y="3728"/>
              <a:ext cx="5730" cy="302"/>
            </a:xfrm>
            <a:prstGeom prst="rect">
              <a:avLst/>
            </a:prstGeom>
            <a:gradFill rotWithShape="1">
              <a:gsLst>
                <a:gs pos="0">
                  <a:srgbClr val="DFBE9D">
                    <a:gamma/>
                    <a:shade val="46275"/>
                    <a:invGamma/>
                  </a:srgbClr>
                </a:gs>
                <a:gs pos="50000">
                  <a:srgbClr val="DFBE9D"/>
                </a:gs>
                <a:gs pos="100000">
                  <a:srgbClr val="DFBE9D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57150" cmpd="thickThin">
              <a:solidFill>
                <a:srgbClr val="5F3F1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82276" name="Group 4"/>
            <p:cNvGrpSpPr>
              <a:grpSpLocks/>
            </p:cNvGrpSpPr>
            <p:nvPr/>
          </p:nvGrpSpPr>
          <p:grpSpPr bwMode="auto">
            <a:xfrm>
              <a:off x="-5" y="3785"/>
              <a:ext cx="5713" cy="154"/>
              <a:chOff x="134" y="2990"/>
              <a:chExt cx="5485" cy="154"/>
            </a:xfrm>
          </p:grpSpPr>
          <p:grpSp>
            <p:nvGrpSpPr>
              <p:cNvPr id="182277" name="Group 5"/>
              <p:cNvGrpSpPr>
                <a:grpSpLocks/>
              </p:cNvGrpSpPr>
              <p:nvPr/>
            </p:nvGrpSpPr>
            <p:grpSpPr bwMode="auto">
              <a:xfrm>
                <a:off x="4453" y="2990"/>
                <a:ext cx="1166" cy="142"/>
                <a:chOff x="612" y="2521"/>
                <a:chExt cx="2632" cy="480"/>
              </a:xfrm>
            </p:grpSpPr>
            <p:grpSp>
              <p:nvGrpSpPr>
                <p:cNvPr id="182278" name="Group 6"/>
                <p:cNvGrpSpPr>
                  <a:grpSpLocks/>
                </p:cNvGrpSpPr>
                <p:nvPr/>
              </p:nvGrpSpPr>
              <p:grpSpPr bwMode="auto">
                <a:xfrm>
                  <a:off x="612" y="2523"/>
                  <a:ext cx="1316" cy="478"/>
                  <a:chOff x="385" y="2523"/>
                  <a:chExt cx="1316" cy="478"/>
                </a:xfrm>
              </p:grpSpPr>
              <p:sp>
                <p:nvSpPr>
                  <p:cNvPr id="182279" name="Line 7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82280" name="Group 8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82281" name="Line 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82282" name="Group 1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82283" name="Line 1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2284" name="Line 12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2285" name="Line 1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2286" name="Line 1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2287" name="Line 1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2288" name="Line 1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2289" name="Line 1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2290" name="Line 1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2291" name="Line 19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2292" name="Line 20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82293" name="Line 21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82294" name="Group 22"/>
                <p:cNvGrpSpPr>
                  <a:grpSpLocks/>
                </p:cNvGrpSpPr>
                <p:nvPr/>
              </p:nvGrpSpPr>
              <p:grpSpPr bwMode="auto">
                <a:xfrm>
                  <a:off x="1928" y="2521"/>
                  <a:ext cx="1316" cy="478"/>
                  <a:chOff x="385" y="2523"/>
                  <a:chExt cx="1316" cy="478"/>
                </a:xfrm>
              </p:grpSpPr>
              <p:sp>
                <p:nvSpPr>
                  <p:cNvPr id="182295" name="Line 23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82296" name="Group 24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82297" name="Line 2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82298" name="Group 2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82299" name="Line 2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2300" name="Line 28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2301" name="Line 2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2302" name="Line 3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2303" name="Line 3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2304" name="Line 3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2305" name="Line 3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2306" name="Line 3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2307" name="Line 35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2308" name="Line 36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82309" name="Line 37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182310" name="Group 38"/>
              <p:cNvGrpSpPr>
                <a:grpSpLocks/>
              </p:cNvGrpSpPr>
              <p:nvPr/>
            </p:nvGrpSpPr>
            <p:grpSpPr bwMode="auto">
              <a:xfrm>
                <a:off x="134" y="2999"/>
                <a:ext cx="4320" cy="145"/>
                <a:chOff x="12" y="3220"/>
                <a:chExt cx="5718" cy="217"/>
              </a:xfrm>
            </p:grpSpPr>
            <p:grpSp>
              <p:nvGrpSpPr>
                <p:cNvPr id="182311" name="Group 39"/>
                <p:cNvGrpSpPr>
                  <a:grpSpLocks/>
                </p:cNvGrpSpPr>
                <p:nvPr/>
              </p:nvGrpSpPr>
              <p:grpSpPr bwMode="auto">
                <a:xfrm>
                  <a:off x="12" y="3220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82312" name="Group 40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82313" name="Group 4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82314" name="Line 4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82315" name="Group 4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82316" name="Line 44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82317" name="Group 45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82318" name="Line 4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319" name="Line 4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320" name="Line 4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321" name="Line 4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322" name="Line 5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323" name="Line 5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324" name="Line 5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325" name="Line 5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326" name="Line 5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327" name="Line 5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82328" name="Line 5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82329" name="Group 5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82330" name="Line 5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82331" name="Group 59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82332" name="Line 60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82333" name="Group 61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82334" name="Line 6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335" name="Line 6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336" name="Line 6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337" name="Line 6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338" name="Line 6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339" name="Line 6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340" name="Line 6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341" name="Line 6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342" name="Line 7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343" name="Line 7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82344" name="Line 7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82345" name="Group 73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82346" name="Group 7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82347" name="Line 7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82348" name="Group 76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82349" name="Line 77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82350" name="Group 78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82351" name="Line 7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352" name="Line 8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353" name="Line 8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354" name="Line 8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355" name="Line 8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356" name="Line 8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357" name="Line 8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358" name="Line 8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359" name="Line 8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360" name="Line 8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82361" name="Line 8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82362" name="Group 9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82363" name="Line 9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82364" name="Group 92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82365" name="Line 93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82366" name="Group 94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82367" name="Line 9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368" name="Line 9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369" name="Line 9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370" name="Line 9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371" name="Line 9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372" name="Line 10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373" name="Line 10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374" name="Line 10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375" name="Line 10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376" name="Line 10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82377" name="Line 10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  <p:grpSp>
              <p:nvGrpSpPr>
                <p:cNvPr id="182378" name="Group 106"/>
                <p:cNvGrpSpPr>
                  <a:grpSpLocks/>
                </p:cNvGrpSpPr>
                <p:nvPr/>
              </p:nvGrpSpPr>
              <p:grpSpPr bwMode="auto">
                <a:xfrm>
                  <a:off x="2871" y="3223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82379" name="Group 107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82380" name="Group 10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82381" name="Line 10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82382" name="Group 110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82383" name="Line 111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82384" name="Group 112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82385" name="Line 11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386" name="Line 11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387" name="Line 11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388" name="Line 11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389" name="Line 11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390" name="Line 11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391" name="Line 11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392" name="Line 12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393" name="Line 12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394" name="Line 12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82395" name="Line 12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82396" name="Group 12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82397" name="Line 12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82398" name="Group 126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82399" name="Line 127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82400" name="Group 128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82401" name="Line 12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402" name="Line 13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403" name="Line 13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404" name="Line 13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405" name="Line 13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406" name="Line 13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407" name="Line 13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408" name="Line 13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409" name="Line 13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410" name="Line 13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82411" name="Line 13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82412" name="Group 140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82413" name="Group 14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82414" name="Line 14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82415" name="Group 14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82416" name="Line 144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82417" name="Group 145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82418" name="Line 14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419" name="Line 14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420" name="Line 14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421" name="Line 14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422" name="Line 15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423" name="Line 15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424" name="Line 15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425" name="Line 15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426" name="Line 15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427" name="Line 15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82428" name="Line 15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82429" name="Group 15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82430" name="Line 15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82431" name="Group 159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82432" name="Line 160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82433" name="Group 161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82434" name="Line 16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435" name="Line 16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436" name="Line 16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437" name="Line 16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438" name="Line 16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439" name="Line 16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440" name="Line 16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441" name="Line 16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442" name="Line 17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443" name="Line 17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82444" name="Line 17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182445" name="Group 173"/>
          <p:cNvGrpSpPr>
            <a:grpSpLocks/>
          </p:cNvGrpSpPr>
          <p:nvPr/>
        </p:nvGrpSpPr>
        <p:grpSpPr bwMode="auto">
          <a:xfrm>
            <a:off x="0" y="125413"/>
            <a:ext cx="9209088" cy="479425"/>
            <a:chOff x="-5" y="3728"/>
            <a:chExt cx="5730" cy="302"/>
          </a:xfrm>
        </p:grpSpPr>
        <p:sp>
          <p:nvSpPr>
            <p:cNvPr id="182446" name="Rectangle 174"/>
            <p:cNvSpPr>
              <a:spLocks noChangeArrowheads="1"/>
            </p:cNvSpPr>
            <p:nvPr/>
          </p:nvSpPr>
          <p:spPr bwMode="auto">
            <a:xfrm>
              <a:off x="-5" y="3728"/>
              <a:ext cx="5730" cy="302"/>
            </a:xfrm>
            <a:prstGeom prst="rect">
              <a:avLst/>
            </a:prstGeom>
            <a:gradFill rotWithShape="1">
              <a:gsLst>
                <a:gs pos="0">
                  <a:srgbClr val="DFBE9D">
                    <a:gamma/>
                    <a:shade val="46275"/>
                    <a:invGamma/>
                  </a:srgbClr>
                </a:gs>
                <a:gs pos="50000">
                  <a:srgbClr val="DFBE9D"/>
                </a:gs>
                <a:gs pos="100000">
                  <a:srgbClr val="DFBE9D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57150" cmpd="thickThin">
              <a:solidFill>
                <a:srgbClr val="5F3F1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82447" name="Group 175"/>
            <p:cNvGrpSpPr>
              <a:grpSpLocks/>
            </p:cNvGrpSpPr>
            <p:nvPr/>
          </p:nvGrpSpPr>
          <p:grpSpPr bwMode="auto">
            <a:xfrm>
              <a:off x="-5" y="3785"/>
              <a:ext cx="5713" cy="154"/>
              <a:chOff x="134" y="2990"/>
              <a:chExt cx="5485" cy="154"/>
            </a:xfrm>
          </p:grpSpPr>
          <p:grpSp>
            <p:nvGrpSpPr>
              <p:cNvPr id="182448" name="Group 176"/>
              <p:cNvGrpSpPr>
                <a:grpSpLocks/>
              </p:cNvGrpSpPr>
              <p:nvPr/>
            </p:nvGrpSpPr>
            <p:grpSpPr bwMode="auto">
              <a:xfrm>
                <a:off x="4453" y="2990"/>
                <a:ext cx="1166" cy="142"/>
                <a:chOff x="612" y="2521"/>
                <a:chExt cx="2632" cy="480"/>
              </a:xfrm>
            </p:grpSpPr>
            <p:grpSp>
              <p:nvGrpSpPr>
                <p:cNvPr id="182449" name="Group 177"/>
                <p:cNvGrpSpPr>
                  <a:grpSpLocks/>
                </p:cNvGrpSpPr>
                <p:nvPr/>
              </p:nvGrpSpPr>
              <p:grpSpPr bwMode="auto">
                <a:xfrm>
                  <a:off x="612" y="2523"/>
                  <a:ext cx="1316" cy="478"/>
                  <a:chOff x="385" y="2523"/>
                  <a:chExt cx="1316" cy="478"/>
                </a:xfrm>
              </p:grpSpPr>
              <p:sp>
                <p:nvSpPr>
                  <p:cNvPr id="182450" name="Line 178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82451" name="Group 179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82452" name="Line 18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82453" name="Group 18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82454" name="Line 18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2455" name="Line 183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2456" name="Line 18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2457" name="Line 18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2458" name="Line 18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2459" name="Line 18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2460" name="Line 18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2461" name="Line 18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2462" name="Line 190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2463" name="Line 191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82464" name="Line 192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82465" name="Group 193"/>
                <p:cNvGrpSpPr>
                  <a:grpSpLocks/>
                </p:cNvGrpSpPr>
                <p:nvPr/>
              </p:nvGrpSpPr>
              <p:grpSpPr bwMode="auto">
                <a:xfrm>
                  <a:off x="1928" y="2521"/>
                  <a:ext cx="1316" cy="478"/>
                  <a:chOff x="385" y="2523"/>
                  <a:chExt cx="1316" cy="478"/>
                </a:xfrm>
              </p:grpSpPr>
              <p:sp>
                <p:nvSpPr>
                  <p:cNvPr id="182466" name="Line 194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82467" name="Group 195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82468" name="Line 19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82469" name="Group 19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82470" name="Line 19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2471" name="Line 199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2472" name="Line 20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2473" name="Line 20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2474" name="Line 20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2475" name="Line 20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2476" name="Line 20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2477" name="Line 20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2478" name="Line 206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2479" name="Line 207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82480" name="Line 208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182481" name="Group 209"/>
              <p:cNvGrpSpPr>
                <a:grpSpLocks/>
              </p:cNvGrpSpPr>
              <p:nvPr/>
            </p:nvGrpSpPr>
            <p:grpSpPr bwMode="auto">
              <a:xfrm>
                <a:off x="134" y="2999"/>
                <a:ext cx="4320" cy="145"/>
                <a:chOff x="12" y="3220"/>
                <a:chExt cx="5718" cy="217"/>
              </a:xfrm>
            </p:grpSpPr>
            <p:grpSp>
              <p:nvGrpSpPr>
                <p:cNvPr id="182482" name="Group 210"/>
                <p:cNvGrpSpPr>
                  <a:grpSpLocks/>
                </p:cNvGrpSpPr>
                <p:nvPr/>
              </p:nvGrpSpPr>
              <p:grpSpPr bwMode="auto">
                <a:xfrm>
                  <a:off x="12" y="3220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82483" name="Group 211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82484" name="Group 21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82485" name="Line 21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82486" name="Group 21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82487" name="Line 215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82488" name="Group 216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82489" name="Line 21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490" name="Line 21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491" name="Line 21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492" name="Line 22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493" name="Line 22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494" name="Line 22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495" name="Line 22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496" name="Line 22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497" name="Line 22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498" name="Line 22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82499" name="Line 22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82500" name="Group 22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82501" name="Line 22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82502" name="Group 230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82503" name="Line 231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82504" name="Group 232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82505" name="Line 23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506" name="Line 23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507" name="Line 23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508" name="Line 23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509" name="Line 23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510" name="Line 23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511" name="Line 23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512" name="Line 24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513" name="Line 24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514" name="Line 24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82515" name="Line 24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82516" name="Group 244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82517" name="Group 24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82518" name="Line 24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82519" name="Group 24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82520" name="Line 248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82521" name="Group 249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82522" name="Line 25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523" name="Line 25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524" name="Line 25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525" name="Line 25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526" name="Line 25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527" name="Line 25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528" name="Line 25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529" name="Line 25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530" name="Line 25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531" name="Line 25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82532" name="Line 26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82533" name="Group 26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82534" name="Line 26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82535" name="Group 26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82536" name="Line 264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82537" name="Group 265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82538" name="Line 26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539" name="Line 26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540" name="Line 26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541" name="Line 26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542" name="Line 27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543" name="Line 27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544" name="Line 27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545" name="Line 27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546" name="Line 27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547" name="Line 27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82548" name="Line 27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  <p:grpSp>
              <p:nvGrpSpPr>
                <p:cNvPr id="182549" name="Group 277"/>
                <p:cNvGrpSpPr>
                  <a:grpSpLocks/>
                </p:cNvGrpSpPr>
                <p:nvPr/>
              </p:nvGrpSpPr>
              <p:grpSpPr bwMode="auto">
                <a:xfrm>
                  <a:off x="2871" y="3223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82550" name="Group 278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82551" name="Group 27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82552" name="Line 28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82553" name="Group 28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82554" name="Line 282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82555" name="Group 283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82556" name="Line 28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557" name="Line 28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558" name="Line 28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559" name="Line 28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560" name="Line 28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561" name="Line 28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562" name="Line 29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563" name="Line 29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564" name="Line 29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565" name="Line 29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82566" name="Line 29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82567" name="Group 29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82568" name="Line 29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82569" name="Group 29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82570" name="Line 298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82571" name="Group 299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82572" name="Line 30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573" name="Line 30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574" name="Line 30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575" name="Line 30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576" name="Line 30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577" name="Line 30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578" name="Line 30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579" name="Line 30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580" name="Line 30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581" name="Line 30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82582" name="Line 31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82583" name="Group 311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82584" name="Group 31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82585" name="Line 31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82586" name="Group 31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82587" name="Line 315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82588" name="Group 316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82589" name="Line 31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590" name="Line 31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591" name="Line 31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592" name="Line 32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593" name="Line 32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594" name="Line 32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595" name="Line 32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596" name="Line 32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597" name="Line 32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598" name="Line 32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82599" name="Line 32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82600" name="Group 32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82601" name="Line 32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82602" name="Group 330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82603" name="Line 331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82604" name="Group 332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82605" name="Line 33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606" name="Line 33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607" name="Line 33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608" name="Line 33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609" name="Line 33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610" name="Line 33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611" name="Line 33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612" name="Line 34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613" name="Line 34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2614" name="Line 34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82615" name="Line 34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182616" name="Group 344"/>
          <p:cNvGrpSpPr>
            <a:grpSpLocks/>
          </p:cNvGrpSpPr>
          <p:nvPr/>
        </p:nvGrpSpPr>
        <p:grpSpPr bwMode="auto">
          <a:xfrm>
            <a:off x="223838" y="2820988"/>
            <a:ext cx="2020887" cy="2357437"/>
            <a:chOff x="1701" y="751"/>
            <a:chExt cx="1273" cy="1485"/>
          </a:xfrm>
        </p:grpSpPr>
        <p:pic>
          <p:nvPicPr>
            <p:cNvPr id="182617" name="Picture 345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9B9B9B"/>
                </a:clrFrom>
                <a:clrTo>
                  <a:srgbClr val="9B9B9B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701" y="751"/>
              <a:ext cx="1273" cy="1485"/>
            </a:xfrm>
            <a:prstGeom prst="rect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ffectLst/>
          </p:spPr>
        </p:pic>
        <p:sp>
          <p:nvSpPr>
            <p:cNvPr id="182618" name="Rectangle 346"/>
            <p:cNvSpPr>
              <a:spLocks noChangeArrowheads="1"/>
            </p:cNvSpPr>
            <p:nvPr/>
          </p:nvSpPr>
          <p:spPr bwMode="auto">
            <a:xfrm>
              <a:off x="1888" y="751"/>
              <a:ext cx="938" cy="1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ru-RU" b="1">
                  <a:solidFill>
                    <a:srgbClr val="FFFFE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ЗАКОНЫ</a:t>
              </a:r>
            </a:p>
          </p:txBody>
        </p:sp>
        <p:sp>
          <p:nvSpPr>
            <p:cNvPr id="182619" name="Rectangle 347"/>
            <p:cNvSpPr>
              <a:spLocks noChangeArrowheads="1"/>
            </p:cNvSpPr>
            <p:nvPr/>
          </p:nvSpPr>
          <p:spPr bwMode="auto">
            <a:xfrm>
              <a:off x="1891" y="2037"/>
              <a:ext cx="938" cy="117"/>
            </a:xfrm>
            <a:prstGeom prst="rect">
              <a:avLst/>
            </a:prstGeom>
            <a:solidFill>
              <a:srgbClr val="565656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ru-RU" b="1">
                  <a:solidFill>
                    <a:srgbClr val="FFFFE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ЛИКУРГА</a:t>
              </a:r>
            </a:p>
          </p:txBody>
        </p:sp>
      </p:grpSp>
      <p:sp>
        <p:nvSpPr>
          <p:cNvPr id="182620" name="Rectangle 348"/>
          <p:cNvSpPr>
            <a:spLocks noChangeArrowheads="1"/>
          </p:cNvSpPr>
          <p:nvPr/>
        </p:nvSpPr>
        <p:spPr bwMode="auto">
          <a:xfrm>
            <a:off x="2546350" y="1341438"/>
            <a:ext cx="6199188" cy="4378325"/>
          </a:xfrm>
          <a:prstGeom prst="rect">
            <a:avLst/>
          </a:prstGeom>
          <a:solidFill>
            <a:srgbClr val="7A5128">
              <a:alpha val="24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  <a:buFontTx/>
              <a:buChar char="•"/>
            </a:pPr>
            <a:r>
              <a:rPr lang="ru-RU" sz="2600" b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В Спарте два царя. Они командуют войском во время войны.</a:t>
            </a:r>
          </a:p>
          <a:p>
            <a:pPr>
              <a:lnSpc>
                <a:spcPct val="90000"/>
              </a:lnSpc>
              <a:buFontTx/>
              <a:buChar char="•"/>
            </a:pPr>
            <a:r>
              <a:rPr lang="ru-RU" sz="2600" b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Народ выбирает совет старейшин. Они управляют общиной равных и вершат суд.</a:t>
            </a:r>
          </a:p>
          <a:p>
            <a:pPr>
              <a:lnSpc>
                <a:spcPct val="90000"/>
              </a:lnSpc>
              <a:buFontTx/>
              <a:buChar char="•"/>
            </a:pPr>
            <a:r>
              <a:rPr lang="ru-RU" sz="2600" b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Народное собрание участвует в решении главных вопросов</a:t>
            </a:r>
          </a:p>
          <a:p>
            <a:pPr>
              <a:lnSpc>
                <a:spcPct val="90000"/>
              </a:lnSpc>
            </a:pPr>
            <a:r>
              <a:rPr lang="ru-RU" sz="2600" b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жизни Спарты: царь и совет старейшин вносят предложения, </a:t>
            </a:r>
          </a:p>
          <a:p>
            <a:pPr>
              <a:lnSpc>
                <a:spcPct val="90000"/>
              </a:lnSpc>
            </a:pPr>
            <a:r>
              <a:rPr lang="ru-RU" sz="2600" b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народное собрание может их принять или отвергнуть.</a:t>
            </a:r>
            <a:endParaRPr lang="ru-RU" sz="2800" b="1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82621" name="Line 349"/>
          <p:cNvSpPr>
            <a:spLocks noChangeShapeType="1"/>
          </p:cNvSpPr>
          <p:nvPr/>
        </p:nvSpPr>
        <p:spPr bwMode="auto">
          <a:xfrm>
            <a:off x="2401888" y="1341438"/>
            <a:ext cx="0" cy="4319587"/>
          </a:xfrm>
          <a:prstGeom prst="line">
            <a:avLst/>
          </a:prstGeom>
          <a:noFill/>
          <a:ln w="38100" cmpd="dbl">
            <a:solidFill>
              <a:srgbClr val="7A5128"/>
            </a:solidFill>
            <a:round/>
            <a:headEnd type="oval" w="med" len="med"/>
            <a:tailEnd type="oval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82622" name="Line 350"/>
          <p:cNvSpPr>
            <a:spLocks noChangeShapeType="1"/>
          </p:cNvSpPr>
          <p:nvPr/>
        </p:nvSpPr>
        <p:spPr bwMode="auto">
          <a:xfrm>
            <a:off x="8845550" y="1341438"/>
            <a:ext cx="0" cy="4319587"/>
          </a:xfrm>
          <a:prstGeom prst="line">
            <a:avLst/>
          </a:prstGeom>
          <a:noFill/>
          <a:ln w="38100" cmpd="dbl">
            <a:solidFill>
              <a:srgbClr val="7A5128"/>
            </a:solidFill>
            <a:round/>
            <a:headEnd type="oval" w="med" len="med"/>
            <a:tailEnd type="oval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82625" name="WordArt 353"/>
          <p:cNvSpPr>
            <a:spLocks noChangeArrowheads="1" noChangeShapeType="1" noTextEdit="1"/>
          </p:cNvSpPr>
          <p:nvPr/>
        </p:nvSpPr>
        <p:spPr bwMode="auto">
          <a:xfrm>
            <a:off x="2584450" y="5897563"/>
            <a:ext cx="6451600" cy="4333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spc="72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ECD9C6"/>
                    </a:gs>
                    <a:gs pos="50000">
                      <a:srgbClr val="7A5128"/>
                    </a:gs>
                    <a:gs pos="100000">
                      <a:srgbClr val="ECD9C6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80000"/>
                    </a:srgbClr>
                  </a:outerShdw>
                </a:effectLst>
                <a:latin typeface="Arial"/>
                <a:cs typeface="Arial"/>
              </a:rPr>
              <a:t>Сообща управляем. </a:t>
            </a:r>
          </a:p>
        </p:txBody>
      </p:sp>
      <p:sp>
        <p:nvSpPr>
          <p:cNvPr id="182626" name="AutoShape 354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77238" y="6394450"/>
            <a:ext cx="636587" cy="330200"/>
          </a:xfrm>
          <a:prstGeom prst="actionButtonForwardNext">
            <a:avLst/>
          </a:prstGeom>
          <a:solidFill>
            <a:srgbClr val="ECD9C6"/>
          </a:solidFill>
          <a:ln w="9525">
            <a:solidFill>
              <a:srgbClr val="6B472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2627" name="AutoShape 355"/>
          <p:cNvSpPr>
            <a:spLocks noChangeArrowheads="1"/>
          </p:cNvSpPr>
          <p:nvPr/>
        </p:nvSpPr>
        <p:spPr bwMode="auto">
          <a:xfrm>
            <a:off x="1712913" y="604838"/>
            <a:ext cx="6964362" cy="914400"/>
          </a:xfrm>
          <a:prstGeom prst="wedgeRoundRectCallout">
            <a:avLst>
              <a:gd name="adj1" fmla="val -55653"/>
              <a:gd name="adj2" fmla="val 26389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400" b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В нашем государстве правит народ! </a:t>
            </a:r>
          </a:p>
          <a:p>
            <a:pPr algn="ctr"/>
            <a:r>
              <a:rPr lang="ru-RU" sz="2400" b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Ты согласен?   </a:t>
            </a:r>
          </a:p>
        </p:txBody>
      </p:sp>
      <p:grpSp>
        <p:nvGrpSpPr>
          <p:cNvPr id="182628" name="Group 356"/>
          <p:cNvGrpSpPr>
            <a:grpSpLocks/>
          </p:cNvGrpSpPr>
          <p:nvPr/>
        </p:nvGrpSpPr>
        <p:grpSpPr bwMode="auto">
          <a:xfrm>
            <a:off x="250825" y="725488"/>
            <a:ext cx="1600200" cy="1709737"/>
            <a:chOff x="89" y="201"/>
            <a:chExt cx="1008" cy="1077"/>
          </a:xfrm>
        </p:grpSpPr>
        <p:sp>
          <p:nvSpPr>
            <p:cNvPr id="182629" name="Oval 357"/>
            <p:cNvSpPr>
              <a:spLocks noChangeArrowheads="1"/>
            </p:cNvSpPr>
            <p:nvPr/>
          </p:nvSpPr>
          <p:spPr bwMode="auto">
            <a:xfrm>
              <a:off x="89" y="201"/>
              <a:ext cx="1008" cy="1077"/>
            </a:xfrm>
            <a:prstGeom prst="ellipse">
              <a:avLst/>
            </a:prstGeom>
            <a:solidFill>
              <a:srgbClr val="FDFDE7"/>
            </a:solidFill>
            <a:ln w="57150" cmpd="thickThin">
              <a:solidFill>
                <a:srgbClr val="5F3F1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182630" name="Picture 358" descr="новый-34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12000"/>
            </a:blip>
            <a:srcRect/>
            <a:stretch>
              <a:fillRect/>
            </a:stretch>
          </p:blipFill>
          <p:spPr bwMode="auto">
            <a:xfrm rot="1141563">
              <a:off x="89" y="201"/>
              <a:ext cx="989" cy="1018"/>
            </a:xfrm>
            <a:prstGeom prst="rect">
              <a:avLst/>
            </a:prstGeom>
            <a:noFill/>
          </p:spPr>
        </p:pic>
      </p:grpSp>
      <p:sp>
        <p:nvSpPr>
          <p:cNvPr id="182631" name="AutoShape 359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997200" y="6434138"/>
            <a:ext cx="5122863" cy="298450"/>
          </a:xfrm>
          <a:prstGeom prst="actionButtonBlank">
            <a:avLst/>
          </a:prstGeom>
          <a:solidFill>
            <a:srgbClr val="ECD9C6"/>
          </a:solidFill>
          <a:ln w="9525">
            <a:solidFill>
              <a:srgbClr val="6B472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110000"/>
              </a:lnSpc>
            </a:pPr>
            <a:r>
              <a:rPr lang="ru-RU" b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Схема «Спартанское  государство»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262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6376" name="Group 8"/>
          <p:cNvGrpSpPr>
            <a:grpSpLocks/>
          </p:cNvGrpSpPr>
          <p:nvPr/>
        </p:nvGrpSpPr>
        <p:grpSpPr bwMode="auto">
          <a:xfrm>
            <a:off x="20638" y="6326188"/>
            <a:ext cx="9096375" cy="479425"/>
            <a:chOff x="-5" y="3728"/>
            <a:chExt cx="5730" cy="302"/>
          </a:xfrm>
        </p:grpSpPr>
        <p:sp>
          <p:nvSpPr>
            <p:cNvPr id="186377" name="Rectangle 9"/>
            <p:cNvSpPr>
              <a:spLocks noChangeArrowheads="1"/>
            </p:cNvSpPr>
            <p:nvPr/>
          </p:nvSpPr>
          <p:spPr bwMode="auto">
            <a:xfrm>
              <a:off x="-5" y="3728"/>
              <a:ext cx="5730" cy="302"/>
            </a:xfrm>
            <a:prstGeom prst="rect">
              <a:avLst/>
            </a:prstGeom>
            <a:gradFill rotWithShape="1">
              <a:gsLst>
                <a:gs pos="0">
                  <a:srgbClr val="DFBE9D">
                    <a:gamma/>
                    <a:shade val="46275"/>
                    <a:invGamma/>
                  </a:srgbClr>
                </a:gs>
                <a:gs pos="50000">
                  <a:srgbClr val="DFBE9D"/>
                </a:gs>
                <a:gs pos="100000">
                  <a:srgbClr val="DFBE9D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57150" cmpd="thickThin">
              <a:solidFill>
                <a:srgbClr val="5F3F1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86378" name="Group 10"/>
            <p:cNvGrpSpPr>
              <a:grpSpLocks/>
            </p:cNvGrpSpPr>
            <p:nvPr/>
          </p:nvGrpSpPr>
          <p:grpSpPr bwMode="auto">
            <a:xfrm>
              <a:off x="-5" y="3785"/>
              <a:ext cx="5713" cy="154"/>
              <a:chOff x="134" y="2990"/>
              <a:chExt cx="5485" cy="154"/>
            </a:xfrm>
          </p:grpSpPr>
          <p:grpSp>
            <p:nvGrpSpPr>
              <p:cNvPr id="186379" name="Group 11"/>
              <p:cNvGrpSpPr>
                <a:grpSpLocks/>
              </p:cNvGrpSpPr>
              <p:nvPr/>
            </p:nvGrpSpPr>
            <p:grpSpPr bwMode="auto">
              <a:xfrm>
                <a:off x="4453" y="2990"/>
                <a:ext cx="1166" cy="142"/>
                <a:chOff x="612" y="2521"/>
                <a:chExt cx="2632" cy="480"/>
              </a:xfrm>
            </p:grpSpPr>
            <p:grpSp>
              <p:nvGrpSpPr>
                <p:cNvPr id="186380" name="Group 12"/>
                <p:cNvGrpSpPr>
                  <a:grpSpLocks/>
                </p:cNvGrpSpPr>
                <p:nvPr/>
              </p:nvGrpSpPr>
              <p:grpSpPr bwMode="auto">
                <a:xfrm>
                  <a:off x="612" y="2523"/>
                  <a:ext cx="1316" cy="478"/>
                  <a:chOff x="385" y="2523"/>
                  <a:chExt cx="1316" cy="478"/>
                </a:xfrm>
              </p:grpSpPr>
              <p:sp>
                <p:nvSpPr>
                  <p:cNvPr id="186381" name="Line 13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86382" name="Group 14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86383" name="Line 1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86384" name="Group 1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86385" name="Line 1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6386" name="Line 18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6387" name="Line 1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6388" name="Line 2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6389" name="Line 2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6390" name="Line 2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6391" name="Line 2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6392" name="Line 2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6393" name="Line 25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6394" name="Line 26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86395" name="Line 27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86396" name="Group 28"/>
                <p:cNvGrpSpPr>
                  <a:grpSpLocks/>
                </p:cNvGrpSpPr>
                <p:nvPr/>
              </p:nvGrpSpPr>
              <p:grpSpPr bwMode="auto">
                <a:xfrm>
                  <a:off x="1928" y="2521"/>
                  <a:ext cx="1316" cy="478"/>
                  <a:chOff x="385" y="2523"/>
                  <a:chExt cx="1316" cy="478"/>
                </a:xfrm>
              </p:grpSpPr>
              <p:sp>
                <p:nvSpPr>
                  <p:cNvPr id="186397" name="Line 29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86398" name="Group 30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86399" name="Line 3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86400" name="Group 3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86401" name="Line 3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6402" name="Line 34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6403" name="Line 3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6404" name="Line 3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6405" name="Line 3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6406" name="Line 3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6407" name="Line 3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6408" name="Line 4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6409" name="Line 41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6410" name="Line 42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86411" name="Line 43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186412" name="Group 44"/>
              <p:cNvGrpSpPr>
                <a:grpSpLocks/>
              </p:cNvGrpSpPr>
              <p:nvPr/>
            </p:nvGrpSpPr>
            <p:grpSpPr bwMode="auto">
              <a:xfrm>
                <a:off x="134" y="2999"/>
                <a:ext cx="4320" cy="145"/>
                <a:chOff x="12" y="3220"/>
                <a:chExt cx="5718" cy="217"/>
              </a:xfrm>
            </p:grpSpPr>
            <p:grpSp>
              <p:nvGrpSpPr>
                <p:cNvPr id="186413" name="Group 45"/>
                <p:cNvGrpSpPr>
                  <a:grpSpLocks/>
                </p:cNvGrpSpPr>
                <p:nvPr/>
              </p:nvGrpSpPr>
              <p:grpSpPr bwMode="auto">
                <a:xfrm>
                  <a:off x="12" y="3220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86414" name="Group 46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86415" name="Group 4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86416" name="Line 4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86417" name="Group 49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86418" name="Line 50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86419" name="Group 51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86420" name="Line 5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421" name="Line 5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422" name="Line 5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423" name="Line 5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424" name="Line 5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425" name="Line 5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426" name="Line 5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427" name="Line 5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428" name="Line 6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429" name="Line 6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86430" name="Line 6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86431" name="Group 6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86432" name="Line 6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86433" name="Group 65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86434" name="Line 66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86435" name="Group 67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86436" name="Line 6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437" name="Line 6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438" name="Line 7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439" name="Line 7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440" name="Line 7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441" name="Line 7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442" name="Line 7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443" name="Line 7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444" name="Line 7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445" name="Line 7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86446" name="Line 7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86447" name="Group 79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86448" name="Group 8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86449" name="Line 8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86450" name="Group 82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86451" name="Line 83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86452" name="Group 84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86453" name="Line 8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454" name="Line 8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455" name="Line 8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456" name="Line 8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457" name="Line 8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458" name="Line 9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459" name="Line 9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460" name="Line 9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461" name="Line 9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462" name="Line 9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86463" name="Line 9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86464" name="Group 9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86465" name="Line 9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86466" name="Group 98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86467" name="Line 99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86468" name="Group 100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86469" name="Line 10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470" name="Line 10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471" name="Line 10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472" name="Line 10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473" name="Line 10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474" name="Line 10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475" name="Line 10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476" name="Line 10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477" name="Line 10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478" name="Line 11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86479" name="Line 11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  <p:grpSp>
              <p:nvGrpSpPr>
                <p:cNvPr id="186480" name="Group 112"/>
                <p:cNvGrpSpPr>
                  <a:grpSpLocks/>
                </p:cNvGrpSpPr>
                <p:nvPr/>
              </p:nvGrpSpPr>
              <p:grpSpPr bwMode="auto">
                <a:xfrm>
                  <a:off x="2871" y="3223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86481" name="Group 113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86482" name="Group 11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86483" name="Line 11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86484" name="Group 116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86485" name="Line 117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86486" name="Group 118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86487" name="Line 11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488" name="Line 12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489" name="Line 12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490" name="Line 12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491" name="Line 12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492" name="Line 12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493" name="Line 12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494" name="Line 12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495" name="Line 12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496" name="Line 12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86497" name="Line 12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86498" name="Group 13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86499" name="Line 13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86500" name="Group 132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86501" name="Line 133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86502" name="Group 134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86503" name="Line 13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504" name="Line 13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505" name="Line 13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506" name="Line 13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507" name="Line 13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508" name="Line 14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509" name="Line 14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510" name="Line 14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511" name="Line 14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512" name="Line 14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86513" name="Line 14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86514" name="Group 146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86515" name="Group 14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86516" name="Line 14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86517" name="Group 149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86518" name="Line 150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86519" name="Group 151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86520" name="Line 15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521" name="Line 15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522" name="Line 15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523" name="Line 15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524" name="Line 15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525" name="Line 15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526" name="Line 15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527" name="Line 15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528" name="Line 16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529" name="Line 16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86530" name="Line 16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86531" name="Group 16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86532" name="Line 16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86533" name="Group 165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86534" name="Line 166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86535" name="Group 167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86536" name="Line 16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537" name="Line 16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538" name="Line 17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539" name="Line 17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540" name="Line 17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541" name="Line 17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542" name="Line 17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543" name="Line 17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544" name="Line 17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545" name="Line 17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86546" name="Line 17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186547" name="Group 179"/>
          <p:cNvGrpSpPr>
            <a:grpSpLocks/>
          </p:cNvGrpSpPr>
          <p:nvPr/>
        </p:nvGrpSpPr>
        <p:grpSpPr bwMode="auto">
          <a:xfrm>
            <a:off x="20638" y="65088"/>
            <a:ext cx="9096375" cy="479425"/>
            <a:chOff x="-5" y="3728"/>
            <a:chExt cx="5730" cy="302"/>
          </a:xfrm>
        </p:grpSpPr>
        <p:sp>
          <p:nvSpPr>
            <p:cNvPr id="186548" name="Rectangle 180"/>
            <p:cNvSpPr>
              <a:spLocks noChangeArrowheads="1"/>
            </p:cNvSpPr>
            <p:nvPr/>
          </p:nvSpPr>
          <p:spPr bwMode="auto">
            <a:xfrm>
              <a:off x="-5" y="3728"/>
              <a:ext cx="5730" cy="302"/>
            </a:xfrm>
            <a:prstGeom prst="rect">
              <a:avLst/>
            </a:prstGeom>
            <a:gradFill rotWithShape="1">
              <a:gsLst>
                <a:gs pos="0">
                  <a:srgbClr val="DFBE9D">
                    <a:gamma/>
                    <a:shade val="46275"/>
                    <a:invGamma/>
                  </a:srgbClr>
                </a:gs>
                <a:gs pos="50000">
                  <a:srgbClr val="DFBE9D"/>
                </a:gs>
                <a:gs pos="100000">
                  <a:srgbClr val="DFBE9D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57150" cmpd="thickThin">
              <a:solidFill>
                <a:srgbClr val="5F3F1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86549" name="Group 181"/>
            <p:cNvGrpSpPr>
              <a:grpSpLocks/>
            </p:cNvGrpSpPr>
            <p:nvPr/>
          </p:nvGrpSpPr>
          <p:grpSpPr bwMode="auto">
            <a:xfrm>
              <a:off x="-5" y="3785"/>
              <a:ext cx="5713" cy="154"/>
              <a:chOff x="134" y="2990"/>
              <a:chExt cx="5485" cy="154"/>
            </a:xfrm>
          </p:grpSpPr>
          <p:grpSp>
            <p:nvGrpSpPr>
              <p:cNvPr id="186550" name="Group 182"/>
              <p:cNvGrpSpPr>
                <a:grpSpLocks/>
              </p:cNvGrpSpPr>
              <p:nvPr/>
            </p:nvGrpSpPr>
            <p:grpSpPr bwMode="auto">
              <a:xfrm>
                <a:off x="4453" y="2990"/>
                <a:ext cx="1166" cy="142"/>
                <a:chOff x="612" y="2521"/>
                <a:chExt cx="2632" cy="480"/>
              </a:xfrm>
            </p:grpSpPr>
            <p:grpSp>
              <p:nvGrpSpPr>
                <p:cNvPr id="186551" name="Group 183"/>
                <p:cNvGrpSpPr>
                  <a:grpSpLocks/>
                </p:cNvGrpSpPr>
                <p:nvPr/>
              </p:nvGrpSpPr>
              <p:grpSpPr bwMode="auto">
                <a:xfrm>
                  <a:off x="612" y="2523"/>
                  <a:ext cx="1316" cy="478"/>
                  <a:chOff x="385" y="2523"/>
                  <a:chExt cx="1316" cy="478"/>
                </a:xfrm>
              </p:grpSpPr>
              <p:sp>
                <p:nvSpPr>
                  <p:cNvPr id="186552" name="Line 184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86553" name="Group 185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86554" name="Line 18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86555" name="Group 18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86556" name="Line 18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6557" name="Line 189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6558" name="Line 19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6559" name="Line 19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6560" name="Line 19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6561" name="Line 19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6562" name="Line 19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6563" name="Line 19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6564" name="Line 196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6565" name="Line 197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86566" name="Line 198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86567" name="Group 199"/>
                <p:cNvGrpSpPr>
                  <a:grpSpLocks/>
                </p:cNvGrpSpPr>
                <p:nvPr/>
              </p:nvGrpSpPr>
              <p:grpSpPr bwMode="auto">
                <a:xfrm>
                  <a:off x="1928" y="2521"/>
                  <a:ext cx="1316" cy="478"/>
                  <a:chOff x="385" y="2523"/>
                  <a:chExt cx="1316" cy="478"/>
                </a:xfrm>
              </p:grpSpPr>
              <p:sp>
                <p:nvSpPr>
                  <p:cNvPr id="186568" name="Line 200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86569" name="Group 201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86570" name="Line 20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86571" name="Group 20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86572" name="Line 20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6573" name="Line 205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6574" name="Line 20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6575" name="Line 20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6576" name="Line 20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6577" name="Line 20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6578" name="Line 21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6579" name="Line 21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6580" name="Line 212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6581" name="Line 213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86582" name="Line 214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186583" name="Group 215"/>
              <p:cNvGrpSpPr>
                <a:grpSpLocks/>
              </p:cNvGrpSpPr>
              <p:nvPr/>
            </p:nvGrpSpPr>
            <p:grpSpPr bwMode="auto">
              <a:xfrm>
                <a:off x="134" y="2999"/>
                <a:ext cx="4320" cy="145"/>
                <a:chOff x="12" y="3220"/>
                <a:chExt cx="5718" cy="217"/>
              </a:xfrm>
            </p:grpSpPr>
            <p:grpSp>
              <p:nvGrpSpPr>
                <p:cNvPr id="186584" name="Group 216"/>
                <p:cNvGrpSpPr>
                  <a:grpSpLocks/>
                </p:cNvGrpSpPr>
                <p:nvPr/>
              </p:nvGrpSpPr>
              <p:grpSpPr bwMode="auto">
                <a:xfrm>
                  <a:off x="12" y="3220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86585" name="Group 217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86586" name="Group 21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86587" name="Line 21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86588" name="Group 220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86589" name="Line 221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86590" name="Group 222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86591" name="Line 22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592" name="Line 22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593" name="Line 22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594" name="Line 22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595" name="Line 22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596" name="Line 22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597" name="Line 22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598" name="Line 23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599" name="Line 23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600" name="Line 23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86601" name="Line 23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86602" name="Group 23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86603" name="Line 23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86604" name="Group 236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86605" name="Line 237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86606" name="Group 238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86607" name="Line 23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608" name="Line 24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609" name="Line 24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610" name="Line 24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611" name="Line 24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612" name="Line 24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613" name="Line 24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614" name="Line 24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615" name="Line 24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616" name="Line 24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86617" name="Line 24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86618" name="Group 250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86619" name="Group 25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86620" name="Line 25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86621" name="Group 25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86622" name="Line 254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86623" name="Group 255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86624" name="Line 25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625" name="Line 25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626" name="Line 25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627" name="Line 25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628" name="Line 26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629" name="Line 26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630" name="Line 26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631" name="Line 26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632" name="Line 26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633" name="Line 26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86634" name="Line 26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86635" name="Group 26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86636" name="Line 26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86637" name="Group 269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86638" name="Line 270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86639" name="Group 271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86640" name="Line 27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641" name="Line 27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642" name="Line 27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643" name="Line 27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644" name="Line 27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645" name="Line 27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646" name="Line 27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647" name="Line 27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648" name="Line 28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649" name="Line 28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86650" name="Line 28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  <p:grpSp>
              <p:nvGrpSpPr>
                <p:cNvPr id="186651" name="Group 283"/>
                <p:cNvGrpSpPr>
                  <a:grpSpLocks/>
                </p:cNvGrpSpPr>
                <p:nvPr/>
              </p:nvGrpSpPr>
              <p:grpSpPr bwMode="auto">
                <a:xfrm>
                  <a:off x="2871" y="3223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86652" name="Group 284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86653" name="Group 28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86654" name="Line 28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86655" name="Group 28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86656" name="Line 288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86657" name="Group 289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86658" name="Line 29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659" name="Line 29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660" name="Line 29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661" name="Line 29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662" name="Line 29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663" name="Line 29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664" name="Line 29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665" name="Line 29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666" name="Line 29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667" name="Line 29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86668" name="Line 30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86669" name="Group 30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86670" name="Line 30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86671" name="Group 30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86672" name="Line 304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86673" name="Group 305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86674" name="Line 30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675" name="Line 30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676" name="Line 30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677" name="Line 30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678" name="Line 31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679" name="Line 31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680" name="Line 31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681" name="Line 31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682" name="Line 31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683" name="Line 31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86684" name="Line 31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86685" name="Group 317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86686" name="Group 31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86687" name="Line 31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86688" name="Group 320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86689" name="Line 321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86690" name="Group 322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86691" name="Line 32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692" name="Line 32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693" name="Line 32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694" name="Line 32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695" name="Line 32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696" name="Line 32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697" name="Line 32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698" name="Line 33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699" name="Line 33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700" name="Line 33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86701" name="Line 33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86702" name="Group 33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86703" name="Line 33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86704" name="Group 336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86705" name="Line 337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86706" name="Group 338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86707" name="Line 33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708" name="Line 34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709" name="Line 34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710" name="Line 34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711" name="Line 34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712" name="Line 34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713" name="Line 34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714" name="Line 34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715" name="Line 34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6716" name="Line 34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86717" name="Line 34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</p:grpSp>
        </p:grpSp>
      </p:grpSp>
      <p:graphicFrame>
        <p:nvGraphicFramePr>
          <p:cNvPr id="186718" name="Object 350"/>
          <p:cNvGraphicFramePr>
            <a:graphicFrameLocks noChangeAspect="1"/>
          </p:cNvGraphicFramePr>
          <p:nvPr/>
        </p:nvGraphicFramePr>
        <p:xfrm>
          <a:off x="6113463" y="908050"/>
          <a:ext cx="741362" cy="2089150"/>
        </p:xfrm>
        <a:graphic>
          <a:graphicData uri="http://schemas.openxmlformats.org/presentationml/2006/ole">
            <p:oleObj spid="_x0000_s186718" name="PHOTO-PAINT" r:id="rId3" imgW="698413" imgH="1968254" progId="">
              <p:embed/>
            </p:oleObj>
          </a:graphicData>
        </a:graphic>
      </p:graphicFrame>
      <p:sp>
        <p:nvSpPr>
          <p:cNvPr id="186722" name="AutoShape 354"/>
          <p:cNvSpPr>
            <a:spLocks noChangeArrowheads="1"/>
          </p:cNvSpPr>
          <p:nvPr/>
        </p:nvSpPr>
        <p:spPr bwMode="auto">
          <a:xfrm>
            <a:off x="2238375" y="544513"/>
            <a:ext cx="5473700" cy="3313112"/>
          </a:xfrm>
          <a:prstGeom prst="cloudCallout">
            <a:avLst>
              <a:gd name="adj1" fmla="val -56407"/>
              <a:gd name="adj2" fmla="val 56708"/>
            </a:avLst>
          </a:prstGeom>
          <a:solidFill>
            <a:schemeClr val="accent1">
              <a:alpha val="32001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r>
              <a:rPr lang="ru-RU">
                <a:solidFill>
                  <a:srgbClr val="7A5128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Когда мне исполнится </a:t>
            </a:r>
            <a:endParaRPr lang="en-US">
              <a:solidFill>
                <a:srgbClr val="7A5128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r>
              <a:rPr lang="ru-RU">
                <a:solidFill>
                  <a:srgbClr val="7A5128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30 лет, я стану полноправным  гражданином Спарты и смогу  участвовать в Народном собрании.</a:t>
            </a:r>
          </a:p>
          <a:p>
            <a:pPr algn="ctr"/>
            <a:endParaRPr lang="ru-RU">
              <a:solidFill>
                <a:srgbClr val="7A5128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186725" name="Group 357"/>
          <p:cNvGrpSpPr>
            <a:grpSpLocks/>
          </p:cNvGrpSpPr>
          <p:nvPr/>
        </p:nvGrpSpPr>
        <p:grpSpPr bwMode="auto">
          <a:xfrm>
            <a:off x="268288" y="2524125"/>
            <a:ext cx="1600200" cy="1709738"/>
            <a:chOff x="89" y="201"/>
            <a:chExt cx="1008" cy="1077"/>
          </a:xfrm>
        </p:grpSpPr>
        <p:sp>
          <p:nvSpPr>
            <p:cNvPr id="186726" name="Oval 358"/>
            <p:cNvSpPr>
              <a:spLocks noChangeArrowheads="1"/>
            </p:cNvSpPr>
            <p:nvPr/>
          </p:nvSpPr>
          <p:spPr bwMode="auto">
            <a:xfrm>
              <a:off x="89" y="201"/>
              <a:ext cx="1008" cy="1077"/>
            </a:xfrm>
            <a:prstGeom prst="ellipse">
              <a:avLst/>
            </a:prstGeom>
            <a:solidFill>
              <a:srgbClr val="FDFDE7"/>
            </a:solidFill>
            <a:ln w="57150" cmpd="thickThin">
              <a:solidFill>
                <a:srgbClr val="5F3F1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186727" name="Picture 359" descr="новый-34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12000"/>
            </a:blip>
            <a:srcRect/>
            <a:stretch>
              <a:fillRect/>
            </a:stretch>
          </p:blipFill>
          <p:spPr bwMode="auto">
            <a:xfrm rot="1141563">
              <a:off x="89" y="201"/>
              <a:ext cx="989" cy="1018"/>
            </a:xfrm>
            <a:prstGeom prst="rect">
              <a:avLst/>
            </a:prstGeom>
            <a:noFill/>
          </p:spPr>
        </p:pic>
      </p:grpSp>
      <p:sp>
        <p:nvSpPr>
          <p:cNvPr id="186728" name="AutoShape 360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20088" y="5927725"/>
            <a:ext cx="636587" cy="330200"/>
          </a:xfrm>
          <a:prstGeom prst="actionButtonForwardNext">
            <a:avLst/>
          </a:prstGeom>
          <a:solidFill>
            <a:srgbClr val="ECD9C6"/>
          </a:solidFill>
          <a:ln w="9525">
            <a:solidFill>
              <a:srgbClr val="6B472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3000"/>
                                        <p:tgtEl>
                                          <p:spTgt spid="186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722" grpId="1" animBg="1"/>
      <p:bldP spid="18672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48" name="AutoShape 12"/>
          <p:cNvSpPr>
            <a:spLocks noChangeArrowheads="1"/>
          </p:cNvSpPr>
          <p:nvPr/>
        </p:nvSpPr>
        <p:spPr bwMode="auto">
          <a:xfrm>
            <a:off x="222250" y="3589338"/>
            <a:ext cx="6940550" cy="2232025"/>
          </a:xfrm>
          <a:prstGeom prst="wedgeRoundRectCallout">
            <a:avLst>
              <a:gd name="adj1" fmla="val 57685"/>
              <a:gd name="adj2" fmla="val 19134"/>
              <a:gd name="adj3" fmla="val 16667"/>
            </a:avLst>
          </a:prstGeom>
          <a:solidFill>
            <a:srgbClr val="FDFDE7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b="1">
                <a:solidFill>
                  <a:schemeClr val="tx1"/>
                </a:solidFill>
                <a:effectLst/>
              </a:rPr>
              <a:t>Спартиаты составляют меньшинство страны.</a:t>
            </a:r>
          </a:p>
          <a:p>
            <a:pPr algn="ctr"/>
            <a:r>
              <a:rPr lang="ru-RU" b="1">
                <a:solidFill>
                  <a:schemeClr val="tx1"/>
                </a:solidFill>
                <a:effectLst/>
              </a:rPr>
              <a:t>А нас, илотов, большинство, но мы не можем </a:t>
            </a:r>
          </a:p>
          <a:p>
            <a:pPr algn="ctr"/>
            <a:r>
              <a:rPr lang="ru-RU" b="1">
                <a:solidFill>
                  <a:schemeClr val="tx1"/>
                </a:solidFill>
                <a:effectLst/>
              </a:rPr>
              <a:t> участвовать в Народном собрании! </a:t>
            </a:r>
          </a:p>
          <a:p>
            <a:pPr algn="ctr"/>
            <a:r>
              <a:rPr lang="ru-RU" b="1">
                <a:solidFill>
                  <a:schemeClr val="tx1"/>
                </a:solidFill>
                <a:effectLst/>
              </a:rPr>
              <a:t>Мой дядя – периэк. Он купец. К периэкам также принадлежат ремесленники. Они живут в своих поселках. На Народном собрании им тоже места нет!  </a:t>
            </a:r>
          </a:p>
          <a:p>
            <a:pPr algn="ctr"/>
            <a:r>
              <a:rPr lang="ru-RU" b="1">
                <a:solidFill>
                  <a:schemeClr val="tx1"/>
                </a:solidFill>
                <a:effectLst/>
              </a:rPr>
              <a:t>   </a:t>
            </a:r>
          </a:p>
        </p:txBody>
      </p:sp>
      <p:sp>
        <p:nvSpPr>
          <p:cNvPr id="167963" name="AutoShape 27"/>
          <p:cNvSpPr>
            <a:spLocks noChangeArrowheads="1"/>
          </p:cNvSpPr>
          <p:nvPr/>
        </p:nvSpPr>
        <p:spPr bwMode="auto">
          <a:xfrm>
            <a:off x="2843213" y="887413"/>
            <a:ext cx="5729287" cy="1317625"/>
          </a:xfrm>
          <a:prstGeom prst="wedgeRoundRectCallout">
            <a:avLst>
              <a:gd name="adj1" fmla="val -77347"/>
              <a:gd name="adj2" fmla="val -10963"/>
              <a:gd name="adj3" fmla="val 16667"/>
            </a:avLst>
          </a:prstGeom>
          <a:solidFill>
            <a:srgbClr val="FDFDE7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lnSpc>
                <a:spcPct val="130000"/>
              </a:lnSpc>
              <a:spcBef>
                <a:spcPct val="20000"/>
              </a:spcBef>
            </a:pPr>
            <a:r>
              <a:rPr lang="ru-RU" sz="1600">
                <a:solidFill>
                  <a:srgbClr val="7A5128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Обращать внимание на слова илотов – недостойно спартанца! Да и что они могут? </a:t>
            </a:r>
          </a:p>
          <a:p>
            <a:pPr marL="342900" indent="-342900" algn="ctr">
              <a:lnSpc>
                <a:spcPct val="130000"/>
              </a:lnSpc>
              <a:spcBef>
                <a:spcPct val="20000"/>
              </a:spcBef>
            </a:pPr>
            <a:r>
              <a:rPr lang="ru-RU" sz="1600">
                <a:solidFill>
                  <a:srgbClr val="7A5128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За нами армия!</a:t>
            </a:r>
          </a:p>
          <a:p>
            <a:pPr marL="342900" indent="-342900" algn="ctr">
              <a:lnSpc>
                <a:spcPct val="130000"/>
              </a:lnSpc>
              <a:spcBef>
                <a:spcPct val="20000"/>
              </a:spcBef>
            </a:pPr>
            <a:endParaRPr lang="ru-RU" sz="1600">
              <a:solidFill>
                <a:srgbClr val="7A5128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342900" indent="-342900" algn="ctr">
              <a:lnSpc>
                <a:spcPct val="130000"/>
              </a:lnSpc>
              <a:spcBef>
                <a:spcPct val="20000"/>
              </a:spcBef>
            </a:pPr>
            <a:endParaRPr lang="ru-RU" sz="1600">
              <a:solidFill>
                <a:srgbClr val="7A5128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167964" name="Group 28"/>
          <p:cNvGrpSpPr>
            <a:grpSpLocks/>
          </p:cNvGrpSpPr>
          <p:nvPr/>
        </p:nvGrpSpPr>
        <p:grpSpPr bwMode="auto">
          <a:xfrm>
            <a:off x="7308850" y="4437063"/>
            <a:ext cx="1409700" cy="1384300"/>
            <a:chOff x="4523" y="2666"/>
            <a:chExt cx="888" cy="872"/>
          </a:xfrm>
        </p:grpSpPr>
        <p:pic>
          <p:nvPicPr>
            <p:cNvPr id="167965" name="Picture 29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59" y="2666"/>
              <a:ext cx="808" cy="8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67966" name="Oval 30"/>
            <p:cNvSpPr>
              <a:spLocks noChangeArrowheads="1"/>
            </p:cNvSpPr>
            <p:nvPr/>
          </p:nvSpPr>
          <p:spPr bwMode="auto">
            <a:xfrm>
              <a:off x="4523" y="2666"/>
              <a:ext cx="888" cy="872"/>
            </a:xfrm>
            <a:prstGeom prst="ellipse">
              <a:avLst/>
            </a:prstGeom>
            <a:noFill/>
            <a:ln w="76200" cmpd="tri">
              <a:solidFill>
                <a:srgbClr val="5F3F1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67967" name="Group 31"/>
          <p:cNvGrpSpPr>
            <a:grpSpLocks/>
          </p:cNvGrpSpPr>
          <p:nvPr/>
        </p:nvGrpSpPr>
        <p:grpSpPr bwMode="auto">
          <a:xfrm>
            <a:off x="20638" y="6326188"/>
            <a:ext cx="9096375" cy="479425"/>
            <a:chOff x="-5" y="3728"/>
            <a:chExt cx="5730" cy="302"/>
          </a:xfrm>
        </p:grpSpPr>
        <p:sp>
          <p:nvSpPr>
            <p:cNvPr id="167968" name="Rectangle 32"/>
            <p:cNvSpPr>
              <a:spLocks noChangeArrowheads="1"/>
            </p:cNvSpPr>
            <p:nvPr/>
          </p:nvSpPr>
          <p:spPr bwMode="auto">
            <a:xfrm>
              <a:off x="-5" y="3728"/>
              <a:ext cx="5730" cy="302"/>
            </a:xfrm>
            <a:prstGeom prst="rect">
              <a:avLst/>
            </a:prstGeom>
            <a:gradFill rotWithShape="1">
              <a:gsLst>
                <a:gs pos="0">
                  <a:srgbClr val="DFBE9D">
                    <a:gamma/>
                    <a:shade val="46275"/>
                    <a:invGamma/>
                  </a:srgbClr>
                </a:gs>
                <a:gs pos="50000">
                  <a:srgbClr val="DFBE9D"/>
                </a:gs>
                <a:gs pos="100000">
                  <a:srgbClr val="DFBE9D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57150" cmpd="thickThin">
              <a:solidFill>
                <a:srgbClr val="5F3F1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67969" name="Group 33"/>
            <p:cNvGrpSpPr>
              <a:grpSpLocks/>
            </p:cNvGrpSpPr>
            <p:nvPr/>
          </p:nvGrpSpPr>
          <p:grpSpPr bwMode="auto">
            <a:xfrm>
              <a:off x="-5" y="3785"/>
              <a:ext cx="5713" cy="154"/>
              <a:chOff x="134" y="2990"/>
              <a:chExt cx="5485" cy="154"/>
            </a:xfrm>
          </p:grpSpPr>
          <p:grpSp>
            <p:nvGrpSpPr>
              <p:cNvPr id="167970" name="Group 34"/>
              <p:cNvGrpSpPr>
                <a:grpSpLocks/>
              </p:cNvGrpSpPr>
              <p:nvPr/>
            </p:nvGrpSpPr>
            <p:grpSpPr bwMode="auto">
              <a:xfrm>
                <a:off x="4453" y="2990"/>
                <a:ext cx="1166" cy="142"/>
                <a:chOff x="612" y="2521"/>
                <a:chExt cx="2632" cy="480"/>
              </a:xfrm>
            </p:grpSpPr>
            <p:grpSp>
              <p:nvGrpSpPr>
                <p:cNvPr id="167971" name="Group 35"/>
                <p:cNvGrpSpPr>
                  <a:grpSpLocks/>
                </p:cNvGrpSpPr>
                <p:nvPr/>
              </p:nvGrpSpPr>
              <p:grpSpPr bwMode="auto">
                <a:xfrm>
                  <a:off x="612" y="2523"/>
                  <a:ext cx="1316" cy="478"/>
                  <a:chOff x="385" y="2523"/>
                  <a:chExt cx="1316" cy="478"/>
                </a:xfrm>
              </p:grpSpPr>
              <p:sp>
                <p:nvSpPr>
                  <p:cNvPr id="167972" name="Line 36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67973" name="Group 37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67974" name="Line 3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67975" name="Group 3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67976" name="Line 4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7977" name="Line 41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7978" name="Line 4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7979" name="Line 4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7980" name="Line 4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7981" name="Line 4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7982" name="Line 4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7983" name="Line 4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7984" name="Line 48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7985" name="Line 49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67986" name="Line 50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67987" name="Group 51"/>
                <p:cNvGrpSpPr>
                  <a:grpSpLocks/>
                </p:cNvGrpSpPr>
                <p:nvPr/>
              </p:nvGrpSpPr>
              <p:grpSpPr bwMode="auto">
                <a:xfrm>
                  <a:off x="1928" y="2521"/>
                  <a:ext cx="1316" cy="478"/>
                  <a:chOff x="385" y="2523"/>
                  <a:chExt cx="1316" cy="478"/>
                </a:xfrm>
              </p:grpSpPr>
              <p:sp>
                <p:nvSpPr>
                  <p:cNvPr id="167988" name="Line 52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67989" name="Group 53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67990" name="Line 5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67991" name="Group 5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67992" name="Line 5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7993" name="Line 57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7994" name="Line 5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7995" name="Line 5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7996" name="Line 6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7997" name="Line 6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7998" name="Line 6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7999" name="Line 6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8000" name="Line 64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8001" name="Line 65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68002" name="Line 66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168003" name="Group 67"/>
              <p:cNvGrpSpPr>
                <a:grpSpLocks/>
              </p:cNvGrpSpPr>
              <p:nvPr/>
            </p:nvGrpSpPr>
            <p:grpSpPr bwMode="auto">
              <a:xfrm>
                <a:off x="134" y="2999"/>
                <a:ext cx="4320" cy="145"/>
                <a:chOff x="12" y="3220"/>
                <a:chExt cx="5718" cy="217"/>
              </a:xfrm>
            </p:grpSpPr>
            <p:grpSp>
              <p:nvGrpSpPr>
                <p:cNvPr id="168004" name="Group 68"/>
                <p:cNvGrpSpPr>
                  <a:grpSpLocks/>
                </p:cNvGrpSpPr>
                <p:nvPr/>
              </p:nvGrpSpPr>
              <p:grpSpPr bwMode="auto">
                <a:xfrm>
                  <a:off x="12" y="3220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68005" name="Group 69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68006" name="Group 7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68007" name="Line 7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68008" name="Group 72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68009" name="Line 73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68010" name="Group 74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68011" name="Line 7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012" name="Line 7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013" name="Line 7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014" name="Line 7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015" name="Line 7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016" name="Line 8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017" name="Line 8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018" name="Line 8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019" name="Line 8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020" name="Line 8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68021" name="Line 8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68022" name="Group 8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68023" name="Line 8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68024" name="Group 88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68025" name="Line 89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68026" name="Group 90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68027" name="Line 9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028" name="Line 9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029" name="Line 9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030" name="Line 9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031" name="Line 9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032" name="Line 9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033" name="Line 9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034" name="Line 9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035" name="Line 9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036" name="Line 10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68037" name="Line 10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68038" name="Group 102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68039" name="Group 10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68040" name="Line 10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68041" name="Group 105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68042" name="Line 106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68043" name="Group 107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68044" name="Line 10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045" name="Line 10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046" name="Line 11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047" name="Line 11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048" name="Line 11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049" name="Line 11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050" name="Line 11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051" name="Line 11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052" name="Line 11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053" name="Line 11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68054" name="Line 11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68055" name="Group 11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68056" name="Line 12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68057" name="Group 12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68058" name="Line 122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68059" name="Group 123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68060" name="Line 12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061" name="Line 12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062" name="Line 12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063" name="Line 12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064" name="Line 12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065" name="Line 12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066" name="Line 13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067" name="Line 13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068" name="Line 13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069" name="Line 13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68070" name="Line 13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  <p:grpSp>
              <p:nvGrpSpPr>
                <p:cNvPr id="168071" name="Group 135"/>
                <p:cNvGrpSpPr>
                  <a:grpSpLocks/>
                </p:cNvGrpSpPr>
                <p:nvPr/>
              </p:nvGrpSpPr>
              <p:grpSpPr bwMode="auto">
                <a:xfrm>
                  <a:off x="2871" y="3223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68072" name="Group 136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68073" name="Group 13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68074" name="Line 13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68075" name="Group 139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68076" name="Line 140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68077" name="Group 141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68078" name="Line 14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079" name="Line 14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080" name="Line 14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081" name="Line 14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082" name="Line 14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083" name="Line 14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084" name="Line 14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085" name="Line 14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086" name="Line 15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087" name="Line 15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68088" name="Line 15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68089" name="Group 15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68090" name="Line 15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68091" name="Group 155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68092" name="Line 156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68093" name="Group 157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68094" name="Line 15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095" name="Line 15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096" name="Line 16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097" name="Line 16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098" name="Line 16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099" name="Line 16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100" name="Line 16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101" name="Line 16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102" name="Line 16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103" name="Line 16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68104" name="Line 16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68105" name="Group 169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68106" name="Group 17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68107" name="Line 17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68108" name="Group 172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68109" name="Line 173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68110" name="Group 174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68111" name="Line 17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112" name="Line 17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113" name="Line 17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114" name="Line 17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115" name="Line 17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116" name="Line 18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117" name="Line 18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118" name="Line 18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119" name="Line 18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120" name="Line 18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68121" name="Line 18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68122" name="Group 18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68123" name="Line 18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68124" name="Group 188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68125" name="Line 189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68126" name="Group 190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68127" name="Line 19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128" name="Line 19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129" name="Line 19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130" name="Line 19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131" name="Line 19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132" name="Line 19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133" name="Line 19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134" name="Line 19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135" name="Line 19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136" name="Line 20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68137" name="Line 20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168138" name="Group 202"/>
          <p:cNvGrpSpPr>
            <a:grpSpLocks/>
          </p:cNvGrpSpPr>
          <p:nvPr/>
        </p:nvGrpSpPr>
        <p:grpSpPr bwMode="auto">
          <a:xfrm>
            <a:off x="20638" y="65088"/>
            <a:ext cx="9096375" cy="479425"/>
            <a:chOff x="-5" y="3728"/>
            <a:chExt cx="5730" cy="302"/>
          </a:xfrm>
        </p:grpSpPr>
        <p:sp>
          <p:nvSpPr>
            <p:cNvPr id="168139" name="Rectangle 203"/>
            <p:cNvSpPr>
              <a:spLocks noChangeArrowheads="1"/>
            </p:cNvSpPr>
            <p:nvPr/>
          </p:nvSpPr>
          <p:spPr bwMode="auto">
            <a:xfrm>
              <a:off x="-5" y="3728"/>
              <a:ext cx="5730" cy="302"/>
            </a:xfrm>
            <a:prstGeom prst="rect">
              <a:avLst/>
            </a:prstGeom>
            <a:gradFill rotWithShape="1">
              <a:gsLst>
                <a:gs pos="0">
                  <a:srgbClr val="DFBE9D">
                    <a:gamma/>
                    <a:shade val="46275"/>
                    <a:invGamma/>
                  </a:srgbClr>
                </a:gs>
                <a:gs pos="50000">
                  <a:srgbClr val="DFBE9D"/>
                </a:gs>
                <a:gs pos="100000">
                  <a:srgbClr val="DFBE9D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57150" cmpd="thickThin">
              <a:solidFill>
                <a:srgbClr val="5F3F1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68140" name="Group 204"/>
            <p:cNvGrpSpPr>
              <a:grpSpLocks/>
            </p:cNvGrpSpPr>
            <p:nvPr/>
          </p:nvGrpSpPr>
          <p:grpSpPr bwMode="auto">
            <a:xfrm>
              <a:off x="-5" y="3785"/>
              <a:ext cx="5713" cy="154"/>
              <a:chOff x="134" y="2990"/>
              <a:chExt cx="5485" cy="154"/>
            </a:xfrm>
          </p:grpSpPr>
          <p:grpSp>
            <p:nvGrpSpPr>
              <p:cNvPr id="168141" name="Group 205"/>
              <p:cNvGrpSpPr>
                <a:grpSpLocks/>
              </p:cNvGrpSpPr>
              <p:nvPr/>
            </p:nvGrpSpPr>
            <p:grpSpPr bwMode="auto">
              <a:xfrm>
                <a:off x="4453" y="2990"/>
                <a:ext cx="1166" cy="142"/>
                <a:chOff x="612" y="2521"/>
                <a:chExt cx="2632" cy="480"/>
              </a:xfrm>
            </p:grpSpPr>
            <p:grpSp>
              <p:nvGrpSpPr>
                <p:cNvPr id="168142" name="Group 206"/>
                <p:cNvGrpSpPr>
                  <a:grpSpLocks/>
                </p:cNvGrpSpPr>
                <p:nvPr/>
              </p:nvGrpSpPr>
              <p:grpSpPr bwMode="auto">
                <a:xfrm>
                  <a:off x="612" y="2523"/>
                  <a:ext cx="1316" cy="478"/>
                  <a:chOff x="385" y="2523"/>
                  <a:chExt cx="1316" cy="478"/>
                </a:xfrm>
              </p:grpSpPr>
              <p:sp>
                <p:nvSpPr>
                  <p:cNvPr id="168143" name="Line 207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68144" name="Group 208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68145" name="Line 20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68146" name="Group 21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68147" name="Line 21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8148" name="Line 212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8149" name="Line 21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8150" name="Line 21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8151" name="Line 21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8152" name="Line 21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8153" name="Line 21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8154" name="Line 21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8155" name="Line 219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8156" name="Line 220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68157" name="Line 221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68158" name="Group 222"/>
                <p:cNvGrpSpPr>
                  <a:grpSpLocks/>
                </p:cNvGrpSpPr>
                <p:nvPr/>
              </p:nvGrpSpPr>
              <p:grpSpPr bwMode="auto">
                <a:xfrm>
                  <a:off x="1928" y="2521"/>
                  <a:ext cx="1316" cy="478"/>
                  <a:chOff x="385" y="2523"/>
                  <a:chExt cx="1316" cy="478"/>
                </a:xfrm>
              </p:grpSpPr>
              <p:sp>
                <p:nvSpPr>
                  <p:cNvPr id="168159" name="Line 223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68160" name="Group 224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68161" name="Line 22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68162" name="Group 22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68163" name="Line 22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8164" name="Line 228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8165" name="Line 22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8166" name="Line 23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8167" name="Line 23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8168" name="Line 23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8169" name="Line 23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8170" name="Line 23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8171" name="Line 235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8172" name="Line 236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68173" name="Line 237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168174" name="Group 238"/>
              <p:cNvGrpSpPr>
                <a:grpSpLocks/>
              </p:cNvGrpSpPr>
              <p:nvPr/>
            </p:nvGrpSpPr>
            <p:grpSpPr bwMode="auto">
              <a:xfrm>
                <a:off x="134" y="2999"/>
                <a:ext cx="4320" cy="145"/>
                <a:chOff x="12" y="3220"/>
                <a:chExt cx="5718" cy="217"/>
              </a:xfrm>
            </p:grpSpPr>
            <p:grpSp>
              <p:nvGrpSpPr>
                <p:cNvPr id="168175" name="Group 239"/>
                <p:cNvGrpSpPr>
                  <a:grpSpLocks/>
                </p:cNvGrpSpPr>
                <p:nvPr/>
              </p:nvGrpSpPr>
              <p:grpSpPr bwMode="auto">
                <a:xfrm>
                  <a:off x="12" y="3220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68176" name="Group 240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68177" name="Group 24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68178" name="Line 24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68179" name="Group 24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68180" name="Line 244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68181" name="Group 245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68182" name="Line 24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183" name="Line 24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184" name="Line 24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185" name="Line 24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186" name="Line 25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187" name="Line 25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188" name="Line 25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189" name="Line 25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190" name="Line 25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191" name="Line 25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68192" name="Line 25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68193" name="Group 25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68194" name="Line 25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68195" name="Group 259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68196" name="Line 260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68197" name="Group 261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68198" name="Line 26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199" name="Line 26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200" name="Line 26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201" name="Line 26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202" name="Line 26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203" name="Line 26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204" name="Line 26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205" name="Line 26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206" name="Line 27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207" name="Line 27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68208" name="Line 27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68209" name="Group 273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68210" name="Group 27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68211" name="Line 27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68212" name="Group 276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68213" name="Line 277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68214" name="Group 278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68215" name="Line 27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216" name="Line 28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217" name="Line 28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218" name="Line 28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219" name="Line 28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220" name="Line 28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221" name="Line 28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222" name="Line 28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223" name="Line 28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224" name="Line 28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68225" name="Line 28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68226" name="Group 29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68227" name="Line 29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68228" name="Group 292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68229" name="Line 293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68230" name="Group 294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68231" name="Line 29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232" name="Line 29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233" name="Line 29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234" name="Line 29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235" name="Line 29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236" name="Line 30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237" name="Line 30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238" name="Line 30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239" name="Line 30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240" name="Line 30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68241" name="Line 30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  <p:grpSp>
              <p:nvGrpSpPr>
                <p:cNvPr id="168242" name="Group 306"/>
                <p:cNvGrpSpPr>
                  <a:grpSpLocks/>
                </p:cNvGrpSpPr>
                <p:nvPr/>
              </p:nvGrpSpPr>
              <p:grpSpPr bwMode="auto">
                <a:xfrm>
                  <a:off x="2871" y="3223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68243" name="Group 307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68244" name="Group 30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68245" name="Line 30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68246" name="Group 310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68247" name="Line 311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68248" name="Group 312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68249" name="Line 31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250" name="Line 31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251" name="Line 31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252" name="Line 31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253" name="Line 31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254" name="Line 31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255" name="Line 31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256" name="Line 32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257" name="Line 32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258" name="Line 32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68259" name="Line 32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68260" name="Group 32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68261" name="Line 32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68262" name="Group 326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68263" name="Line 327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68264" name="Group 328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68265" name="Line 32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266" name="Line 33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267" name="Line 33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268" name="Line 33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269" name="Line 33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270" name="Line 33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271" name="Line 33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272" name="Line 33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273" name="Line 33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274" name="Line 33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68275" name="Line 33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68276" name="Group 340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68277" name="Group 34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68278" name="Line 34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68279" name="Group 34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68280" name="Line 344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68281" name="Group 345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68282" name="Line 34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283" name="Line 34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284" name="Line 34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285" name="Line 34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286" name="Line 35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287" name="Line 35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288" name="Line 35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289" name="Line 35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290" name="Line 35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291" name="Line 35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68292" name="Line 35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68293" name="Group 35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68294" name="Line 35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68295" name="Group 359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68296" name="Line 360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68297" name="Group 361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68298" name="Line 36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299" name="Line 36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300" name="Line 36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301" name="Line 36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302" name="Line 36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303" name="Line 36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304" name="Line 36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305" name="Line 36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306" name="Line 37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307" name="Line 37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68308" name="Line 37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</p:grpSp>
        </p:grpSp>
      </p:grpSp>
      <p:graphicFrame>
        <p:nvGraphicFramePr>
          <p:cNvPr id="168317" name="Object 381"/>
          <p:cNvGraphicFramePr>
            <a:graphicFrameLocks noChangeAspect="1"/>
          </p:cNvGraphicFramePr>
          <p:nvPr>
            <p:ph sz="half" idx="2"/>
          </p:nvPr>
        </p:nvGraphicFramePr>
        <p:xfrm>
          <a:off x="7075488" y="1157288"/>
          <a:ext cx="508000" cy="1439862"/>
        </p:xfrm>
        <a:graphic>
          <a:graphicData uri="http://schemas.openxmlformats.org/presentationml/2006/ole">
            <p:oleObj spid="_x0000_s168317" name="PHOTO-PAINT" r:id="rId4" imgW="609524" imgH="1726984" progId="">
              <p:embed/>
            </p:oleObj>
          </a:graphicData>
        </a:graphic>
      </p:graphicFrame>
      <p:sp>
        <p:nvSpPr>
          <p:cNvPr id="168323" name="AutoShape 387"/>
          <p:cNvSpPr>
            <a:spLocks noChangeArrowheads="1"/>
          </p:cNvSpPr>
          <p:nvPr/>
        </p:nvSpPr>
        <p:spPr bwMode="auto">
          <a:xfrm>
            <a:off x="3214688" y="168275"/>
            <a:ext cx="5434012" cy="3001963"/>
          </a:xfrm>
          <a:prstGeom prst="cloudCallout">
            <a:avLst>
              <a:gd name="adj1" fmla="val -74454"/>
              <a:gd name="adj2" fmla="val 713"/>
            </a:avLst>
          </a:prstGeom>
          <a:solidFill>
            <a:schemeClr val="accent1">
              <a:alpha val="32001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r>
              <a:rPr lang="ru-RU">
                <a:solidFill>
                  <a:srgbClr val="7A5128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А в 60 лет меня, возможно, изберут в совет старейшин, как моего деда!   </a:t>
            </a:r>
          </a:p>
          <a:p>
            <a:pPr algn="ctr"/>
            <a:endParaRPr lang="ru-RU">
              <a:solidFill>
                <a:srgbClr val="7A5128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68324" name="AutoShape 388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29613" y="5830888"/>
            <a:ext cx="636587" cy="330200"/>
          </a:xfrm>
          <a:prstGeom prst="actionButtonForwardNext">
            <a:avLst/>
          </a:prstGeom>
          <a:solidFill>
            <a:srgbClr val="ECD9C6"/>
          </a:solidFill>
          <a:ln w="9525">
            <a:solidFill>
              <a:srgbClr val="6B472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68325" name="Group 389"/>
          <p:cNvGrpSpPr>
            <a:grpSpLocks/>
          </p:cNvGrpSpPr>
          <p:nvPr/>
        </p:nvGrpSpPr>
        <p:grpSpPr bwMode="auto">
          <a:xfrm>
            <a:off x="250825" y="981075"/>
            <a:ext cx="1600200" cy="1709738"/>
            <a:chOff x="89" y="201"/>
            <a:chExt cx="1008" cy="1077"/>
          </a:xfrm>
        </p:grpSpPr>
        <p:sp>
          <p:nvSpPr>
            <p:cNvPr id="168326" name="Oval 390"/>
            <p:cNvSpPr>
              <a:spLocks noChangeArrowheads="1"/>
            </p:cNvSpPr>
            <p:nvPr/>
          </p:nvSpPr>
          <p:spPr bwMode="auto">
            <a:xfrm>
              <a:off x="89" y="201"/>
              <a:ext cx="1008" cy="1077"/>
            </a:xfrm>
            <a:prstGeom prst="ellipse">
              <a:avLst/>
            </a:prstGeom>
            <a:solidFill>
              <a:srgbClr val="FDFDE7"/>
            </a:solidFill>
            <a:ln w="57150" cmpd="thickThin">
              <a:solidFill>
                <a:srgbClr val="5F3F1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168327" name="Picture 391" descr="новый-34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12000"/>
            </a:blip>
            <a:srcRect/>
            <a:stretch>
              <a:fillRect/>
            </a:stretch>
          </p:blipFill>
          <p:spPr bwMode="auto">
            <a:xfrm rot="1141563">
              <a:off x="89" y="201"/>
              <a:ext cx="989" cy="1018"/>
            </a:xfrm>
            <a:prstGeom prst="rect">
              <a:avLst/>
            </a:prstGeom>
            <a:noFill/>
          </p:spPr>
        </p:pic>
      </p:grpSp>
      <p:sp>
        <p:nvSpPr>
          <p:cNvPr id="168328" name="AutoShape 392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788150" y="6427788"/>
            <a:ext cx="1590675" cy="334962"/>
          </a:xfrm>
          <a:prstGeom prst="actionButtonBlank">
            <a:avLst/>
          </a:prstGeom>
          <a:solidFill>
            <a:srgbClr val="ECD9C6"/>
          </a:solidFill>
          <a:ln w="9525">
            <a:solidFill>
              <a:srgbClr val="56565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ПЕРИЭКИ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168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7948" grpId="0" animBg="1"/>
      <p:bldP spid="167963" grpId="0" animBg="1"/>
      <p:bldP spid="168323" grpId="1" animBg="1"/>
      <p:bldP spid="168324" grpId="0" animBg="1"/>
      <p:bldP spid="16832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1250" name="Group 2"/>
          <p:cNvGrpSpPr>
            <a:grpSpLocks/>
          </p:cNvGrpSpPr>
          <p:nvPr/>
        </p:nvGrpSpPr>
        <p:grpSpPr bwMode="auto">
          <a:xfrm>
            <a:off x="20638" y="6326188"/>
            <a:ext cx="9096375" cy="479425"/>
            <a:chOff x="-5" y="3728"/>
            <a:chExt cx="5730" cy="302"/>
          </a:xfrm>
        </p:grpSpPr>
        <p:sp>
          <p:nvSpPr>
            <p:cNvPr id="181251" name="Rectangle 3"/>
            <p:cNvSpPr>
              <a:spLocks noChangeArrowheads="1"/>
            </p:cNvSpPr>
            <p:nvPr/>
          </p:nvSpPr>
          <p:spPr bwMode="auto">
            <a:xfrm>
              <a:off x="-5" y="3728"/>
              <a:ext cx="5730" cy="302"/>
            </a:xfrm>
            <a:prstGeom prst="rect">
              <a:avLst/>
            </a:prstGeom>
            <a:gradFill rotWithShape="1">
              <a:gsLst>
                <a:gs pos="0">
                  <a:srgbClr val="DFBE9D">
                    <a:gamma/>
                    <a:shade val="46275"/>
                    <a:invGamma/>
                  </a:srgbClr>
                </a:gs>
                <a:gs pos="50000">
                  <a:srgbClr val="DFBE9D"/>
                </a:gs>
                <a:gs pos="100000">
                  <a:srgbClr val="DFBE9D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57150" cmpd="thickThin">
              <a:solidFill>
                <a:srgbClr val="5F3F1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81252" name="Group 4"/>
            <p:cNvGrpSpPr>
              <a:grpSpLocks/>
            </p:cNvGrpSpPr>
            <p:nvPr/>
          </p:nvGrpSpPr>
          <p:grpSpPr bwMode="auto">
            <a:xfrm>
              <a:off x="-5" y="3785"/>
              <a:ext cx="5713" cy="154"/>
              <a:chOff x="134" y="2990"/>
              <a:chExt cx="5485" cy="154"/>
            </a:xfrm>
          </p:grpSpPr>
          <p:grpSp>
            <p:nvGrpSpPr>
              <p:cNvPr id="181253" name="Group 5"/>
              <p:cNvGrpSpPr>
                <a:grpSpLocks/>
              </p:cNvGrpSpPr>
              <p:nvPr/>
            </p:nvGrpSpPr>
            <p:grpSpPr bwMode="auto">
              <a:xfrm>
                <a:off x="4453" y="2990"/>
                <a:ext cx="1166" cy="142"/>
                <a:chOff x="612" y="2521"/>
                <a:chExt cx="2632" cy="480"/>
              </a:xfrm>
            </p:grpSpPr>
            <p:grpSp>
              <p:nvGrpSpPr>
                <p:cNvPr id="181254" name="Group 6"/>
                <p:cNvGrpSpPr>
                  <a:grpSpLocks/>
                </p:cNvGrpSpPr>
                <p:nvPr/>
              </p:nvGrpSpPr>
              <p:grpSpPr bwMode="auto">
                <a:xfrm>
                  <a:off x="612" y="2523"/>
                  <a:ext cx="1316" cy="478"/>
                  <a:chOff x="385" y="2523"/>
                  <a:chExt cx="1316" cy="478"/>
                </a:xfrm>
              </p:grpSpPr>
              <p:sp>
                <p:nvSpPr>
                  <p:cNvPr id="181255" name="Line 7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81256" name="Group 8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81257" name="Line 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81258" name="Group 1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81259" name="Line 1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1260" name="Line 12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1261" name="Line 1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1262" name="Line 1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1263" name="Line 1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1264" name="Line 1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1265" name="Line 1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1266" name="Line 1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1267" name="Line 19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1268" name="Line 20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81269" name="Line 21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81270" name="Group 22"/>
                <p:cNvGrpSpPr>
                  <a:grpSpLocks/>
                </p:cNvGrpSpPr>
                <p:nvPr/>
              </p:nvGrpSpPr>
              <p:grpSpPr bwMode="auto">
                <a:xfrm>
                  <a:off x="1928" y="2521"/>
                  <a:ext cx="1316" cy="478"/>
                  <a:chOff x="385" y="2523"/>
                  <a:chExt cx="1316" cy="478"/>
                </a:xfrm>
              </p:grpSpPr>
              <p:sp>
                <p:nvSpPr>
                  <p:cNvPr id="181271" name="Line 23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81272" name="Group 24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81273" name="Line 2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81274" name="Group 2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81275" name="Line 2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1276" name="Line 28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1277" name="Line 2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1278" name="Line 3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1279" name="Line 3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1280" name="Line 3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1281" name="Line 3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1282" name="Line 3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1283" name="Line 35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1284" name="Line 36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81285" name="Line 37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181286" name="Group 38"/>
              <p:cNvGrpSpPr>
                <a:grpSpLocks/>
              </p:cNvGrpSpPr>
              <p:nvPr/>
            </p:nvGrpSpPr>
            <p:grpSpPr bwMode="auto">
              <a:xfrm>
                <a:off x="134" y="2999"/>
                <a:ext cx="4320" cy="145"/>
                <a:chOff x="12" y="3220"/>
                <a:chExt cx="5718" cy="217"/>
              </a:xfrm>
            </p:grpSpPr>
            <p:grpSp>
              <p:nvGrpSpPr>
                <p:cNvPr id="181287" name="Group 39"/>
                <p:cNvGrpSpPr>
                  <a:grpSpLocks/>
                </p:cNvGrpSpPr>
                <p:nvPr/>
              </p:nvGrpSpPr>
              <p:grpSpPr bwMode="auto">
                <a:xfrm>
                  <a:off x="12" y="3220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81288" name="Group 40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81289" name="Group 4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81290" name="Line 4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81291" name="Group 4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81292" name="Line 44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81293" name="Group 45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81294" name="Line 4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295" name="Line 4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296" name="Line 4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297" name="Line 4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298" name="Line 5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299" name="Line 5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300" name="Line 5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301" name="Line 5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302" name="Line 5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303" name="Line 5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81304" name="Line 5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81305" name="Group 5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81306" name="Line 5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81307" name="Group 59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81308" name="Line 60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81309" name="Group 61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81310" name="Line 6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311" name="Line 6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312" name="Line 6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313" name="Line 6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314" name="Line 6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315" name="Line 6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316" name="Line 6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317" name="Line 6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318" name="Line 7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319" name="Line 7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81320" name="Line 7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81321" name="Group 73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81322" name="Group 7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81323" name="Line 7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81324" name="Group 76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81325" name="Line 77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81326" name="Group 78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81327" name="Line 7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328" name="Line 8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329" name="Line 8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330" name="Line 8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331" name="Line 8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332" name="Line 8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333" name="Line 8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334" name="Line 8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335" name="Line 8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336" name="Line 8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81337" name="Line 8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81338" name="Group 9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81339" name="Line 9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81340" name="Group 92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81341" name="Line 93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81342" name="Group 94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81343" name="Line 9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344" name="Line 9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345" name="Line 9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346" name="Line 9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347" name="Line 9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348" name="Line 10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349" name="Line 10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350" name="Line 10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351" name="Line 10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352" name="Line 10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81353" name="Line 10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  <p:grpSp>
              <p:nvGrpSpPr>
                <p:cNvPr id="181354" name="Group 106"/>
                <p:cNvGrpSpPr>
                  <a:grpSpLocks/>
                </p:cNvGrpSpPr>
                <p:nvPr/>
              </p:nvGrpSpPr>
              <p:grpSpPr bwMode="auto">
                <a:xfrm>
                  <a:off x="2871" y="3223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81355" name="Group 107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81356" name="Group 10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81357" name="Line 10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81358" name="Group 110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81359" name="Line 111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81360" name="Group 112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81361" name="Line 11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362" name="Line 11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363" name="Line 11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364" name="Line 11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365" name="Line 11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366" name="Line 11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367" name="Line 11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368" name="Line 12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369" name="Line 12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370" name="Line 12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81371" name="Line 12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81372" name="Group 12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81373" name="Line 12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81374" name="Group 126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81375" name="Line 127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81376" name="Group 128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81377" name="Line 12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378" name="Line 13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379" name="Line 13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380" name="Line 13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381" name="Line 13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382" name="Line 13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383" name="Line 13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384" name="Line 13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385" name="Line 13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386" name="Line 13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81387" name="Line 13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81388" name="Group 140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81389" name="Group 14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81390" name="Line 14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81391" name="Group 14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81392" name="Line 144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81393" name="Group 145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81394" name="Line 14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395" name="Line 14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396" name="Line 14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397" name="Line 14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398" name="Line 15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399" name="Line 15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400" name="Line 15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401" name="Line 15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402" name="Line 15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403" name="Line 15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81404" name="Line 15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81405" name="Group 15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81406" name="Line 15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81407" name="Group 159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81408" name="Line 160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81409" name="Group 161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81410" name="Line 16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411" name="Line 16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412" name="Line 16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413" name="Line 16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414" name="Line 16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415" name="Line 16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416" name="Line 16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417" name="Line 16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418" name="Line 17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419" name="Line 17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81420" name="Line 17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181421" name="Group 173"/>
          <p:cNvGrpSpPr>
            <a:grpSpLocks/>
          </p:cNvGrpSpPr>
          <p:nvPr/>
        </p:nvGrpSpPr>
        <p:grpSpPr bwMode="auto">
          <a:xfrm>
            <a:off x="0" y="125413"/>
            <a:ext cx="9209088" cy="479425"/>
            <a:chOff x="-5" y="3728"/>
            <a:chExt cx="5730" cy="302"/>
          </a:xfrm>
        </p:grpSpPr>
        <p:sp>
          <p:nvSpPr>
            <p:cNvPr id="181422" name="Rectangle 174"/>
            <p:cNvSpPr>
              <a:spLocks noChangeArrowheads="1"/>
            </p:cNvSpPr>
            <p:nvPr/>
          </p:nvSpPr>
          <p:spPr bwMode="auto">
            <a:xfrm>
              <a:off x="-5" y="3728"/>
              <a:ext cx="5730" cy="302"/>
            </a:xfrm>
            <a:prstGeom prst="rect">
              <a:avLst/>
            </a:prstGeom>
            <a:gradFill rotWithShape="1">
              <a:gsLst>
                <a:gs pos="0">
                  <a:srgbClr val="DFBE9D">
                    <a:gamma/>
                    <a:shade val="46275"/>
                    <a:invGamma/>
                  </a:srgbClr>
                </a:gs>
                <a:gs pos="50000">
                  <a:srgbClr val="DFBE9D"/>
                </a:gs>
                <a:gs pos="100000">
                  <a:srgbClr val="DFBE9D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57150" cmpd="thickThin">
              <a:solidFill>
                <a:srgbClr val="5F3F1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81423" name="Group 175"/>
            <p:cNvGrpSpPr>
              <a:grpSpLocks/>
            </p:cNvGrpSpPr>
            <p:nvPr/>
          </p:nvGrpSpPr>
          <p:grpSpPr bwMode="auto">
            <a:xfrm>
              <a:off x="-5" y="3785"/>
              <a:ext cx="5713" cy="154"/>
              <a:chOff x="134" y="2990"/>
              <a:chExt cx="5485" cy="154"/>
            </a:xfrm>
          </p:grpSpPr>
          <p:grpSp>
            <p:nvGrpSpPr>
              <p:cNvPr id="181424" name="Group 176"/>
              <p:cNvGrpSpPr>
                <a:grpSpLocks/>
              </p:cNvGrpSpPr>
              <p:nvPr/>
            </p:nvGrpSpPr>
            <p:grpSpPr bwMode="auto">
              <a:xfrm>
                <a:off x="4453" y="2990"/>
                <a:ext cx="1166" cy="142"/>
                <a:chOff x="612" y="2521"/>
                <a:chExt cx="2632" cy="480"/>
              </a:xfrm>
            </p:grpSpPr>
            <p:grpSp>
              <p:nvGrpSpPr>
                <p:cNvPr id="181425" name="Group 177"/>
                <p:cNvGrpSpPr>
                  <a:grpSpLocks/>
                </p:cNvGrpSpPr>
                <p:nvPr/>
              </p:nvGrpSpPr>
              <p:grpSpPr bwMode="auto">
                <a:xfrm>
                  <a:off x="612" y="2523"/>
                  <a:ext cx="1316" cy="478"/>
                  <a:chOff x="385" y="2523"/>
                  <a:chExt cx="1316" cy="478"/>
                </a:xfrm>
              </p:grpSpPr>
              <p:sp>
                <p:nvSpPr>
                  <p:cNvPr id="181426" name="Line 178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81427" name="Group 179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81428" name="Line 18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81429" name="Group 18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81430" name="Line 18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1431" name="Line 183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1432" name="Line 18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1433" name="Line 18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1434" name="Line 18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1435" name="Line 18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1436" name="Line 18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1437" name="Line 18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1438" name="Line 190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1439" name="Line 191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81440" name="Line 192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81441" name="Group 193"/>
                <p:cNvGrpSpPr>
                  <a:grpSpLocks/>
                </p:cNvGrpSpPr>
                <p:nvPr/>
              </p:nvGrpSpPr>
              <p:grpSpPr bwMode="auto">
                <a:xfrm>
                  <a:off x="1928" y="2521"/>
                  <a:ext cx="1316" cy="478"/>
                  <a:chOff x="385" y="2523"/>
                  <a:chExt cx="1316" cy="478"/>
                </a:xfrm>
              </p:grpSpPr>
              <p:sp>
                <p:nvSpPr>
                  <p:cNvPr id="181442" name="Line 194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81443" name="Group 195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81444" name="Line 19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81445" name="Group 19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81446" name="Line 19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1447" name="Line 199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1448" name="Line 20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1449" name="Line 20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1450" name="Line 20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1451" name="Line 20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1452" name="Line 20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1453" name="Line 20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1454" name="Line 206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1455" name="Line 207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81456" name="Line 208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181457" name="Group 209"/>
              <p:cNvGrpSpPr>
                <a:grpSpLocks/>
              </p:cNvGrpSpPr>
              <p:nvPr/>
            </p:nvGrpSpPr>
            <p:grpSpPr bwMode="auto">
              <a:xfrm>
                <a:off x="134" y="2999"/>
                <a:ext cx="4320" cy="145"/>
                <a:chOff x="12" y="3220"/>
                <a:chExt cx="5718" cy="217"/>
              </a:xfrm>
            </p:grpSpPr>
            <p:grpSp>
              <p:nvGrpSpPr>
                <p:cNvPr id="181458" name="Group 210"/>
                <p:cNvGrpSpPr>
                  <a:grpSpLocks/>
                </p:cNvGrpSpPr>
                <p:nvPr/>
              </p:nvGrpSpPr>
              <p:grpSpPr bwMode="auto">
                <a:xfrm>
                  <a:off x="12" y="3220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81459" name="Group 211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81460" name="Group 21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81461" name="Line 21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81462" name="Group 21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81463" name="Line 215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81464" name="Group 216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81465" name="Line 21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466" name="Line 21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467" name="Line 21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468" name="Line 22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469" name="Line 22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470" name="Line 22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471" name="Line 22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472" name="Line 22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473" name="Line 22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474" name="Line 22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81475" name="Line 22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81476" name="Group 22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81477" name="Line 22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81478" name="Group 230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81479" name="Line 231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81480" name="Group 232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81481" name="Line 23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482" name="Line 23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483" name="Line 23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484" name="Line 23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485" name="Line 23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486" name="Line 23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487" name="Line 23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488" name="Line 24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489" name="Line 24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490" name="Line 24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81491" name="Line 24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81492" name="Group 244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81493" name="Group 24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81494" name="Line 24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81495" name="Group 24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81496" name="Line 248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81497" name="Group 249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81498" name="Line 25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499" name="Line 25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500" name="Line 25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501" name="Line 25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502" name="Line 25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503" name="Line 25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504" name="Line 25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505" name="Line 25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506" name="Line 25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507" name="Line 25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81508" name="Line 26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81509" name="Group 26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81510" name="Line 26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81511" name="Group 26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81512" name="Line 264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81513" name="Group 265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81514" name="Line 26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515" name="Line 26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516" name="Line 26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517" name="Line 26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518" name="Line 27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519" name="Line 27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520" name="Line 27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521" name="Line 27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522" name="Line 27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523" name="Line 27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81524" name="Line 27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  <p:grpSp>
              <p:nvGrpSpPr>
                <p:cNvPr id="181525" name="Group 277"/>
                <p:cNvGrpSpPr>
                  <a:grpSpLocks/>
                </p:cNvGrpSpPr>
                <p:nvPr/>
              </p:nvGrpSpPr>
              <p:grpSpPr bwMode="auto">
                <a:xfrm>
                  <a:off x="2871" y="3223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81526" name="Group 278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81527" name="Group 27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81528" name="Line 28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81529" name="Group 28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81530" name="Line 282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81531" name="Group 283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81532" name="Line 28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533" name="Line 28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534" name="Line 28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535" name="Line 28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536" name="Line 28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537" name="Line 28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538" name="Line 29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539" name="Line 29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540" name="Line 29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541" name="Line 29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81542" name="Line 29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81543" name="Group 29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81544" name="Line 29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81545" name="Group 29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81546" name="Line 298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81547" name="Group 299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81548" name="Line 30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549" name="Line 30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550" name="Line 30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551" name="Line 30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552" name="Line 30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553" name="Line 30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554" name="Line 30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555" name="Line 30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556" name="Line 30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557" name="Line 30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81558" name="Line 31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81559" name="Group 311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81560" name="Group 31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81561" name="Line 31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81562" name="Group 31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81563" name="Line 315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81564" name="Group 316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81565" name="Line 31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566" name="Line 31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567" name="Line 31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568" name="Line 32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569" name="Line 32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570" name="Line 32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571" name="Line 32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572" name="Line 32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573" name="Line 32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574" name="Line 32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81575" name="Line 32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81576" name="Group 32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81577" name="Line 32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81578" name="Group 330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81579" name="Line 331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81580" name="Group 332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81581" name="Line 33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582" name="Line 33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583" name="Line 33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584" name="Line 33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585" name="Line 33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586" name="Line 33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587" name="Line 33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588" name="Line 34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589" name="Line 34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1590" name="Line 34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81591" name="Line 34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181592" name="Group 344"/>
          <p:cNvGrpSpPr>
            <a:grpSpLocks/>
          </p:cNvGrpSpPr>
          <p:nvPr/>
        </p:nvGrpSpPr>
        <p:grpSpPr bwMode="auto">
          <a:xfrm>
            <a:off x="298450" y="1989138"/>
            <a:ext cx="2020888" cy="2357437"/>
            <a:chOff x="1701" y="751"/>
            <a:chExt cx="1273" cy="1485"/>
          </a:xfrm>
        </p:grpSpPr>
        <p:pic>
          <p:nvPicPr>
            <p:cNvPr id="181593" name="Picture 345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9B9B9B"/>
                </a:clrFrom>
                <a:clrTo>
                  <a:srgbClr val="9B9B9B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701" y="751"/>
              <a:ext cx="1273" cy="1485"/>
            </a:xfrm>
            <a:prstGeom prst="rect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ffectLst/>
          </p:spPr>
        </p:pic>
        <p:sp>
          <p:nvSpPr>
            <p:cNvPr id="181594" name="Rectangle 346"/>
            <p:cNvSpPr>
              <a:spLocks noChangeArrowheads="1"/>
            </p:cNvSpPr>
            <p:nvPr/>
          </p:nvSpPr>
          <p:spPr bwMode="auto">
            <a:xfrm>
              <a:off x="1888" y="751"/>
              <a:ext cx="938" cy="1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ru-RU" b="1">
                  <a:solidFill>
                    <a:srgbClr val="FFFFE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ЗАКОНЫ</a:t>
              </a:r>
            </a:p>
          </p:txBody>
        </p:sp>
        <p:sp>
          <p:nvSpPr>
            <p:cNvPr id="181595" name="Rectangle 347"/>
            <p:cNvSpPr>
              <a:spLocks noChangeArrowheads="1"/>
            </p:cNvSpPr>
            <p:nvPr/>
          </p:nvSpPr>
          <p:spPr bwMode="auto">
            <a:xfrm>
              <a:off x="1891" y="2037"/>
              <a:ext cx="938" cy="117"/>
            </a:xfrm>
            <a:prstGeom prst="rect">
              <a:avLst/>
            </a:prstGeom>
            <a:solidFill>
              <a:srgbClr val="565656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ru-RU" b="1">
                  <a:solidFill>
                    <a:srgbClr val="FFFFE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ЛИКУРГА</a:t>
              </a:r>
            </a:p>
          </p:txBody>
        </p:sp>
      </p:grpSp>
      <p:sp>
        <p:nvSpPr>
          <p:cNvPr id="181598" name="Rectangle 350"/>
          <p:cNvSpPr>
            <a:spLocks noChangeArrowheads="1"/>
          </p:cNvSpPr>
          <p:nvPr/>
        </p:nvSpPr>
        <p:spPr bwMode="auto">
          <a:xfrm>
            <a:off x="2847975" y="2293938"/>
            <a:ext cx="5576888" cy="2235200"/>
          </a:xfrm>
          <a:prstGeom prst="rect">
            <a:avLst/>
          </a:prstGeom>
          <a:solidFill>
            <a:srgbClr val="7A5128">
              <a:alpha val="24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ru-RU" sz="2600" b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Все спартиаты с 20 до 60 лет служат в армии.</a:t>
            </a:r>
          </a:p>
          <a:p>
            <a:pPr>
              <a:lnSpc>
                <a:spcPct val="90000"/>
              </a:lnSpc>
            </a:pPr>
            <a:r>
              <a:rPr lang="ru-RU" sz="2600" b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Они не должны заниматься чем-либо другим, только военным делом.</a:t>
            </a:r>
          </a:p>
          <a:p>
            <a:pPr>
              <a:lnSpc>
                <a:spcPct val="90000"/>
              </a:lnSpc>
            </a:pPr>
            <a:endParaRPr lang="ru-RU" sz="2600" b="1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81599" name="Line 351"/>
          <p:cNvSpPr>
            <a:spLocks noChangeShapeType="1"/>
          </p:cNvSpPr>
          <p:nvPr/>
        </p:nvSpPr>
        <p:spPr bwMode="auto">
          <a:xfrm>
            <a:off x="2546350" y="1341438"/>
            <a:ext cx="0" cy="4319587"/>
          </a:xfrm>
          <a:prstGeom prst="line">
            <a:avLst/>
          </a:prstGeom>
          <a:noFill/>
          <a:ln w="38100" cmpd="dbl">
            <a:solidFill>
              <a:srgbClr val="7A5128"/>
            </a:solidFill>
            <a:round/>
            <a:headEnd type="oval" w="med" len="med"/>
            <a:tailEnd type="oval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81600" name="Line 352"/>
          <p:cNvSpPr>
            <a:spLocks noChangeShapeType="1"/>
          </p:cNvSpPr>
          <p:nvPr/>
        </p:nvSpPr>
        <p:spPr bwMode="auto">
          <a:xfrm>
            <a:off x="8845550" y="1341438"/>
            <a:ext cx="0" cy="4319587"/>
          </a:xfrm>
          <a:prstGeom prst="line">
            <a:avLst/>
          </a:prstGeom>
          <a:noFill/>
          <a:ln w="38100" cmpd="dbl">
            <a:solidFill>
              <a:srgbClr val="7A5128"/>
            </a:solidFill>
            <a:round/>
            <a:headEnd type="oval" w="med" len="med"/>
            <a:tailEnd type="oval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81601" name="Line 353"/>
          <p:cNvSpPr>
            <a:spLocks noChangeShapeType="1"/>
          </p:cNvSpPr>
          <p:nvPr/>
        </p:nvSpPr>
        <p:spPr bwMode="auto">
          <a:xfrm>
            <a:off x="2698750" y="1700213"/>
            <a:ext cx="0" cy="3508375"/>
          </a:xfrm>
          <a:prstGeom prst="line">
            <a:avLst/>
          </a:prstGeom>
          <a:noFill/>
          <a:ln w="38100" cmpd="dbl">
            <a:solidFill>
              <a:srgbClr val="7A5128"/>
            </a:solidFill>
            <a:round/>
            <a:headEnd type="oval" w="med" len="med"/>
            <a:tailEnd type="oval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81602" name="Line 354"/>
          <p:cNvSpPr>
            <a:spLocks noChangeShapeType="1"/>
          </p:cNvSpPr>
          <p:nvPr/>
        </p:nvSpPr>
        <p:spPr bwMode="auto">
          <a:xfrm>
            <a:off x="8677275" y="1700213"/>
            <a:ext cx="0" cy="3508375"/>
          </a:xfrm>
          <a:prstGeom prst="line">
            <a:avLst/>
          </a:prstGeom>
          <a:noFill/>
          <a:ln w="38100" cmpd="dbl">
            <a:solidFill>
              <a:srgbClr val="7A5128"/>
            </a:solidFill>
            <a:round/>
            <a:headEnd type="oval" w="med" len="med"/>
            <a:tailEnd type="oval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81604" name="WordArt 356"/>
          <p:cNvSpPr>
            <a:spLocks noChangeArrowheads="1" noChangeShapeType="1" noTextEdit="1"/>
          </p:cNvSpPr>
          <p:nvPr/>
        </p:nvSpPr>
        <p:spPr bwMode="auto">
          <a:xfrm>
            <a:off x="2784475" y="876300"/>
            <a:ext cx="5576888" cy="465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spc="72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ECD9C6"/>
                    </a:gs>
                    <a:gs pos="50000">
                      <a:srgbClr val="7A5128"/>
                    </a:gs>
                    <a:gs pos="100000">
                      <a:srgbClr val="ECD9C6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80000"/>
                    </a:srgbClr>
                  </a:outerShdw>
                </a:effectLst>
                <a:latin typeface="Arial"/>
                <a:cs typeface="Arial"/>
              </a:rPr>
              <a:t>Сообща защищаем.  </a:t>
            </a:r>
          </a:p>
        </p:txBody>
      </p:sp>
      <p:sp>
        <p:nvSpPr>
          <p:cNvPr id="181605" name="AutoShape 357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20088" y="5927725"/>
            <a:ext cx="636587" cy="330200"/>
          </a:xfrm>
          <a:prstGeom prst="actionButtonForwardNext">
            <a:avLst/>
          </a:prstGeom>
          <a:solidFill>
            <a:srgbClr val="ECD9C6"/>
          </a:solidFill>
          <a:ln w="9525">
            <a:solidFill>
              <a:srgbClr val="6B472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5436" name="Group 444"/>
          <p:cNvGrpSpPr>
            <a:grpSpLocks/>
          </p:cNvGrpSpPr>
          <p:nvPr/>
        </p:nvGrpSpPr>
        <p:grpSpPr bwMode="auto">
          <a:xfrm>
            <a:off x="2627313" y="3573463"/>
            <a:ext cx="5689600" cy="431800"/>
            <a:chOff x="1655" y="2251"/>
            <a:chExt cx="3584" cy="272"/>
          </a:xfrm>
        </p:grpSpPr>
        <p:sp>
          <p:nvSpPr>
            <p:cNvPr id="85088" name="Rectangle 96"/>
            <p:cNvSpPr>
              <a:spLocks noChangeArrowheads="1"/>
            </p:cNvSpPr>
            <p:nvPr/>
          </p:nvSpPr>
          <p:spPr bwMode="auto">
            <a:xfrm>
              <a:off x="1655" y="2430"/>
              <a:ext cx="3584" cy="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ru-RU">
                  <a:solidFill>
                    <a:schemeClr val="tx1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Arial Black" pitchFamily="34" charset="0"/>
                </a:rPr>
                <a:t>К  о  м  а  н  д  и  р   ы             ф  а  л  а  н</a:t>
              </a:r>
              <a:r>
                <a:rPr lang="ru-RU">
                  <a:solidFill>
                    <a:schemeClr val="tx1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  </a:t>
              </a:r>
              <a:r>
                <a:rPr lang="ru-RU">
                  <a:solidFill>
                    <a:schemeClr val="tx1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Arial Black" pitchFamily="34" charset="0"/>
                </a:rPr>
                <a:t>г</a:t>
              </a:r>
            </a:p>
          </p:txBody>
        </p:sp>
        <p:sp>
          <p:nvSpPr>
            <p:cNvPr id="85089" name="Line 97"/>
            <p:cNvSpPr>
              <a:spLocks noChangeShapeType="1"/>
            </p:cNvSpPr>
            <p:nvPr/>
          </p:nvSpPr>
          <p:spPr bwMode="auto">
            <a:xfrm flipH="1" flipV="1">
              <a:off x="1989" y="2251"/>
              <a:ext cx="120" cy="179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5090" name="Line 98"/>
            <p:cNvSpPr>
              <a:spLocks noChangeShapeType="1"/>
            </p:cNvSpPr>
            <p:nvPr/>
          </p:nvSpPr>
          <p:spPr bwMode="auto">
            <a:xfrm flipV="1">
              <a:off x="3198" y="2251"/>
              <a:ext cx="0" cy="179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5091" name="Line 99"/>
            <p:cNvSpPr>
              <a:spLocks noChangeShapeType="1"/>
            </p:cNvSpPr>
            <p:nvPr/>
          </p:nvSpPr>
          <p:spPr bwMode="auto">
            <a:xfrm flipV="1">
              <a:off x="4199" y="2251"/>
              <a:ext cx="0" cy="179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85067" name="Text Box 75"/>
          <p:cNvSpPr txBox="1">
            <a:spLocks noChangeArrowheads="1"/>
          </p:cNvSpPr>
          <p:nvPr/>
        </p:nvSpPr>
        <p:spPr bwMode="auto">
          <a:xfrm>
            <a:off x="6643688" y="4333875"/>
            <a:ext cx="2279650" cy="915988"/>
          </a:xfrm>
          <a:prstGeom prst="rect">
            <a:avLst/>
          </a:prstGeom>
          <a:solidFill>
            <a:srgbClr val="8000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rgbClr val="F0F0F0"/>
                </a:solidFill>
                <a:effectLst/>
              </a:rPr>
              <a:t>Фаланга в</a:t>
            </a:r>
          </a:p>
          <a:p>
            <a:pPr algn="ctr"/>
            <a:r>
              <a:rPr lang="ru-RU" b="1">
                <a:solidFill>
                  <a:srgbClr val="F0F0F0"/>
                </a:solidFill>
                <a:effectLst/>
              </a:rPr>
              <a:t> открытом </a:t>
            </a:r>
          </a:p>
          <a:p>
            <a:pPr algn="ctr"/>
            <a:r>
              <a:rPr lang="ru-RU" b="1">
                <a:solidFill>
                  <a:srgbClr val="F0F0F0"/>
                </a:solidFill>
                <a:effectLst/>
              </a:rPr>
              <a:t>построении</a:t>
            </a:r>
          </a:p>
        </p:txBody>
      </p:sp>
      <p:pic>
        <p:nvPicPr>
          <p:cNvPr id="85072" name="Picture 80" descr="фалага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0591"/>
          <a:stretch>
            <a:fillRect/>
          </a:stretch>
        </p:blipFill>
        <p:spPr bwMode="auto">
          <a:xfrm>
            <a:off x="1035050" y="1198563"/>
            <a:ext cx="7953375" cy="2659062"/>
          </a:xfrm>
          <a:prstGeom prst="rect">
            <a:avLst/>
          </a:prstGeom>
          <a:noFill/>
        </p:spPr>
      </p:pic>
      <p:pic>
        <p:nvPicPr>
          <p:cNvPr id="85075" name="Picture 83" descr="новый-2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84750" y="1612900"/>
            <a:ext cx="1354138" cy="2244725"/>
          </a:xfrm>
          <a:prstGeom prst="rect">
            <a:avLst/>
          </a:prstGeom>
          <a:noFill/>
        </p:spPr>
      </p:pic>
      <p:pic>
        <p:nvPicPr>
          <p:cNvPr id="85082" name="Picture 90" descr="новый-1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84538" y="1819275"/>
            <a:ext cx="1230312" cy="2038350"/>
          </a:xfrm>
          <a:prstGeom prst="rect">
            <a:avLst/>
          </a:prstGeom>
          <a:noFill/>
        </p:spPr>
      </p:pic>
      <p:sp>
        <p:nvSpPr>
          <p:cNvPr id="85084" name="WordArt 92"/>
          <p:cNvSpPr>
            <a:spLocks noChangeArrowheads="1" noChangeShapeType="1" noTextEdit="1"/>
          </p:cNvSpPr>
          <p:nvPr/>
        </p:nvSpPr>
        <p:spPr bwMode="auto">
          <a:xfrm>
            <a:off x="3808413" y="4086225"/>
            <a:ext cx="1235075" cy="496888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1469455"/>
              </a:avLst>
            </a:prstTxWarp>
          </a:bodyPr>
          <a:lstStyle/>
          <a:p>
            <a:pPr algn="ctr"/>
            <a:r>
              <a:rPr lang="ru-RU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Arial"/>
                <a:cs typeface="Arial"/>
              </a:rPr>
              <a:t>Олимпионик</a:t>
            </a:r>
          </a:p>
        </p:txBody>
      </p:sp>
      <p:sp>
        <p:nvSpPr>
          <p:cNvPr id="85085" name="WordArt 93"/>
          <p:cNvSpPr>
            <a:spLocks noChangeArrowheads="1" noChangeShapeType="1" noTextEdit="1"/>
          </p:cNvSpPr>
          <p:nvPr/>
        </p:nvSpPr>
        <p:spPr bwMode="auto">
          <a:xfrm>
            <a:off x="5562600" y="4078288"/>
            <a:ext cx="803275" cy="257175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1340697"/>
              </a:avLst>
            </a:prstTxWarp>
          </a:bodyPr>
          <a:lstStyle/>
          <a:p>
            <a:pPr algn="ctr"/>
            <a:r>
              <a:rPr lang="ru-RU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Arial"/>
                <a:cs typeface="Arial"/>
              </a:rPr>
              <a:t>Царь</a:t>
            </a:r>
          </a:p>
        </p:txBody>
      </p:sp>
      <p:sp>
        <p:nvSpPr>
          <p:cNvPr id="85086" name="Rectangle 94"/>
          <p:cNvSpPr>
            <a:spLocks noChangeArrowheads="1"/>
          </p:cNvSpPr>
          <p:nvPr/>
        </p:nvSpPr>
        <p:spPr bwMode="auto">
          <a:xfrm>
            <a:off x="2855913" y="763588"/>
            <a:ext cx="3606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chemeClr val="tx1"/>
                </a:solidFill>
                <a:effectLst/>
              </a:rPr>
              <a:t>Войско спартанцев – фаланга</a:t>
            </a:r>
          </a:p>
        </p:txBody>
      </p:sp>
      <p:sp>
        <p:nvSpPr>
          <p:cNvPr id="85092" name="Line 100"/>
          <p:cNvSpPr>
            <a:spLocks noChangeShapeType="1"/>
          </p:cNvSpPr>
          <p:nvPr/>
        </p:nvSpPr>
        <p:spPr bwMode="auto">
          <a:xfrm flipV="1">
            <a:off x="8099425" y="3430588"/>
            <a:ext cx="71438" cy="284162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grpSp>
        <p:nvGrpSpPr>
          <p:cNvPr id="85093" name="Group 101"/>
          <p:cNvGrpSpPr>
            <a:grpSpLocks/>
          </p:cNvGrpSpPr>
          <p:nvPr/>
        </p:nvGrpSpPr>
        <p:grpSpPr bwMode="auto">
          <a:xfrm>
            <a:off x="20638" y="0"/>
            <a:ext cx="9096375" cy="479425"/>
            <a:chOff x="30" y="3490"/>
            <a:chExt cx="5730" cy="302"/>
          </a:xfrm>
        </p:grpSpPr>
        <p:sp>
          <p:nvSpPr>
            <p:cNvPr id="85094" name="Rectangle 102"/>
            <p:cNvSpPr>
              <a:spLocks noChangeArrowheads="1"/>
            </p:cNvSpPr>
            <p:nvPr/>
          </p:nvSpPr>
          <p:spPr bwMode="auto">
            <a:xfrm>
              <a:off x="30" y="3490"/>
              <a:ext cx="5730" cy="302"/>
            </a:xfrm>
            <a:prstGeom prst="rect">
              <a:avLst/>
            </a:prstGeom>
            <a:solidFill>
              <a:srgbClr val="D4A77A"/>
            </a:solidFill>
            <a:ln w="57150" cmpd="thickThin">
              <a:solidFill>
                <a:srgbClr val="5F3F1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85095" name="Group 103"/>
            <p:cNvGrpSpPr>
              <a:grpSpLocks/>
            </p:cNvGrpSpPr>
            <p:nvPr/>
          </p:nvGrpSpPr>
          <p:grpSpPr bwMode="auto">
            <a:xfrm>
              <a:off x="30" y="3547"/>
              <a:ext cx="5713" cy="154"/>
              <a:chOff x="134" y="2990"/>
              <a:chExt cx="5485" cy="154"/>
            </a:xfrm>
          </p:grpSpPr>
          <p:grpSp>
            <p:nvGrpSpPr>
              <p:cNvPr id="85096" name="Group 104"/>
              <p:cNvGrpSpPr>
                <a:grpSpLocks/>
              </p:cNvGrpSpPr>
              <p:nvPr/>
            </p:nvGrpSpPr>
            <p:grpSpPr bwMode="auto">
              <a:xfrm>
                <a:off x="4453" y="2990"/>
                <a:ext cx="1166" cy="142"/>
                <a:chOff x="612" y="2521"/>
                <a:chExt cx="2632" cy="480"/>
              </a:xfrm>
            </p:grpSpPr>
            <p:grpSp>
              <p:nvGrpSpPr>
                <p:cNvPr id="85097" name="Group 105"/>
                <p:cNvGrpSpPr>
                  <a:grpSpLocks/>
                </p:cNvGrpSpPr>
                <p:nvPr/>
              </p:nvGrpSpPr>
              <p:grpSpPr bwMode="auto">
                <a:xfrm>
                  <a:off x="612" y="2523"/>
                  <a:ext cx="1316" cy="478"/>
                  <a:chOff x="385" y="2523"/>
                  <a:chExt cx="1316" cy="478"/>
                </a:xfrm>
              </p:grpSpPr>
              <p:sp>
                <p:nvSpPr>
                  <p:cNvPr id="85098" name="Line 106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85099" name="Group 107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85100" name="Line 10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85101" name="Group 10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85102" name="Line 11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85103" name="Line 111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85104" name="Line 11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85105" name="Line 11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85106" name="Line 11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85107" name="Line 11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85108" name="Line 11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85109" name="Line 11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85110" name="Line 118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85111" name="Line 119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85112" name="Line 120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85113" name="Group 121"/>
                <p:cNvGrpSpPr>
                  <a:grpSpLocks/>
                </p:cNvGrpSpPr>
                <p:nvPr/>
              </p:nvGrpSpPr>
              <p:grpSpPr bwMode="auto">
                <a:xfrm>
                  <a:off x="1928" y="2521"/>
                  <a:ext cx="1316" cy="478"/>
                  <a:chOff x="385" y="2523"/>
                  <a:chExt cx="1316" cy="478"/>
                </a:xfrm>
              </p:grpSpPr>
              <p:sp>
                <p:nvSpPr>
                  <p:cNvPr id="85114" name="Line 122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85115" name="Group 123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85116" name="Line 12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85117" name="Group 12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85118" name="Line 12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85119" name="Line 127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85120" name="Line 12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85121" name="Line 12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85122" name="Line 13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85123" name="Line 13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85124" name="Line 13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85125" name="Line 13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85126" name="Line 134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85127" name="Line 135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85128" name="Line 136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85129" name="Group 137"/>
              <p:cNvGrpSpPr>
                <a:grpSpLocks/>
              </p:cNvGrpSpPr>
              <p:nvPr/>
            </p:nvGrpSpPr>
            <p:grpSpPr bwMode="auto">
              <a:xfrm>
                <a:off x="134" y="2999"/>
                <a:ext cx="4320" cy="145"/>
                <a:chOff x="12" y="3220"/>
                <a:chExt cx="5718" cy="217"/>
              </a:xfrm>
            </p:grpSpPr>
            <p:grpSp>
              <p:nvGrpSpPr>
                <p:cNvPr id="85130" name="Group 138"/>
                <p:cNvGrpSpPr>
                  <a:grpSpLocks/>
                </p:cNvGrpSpPr>
                <p:nvPr/>
              </p:nvGrpSpPr>
              <p:grpSpPr bwMode="auto">
                <a:xfrm>
                  <a:off x="12" y="3220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85131" name="Group 139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85132" name="Group 14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85133" name="Line 14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85134" name="Group 142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85135" name="Line 143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85136" name="Group 144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85137" name="Line 14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138" name="Line 14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139" name="Line 14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140" name="Line 14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141" name="Line 14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142" name="Line 15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143" name="Line 15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144" name="Line 15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145" name="Line 15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146" name="Line 15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85147" name="Line 15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85148" name="Group 15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85149" name="Line 15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85150" name="Group 158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85151" name="Line 159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85152" name="Group 160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85153" name="Line 16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154" name="Line 16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155" name="Line 16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156" name="Line 16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157" name="Line 16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158" name="Line 16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159" name="Line 16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160" name="Line 16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161" name="Line 16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162" name="Line 17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85163" name="Line 17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85164" name="Group 172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85165" name="Group 17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85166" name="Line 17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85167" name="Group 175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85168" name="Line 176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85169" name="Group 177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85170" name="Line 17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171" name="Line 17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172" name="Line 18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173" name="Line 18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174" name="Line 18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175" name="Line 18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176" name="Line 18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177" name="Line 18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178" name="Line 18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179" name="Line 18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85180" name="Line 18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85181" name="Group 18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85182" name="Line 19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85183" name="Group 19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85184" name="Line 192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85185" name="Group 193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85186" name="Line 19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187" name="Line 19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188" name="Line 19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189" name="Line 19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190" name="Line 19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191" name="Line 19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192" name="Line 20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193" name="Line 20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194" name="Line 20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195" name="Line 20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85196" name="Line 20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  <p:grpSp>
              <p:nvGrpSpPr>
                <p:cNvPr id="85197" name="Group 205"/>
                <p:cNvGrpSpPr>
                  <a:grpSpLocks/>
                </p:cNvGrpSpPr>
                <p:nvPr/>
              </p:nvGrpSpPr>
              <p:grpSpPr bwMode="auto">
                <a:xfrm>
                  <a:off x="2871" y="3223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85198" name="Group 206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85199" name="Group 20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85200" name="Line 20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85201" name="Group 209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85202" name="Line 210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85203" name="Group 211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85204" name="Line 21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205" name="Line 21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206" name="Line 21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207" name="Line 21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208" name="Line 21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209" name="Line 21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210" name="Line 21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211" name="Line 21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212" name="Line 22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213" name="Line 22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85214" name="Line 22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85215" name="Group 22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85216" name="Line 22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85217" name="Group 225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85218" name="Line 226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85219" name="Group 227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85220" name="Line 22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221" name="Line 22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222" name="Line 23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223" name="Line 23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224" name="Line 23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225" name="Line 23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226" name="Line 23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227" name="Line 23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228" name="Line 23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229" name="Line 23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85230" name="Line 23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85231" name="Group 239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85232" name="Group 24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85233" name="Line 24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85234" name="Group 242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85235" name="Line 243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85236" name="Group 244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85237" name="Line 24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238" name="Line 24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239" name="Line 24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240" name="Line 24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241" name="Line 24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242" name="Line 25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243" name="Line 25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244" name="Line 25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245" name="Line 25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246" name="Line 25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85247" name="Line 25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85248" name="Group 25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85249" name="Line 25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85250" name="Group 258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85251" name="Line 259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85252" name="Group 260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85253" name="Line 26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254" name="Line 26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255" name="Line 26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256" name="Line 26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257" name="Line 26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258" name="Line 26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259" name="Line 26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260" name="Line 26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261" name="Line 26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262" name="Line 27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85263" name="Line 27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85264" name="Group 272"/>
          <p:cNvGrpSpPr>
            <a:grpSpLocks/>
          </p:cNvGrpSpPr>
          <p:nvPr/>
        </p:nvGrpSpPr>
        <p:grpSpPr bwMode="auto">
          <a:xfrm>
            <a:off x="-6350" y="6372225"/>
            <a:ext cx="9096375" cy="479425"/>
            <a:chOff x="30" y="3490"/>
            <a:chExt cx="5730" cy="302"/>
          </a:xfrm>
        </p:grpSpPr>
        <p:sp>
          <p:nvSpPr>
            <p:cNvPr id="85265" name="Rectangle 273"/>
            <p:cNvSpPr>
              <a:spLocks noChangeArrowheads="1"/>
            </p:cNvSpPr>
            <p:nvPr/>
          </p:nvSpPr>
          <p:spPr bwMode="auto">
            <a:xfrm>
              <a:off x="30" y="3490"/>
              <a:ext cx="5730" cy="302"/>
            </a:xfrm>
            <a:prstGeom prst="rect">
              <a:avLst/>
            </a:prstGeom>
            <a:solidFill>
              <a:srgbClr val="D4A77A"/>
            </a:solidFill>
            <a:ln w="57150" cmpd="thickThin">
              <a:solidFill>
                <a:srgbClr val="5F3F1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85266" name="Group 274"/>
            <p:cNvGrpSpPr>
              <a:grpSpLocks/>
            </p:cNvGrpSpPr>
            <p:nvPr/>
          </p:nvGrpSpPr>
          <p:grpSpPr bwMode="auto">
            <a:xfrm>
              <a:off x="30" y="3547"/>
              <a:ext cx="5713" cy="154"/>
              <a:chOff x="134" y="2990"/>
              <a:chExt cx="5485" cy="154"/>
            </a:xfrm>
          </p:grpSpPr>
          <p:grpSp>
            <p:nvGrpSpPr>
              <p:cNvPr id="85267" name="Group 275"/>
              <p:cNvGrpSpPr>
                <a:grpSpLocks/>
              </p:cNvGrpSpPr>
              <p:nvPr/>
            </p:nvGrpSpPr>
            <p:grpSpPr bwMode="auto">
              <a:xfrm>
                <a:off x="4453" y="2990"/>
                <a:ext cx="1166" cy="142"/>
                <a:chOff x="612" y="2521"/>
                <a:chExt cx="2632" cy="480"/>
              </a:xfrm>
            </p:grpSpPr>
            <p:grpSp>
              <p:nvGrpSpPr>
                <p:cNvPr id="85268" name="Group 276"/>
                <p:cNvGrpSpPr>
                  <a:grpSpLocks/>
                </p:cNvGrpSpPr>
                <p:nvPr/>
              </p:nvGrpSpPr>
              <p:grpSpPr bwMode="auto">
                <a:xfrm>
                  <a:off x="612" y="2523"/>
                  <a:ext cx="1316" cy="478"/>
                  <a:chOff x="385" y="2523"/>
                  <a:chExt cx="1316" cy="478"/>
                </a:xfrm>
              </p:grpSpPr>
              <p:sp>
                <p:nvSpPr>
                  <p:cNvPr id="85269" name="Line 277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85270" name="Group 278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85271" name="Line 27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85272" name="Group 28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85273" name="Line 28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85274" name="Line 282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85275" name="Line 28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85276" name="Line 28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85277" name="Line 28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85278" name="Line 28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85279" name="Line 28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85280" name="Line 28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85281" name="Line 289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85282" name="Line 290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85283" name="Line 291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85284" name="Group 292"/>
                <p:cNvGrpSpPr>
                  <a:grpSpLocks/>
                </p:cNvGrpSpPr>
                <p:nvPr/>
              </p:nvGrpSpPr>
              <p:grpSpPr bwMode="auto">
                <a:xfrm>
                  <a:off x="1928" y="2521"/>
                  <a:ext cx="1316" cy="478"/>
                  <a:chOff x="385" y="2523"/>
                  <a:chExt cx="1316" cy="478"/>
                </a:xfrm>
              </p:grpSpPr>
              <p:sp>
                <p:nvSpPr>
                  <p:cNvPr id="85285" name="Line 293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85286" name="Group 294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85287" name="Line 29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85288" name="Group 29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85289" name="Line 29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85290" name="Line 298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85291" name="Line 29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85292" name="Line 30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85293" name="Line 30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85294" name="Line 30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85295" name="Line 30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85296" name="Line 30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85297" name="Line 305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85298" name="Line 306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85299" name="Line 307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85300" name="Group 308"/>
              <p:cNvGrpSpPr>
                <a:grpSpLocks/>
              </p:cNvGrpSpPr>
              <p:nvPr/>
            </p:nvGrpSpPr>
            <p:grpSpPr bwMode="auto">
              <a:xfrm>
                <a:off x="134" y="2999"/>
                <a:ext cx="4320" cy="145"/>
                <a:chOff x="12" y="3220"/>
                <a:chExt cx="5718" cy="217"/>
              </a:xfrm>
            </p:grpSpPr>
            <p:grpSp>
              <p:nvGrpSpPr>
                <p:cNvPr id="85301" name="Group 309"/>
                <p:cNvGrpSpPr>
                  <a:grpSpLocks/>
                </p:cNvGrpSpPr>
                <p:nvPr/>
              </p:nvGrpSpPr>
              <p:grpSpPr bwMode="auto">
                <a:xfrm>
                  <a:off x="12" y="3220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85302" name="Group 310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85303" name="Group 31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85304" name="Line 31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85305" name="Group 31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85306" name="Line 314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85307" name="Group 315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85308" name="Line 31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309" name="Line 31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310" name="Line 31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311" name="Line 31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312" name="Line 32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313" name="Line 32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314" name="Line 32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315" name="Line 32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316" name="Line 32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317" name="Line 32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85318" name="Line 32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85319" name="Group 32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85320" name="Line 32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85321" name="Group 329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85322" name="Line 330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85323" name="Group 331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85324" name="Line 33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325" name="Line 33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326" name="Line 33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327" name="Line 33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328" name="Line 33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329" name="Line 33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330" name="Line 33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331" name="Line 33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332" name="Line 34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333" name="Line 34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85334" name="Line 34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85335" name="Group 343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85336" name="Group 34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85337" name="Line 34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85338" name="Group 346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85339" name="Line 347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85340" name="Group 348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85341" name="Line 34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342" name="Line 35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343" name="Line 35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344" name="Line 35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345" name="Line 35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346" name="Line 35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347" name="Line 35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348" name="Line 35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349" name="Line 35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350" name="Line 35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85351" name="Line 35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85352" name="Group 36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85353" name="Line 36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85354" name="Group 362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85355" name="Line 363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85356" name="Group 364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85357" name="Line 36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358" name="Line 36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359" name="Line 36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360" name="Line 36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361" name="Line 36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362" name="Line 37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363" name="Line 37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364" name="Line 37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365" name="Line 37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366" name="Line 37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85367" name="Line 37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  <p:grpSp>
              <p:nvGrpSpPr>
                <p:cNvPr id="85368" name="Group 376"/>
                <p:cNvGrpSpPr>
                  <a:grpSpLocks/>
                </p:cNvGrpSpPr>
                <p:nvPr/>
              </p:nvGrpSpPr>
              <p:grpSpPr bwMode="auto">
                <a:xfrm>
                  <a:off x="2871" y="3223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85369" name="Group 377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85370" name="Group 37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85371" name="Line 37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85372" name="Group 380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85373" name="Line 381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85374" name="Group 382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85375" name="Line 38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376" name="Line 38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377" name="Line 38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378" name="Line 38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379" name="Line 38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380" name="Line 38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381" name="Line 38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382" name="Line 39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383" name="Line 39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384" name="Line 39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85385" name="Line 39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85386" name="Group 39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85387" name="Line 39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85388" name="Group 396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85389" name="Line 397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85390" name="Group 398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85391" name="Line 39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392" name="Line 40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393" name="Line 40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394" name="Line 40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395" name="Line 40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396" name="Line 40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397" name="Line 40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398" name="Line 40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399" name="Line 40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400" name="Line 40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85401" name="Line 40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85402" name="Group 410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85403" name="Group 41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85404" name="Line 41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85405" name="Group 41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85406" name="Line 414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85407" name="Group 415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85408" name="Line 41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409" name="Line 41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410" name="Line 41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411" name="Line 41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412" name="Line 42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413" name="Line 42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414" name="Line 42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415" name="Line 42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416" name="Line 42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417" name="Line 42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85418" name="Line 42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85419" name="Group 42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85420" name="Line 42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85421" name="Group 429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85422" name="Line 430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85423" name="Group 431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85424" name="Line 43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425" name="Line 43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426" name="Line 43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427" name="Line 43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428" name="Line 43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429" name="Line 43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430" name="Line 43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431" name="Line 43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432" name="Line 44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85433" name="Line 44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85434" name="Line 44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</p:grpSp>
        </p:grpSp>
      </p:grpSp>
      <p:sp>
        <p:nvSpPr>
          <p:cNvPr id="85435" name="Rectangle 443"/>
          <p:cNvSpPr>
            <a:spLocks noChangeArrowheads="1"/>
          </p:cNvSpPr>
          <p:nvPr/>
        </p:nvSpPr>
        <p:spPr bwMode="auto">
          <a:xfrm>
            <a:off x="6702425" y="4335463"/>
            <a:ext cx="2279650" cy="915987"/>
          </a:xfrm>
          <a:prstGeom prst="rect">
            <a:avLst/>
          </a:prstGeom>
          <a:solidFill>
            <a:srgbClr val="8000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rgbClr val="F0F0F0"/>
                </a:solidFill>
                <a:effectLst/>
              </a:rPr>
              <a:t>Фаланга в </a:t>
            </a:r>
          </a:p>
          <a:p>
            <a:pPr algn="ctr"/>
            <a:r>
              <a:rPr lang="ru-RU" b="1">
                <a:solidFill>
                  <a:srgbClr val="F0F0F0"/>
                </a:solidFill>
                <a:effectLst/>
              </a:rPr>
              <a:t>сомкнутом</a:t>
            </a:r>
          </a:p>
          <a:p>
            <a:pPr algn="ctr"/>
            <a:r>
              <a:rPr lang="ru-RU" b="1">
                <a:solidFill>
                  <a:srgbClr val="F0F0F0"/>
                </a:solidFill>
                <a:effectLst/>
              </a:rPr>
              <a:t> строю</a:t>
            </a:r>
            <a:endParaRPr lang="ru-RU">
              <a:solidFill>
                <a:srgbClr val="800000"/>
              </a:solidFill>
              <a:effectDag name="">
                <a:cont type="tree" name="">
                  <a:effect ref="fillLine"/>
                  <a:outerShdw dist="38100" dir="13500000" algn="br">
                    <a:srgbClr val="C04040"/>
                  </a:outerShdw>
                </a:cont>
                <a:cont type="tree" name="">
                  <a:effect ref="fillLine"/>
                  <a:outerShdw dist="38100" dir="2700000" algn="tl">
                    <a:srgbClr val="4C0000"/>
                  </a:outerShdw>
                </a:cont>
                <a:effect ref="fillLine"/>
              </a:effectDag>
            </a:endParaRPr>
          </a:p>
        </p:txBody>
      </p:sp>
      <p:pic>
        <p:nvPicPr>
          <p:cNvPr id="85437" name="Picture 445" descr="фалага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0000"/>
          <a:stretch>
            <a:fillRect/>
          </a:stretch>
        </p:blipFill>
        <p:spPr bwMode="auto">
          <a:xfrm>
            <a:off x="1247775" y="1314450"/>
            <a:ext cx="7953375" cy="2690813"/>
          </a:xfrm>
          <a:prstGeom prst="rect">
            <a:avLst/>
          </a:prstGeom>
          <a:noFill/>
        </p:spPr>
      </p:pic>
      <p:sp>
        <p:nvSpPr>
          <p:cNvPr id="85438" name="AutoShape 446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20088" y="5927725"/>
            <a:ext cx="636587" cy="330200"/>
          </a:xfrm>
          <a:prstGeom prst="actionButtonForwardNext">
            <a:avLst/>
          </a:prstGeom>
          <a:solidFill>
            <a:srgbClr val="ECD9C6"/>
          </a:solidFill>
          <a:ln w="9525">
            <a:solidFill>
              <a:srgbClr val="6B472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5439" name="AutoShape 447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542088" y="5734050"/>
            <a:ext cx="1503362" cy="523875"/>
          </a:xfrm>
          <a:prstGeom prst="actionButtonBlank">
            <a:avLst/>
          </a:prstGeom>
          <a:solidFill>
            <a:srgbClr val="ECD9C6"/>
          </a:solidFill>
          <a:ln w="9525">
            <a:solidFill>
              <a:srgbClr val="6B472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ФАЛАНГА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000"/>
                                        <p:tgtEl>
                                          <p:spTgt spid="85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5" dur="500"/>
                                        <p:tgtEl>
                                          <p:spTgt spid="85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257 0.15353 L 0.02257 0.37341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850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500"/>
                            </p:stCondLst>
                            <p:childTnLst>
                              <p:par>
                                <p:cTn id="20" presetID="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5" dur="500"/>
                                        <p:tgtEl>
                                          <p:spTgt spid="85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239 0.1385 L 0.07239 0.35838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850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000"/>
                            </p:stCondLst>
                            <p:childTnLst>
                              <p:par>
                                <p:cTn id="30" presetID="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0.06682 L -0.04028 0.06682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850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85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067" grpId="0" animBg="1"/>
      <p:bldP spid="85067" grpId="1" animBg="1"/>
      <p:bldP spid="85084" grpId="0" animBg="1"/>
      <p:bldP spid="85084" grpId="1" animBg="1"/>
      <p:bldP spid="85085" grpId="0" animBg="1"/>
      <p:bldP spid="85085" grpId="1" animBg="1"/>
      <p:bldP spid="85435" grpId="0" animBg="1"/>
      <p:bldP spid="8543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107" name="Picture 3" descr="СМ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3988" y="720725"/>
            <a:ext cx="1776412" cy="1987550"/>
          </a:xfrm>
          <a:prstGeom prst="rect">
            <a:avLst/>
          </a:prstGeom>
          <a:solidFill>
            <a:srgbClr val="FDFDE7"/>
          </a:solidFill>
        </p:spPr>
      </p:pic>
      <p:sp>
        <p:nvSpPr>
          <p:cNvPr id="175108" name="AutoShape 4"/>
          <p:cNvSpPr>
            <a:spLocks noChangeArrowheads="1"/>
          </p:cNvSpPr>
          <p:nvPr/>
        </p:nvSpPr>
        <p:spPr bwMode="auto">
          <a:xfrm>
            <a:off x="1751013" y="720725"/>
            <a:ext cx="5422900" cy="1771650"/>
          </a:xfrm>
          <a:prstGeom prst="wedgeRoundRectCallout">
            <a:avLst>
              <a:gd name="adj1" fmla="val -34338"/>
              <a:gd name="adj2" fmla="val -11199"/>
              <a:gd name="adj3" fmla="val 16667"/>
            </a:avLst>
          </a:prstGeom>
          <a:solidFill>
            <a:srgbClr val="F4E8D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b="1">
                <a:solidFill>
                  <a:schemeClr val="tx1"/>
                </a:solidFill>
                <a:effectLst/>
              </a:rPr>
              <a:t>Здравствуй!</a:t>
            </a:r>
          </a:p>
          <a:p>
            <a:pPr algn="ctr"/>
            <a:r>
              <a:rPr lang="ru-RU" b="1">
                <a:solidFill>
                  <a:schemeClr val="tx1"/>
                </a:solidFill>
                <a:effectLst/>
              </a:rPr>
              <a:t>   Я Антон, что по-гречески –</a:t>
            </a:r>
          </a:p>
          <a:p>
            <a:pPr algn="ctr"/>
            <a:r>
              <a:rPr lang="ru-RU" b="1">
                <a:solidFill>
                  <a:schemeClr val="tx1"/>
                </a:solidFill>
                <a:effectLst/>
              </a:rPr>
              <a:t>«вступающий в бой».</a:t>
            </a:r>
          </a:p>
          <a:p>
            <a:pPr algn="ctr"/>
            <a:r>
              <a:rPr lang="ru-RU" b="1">
                <a:solidFill>
                  <a:schemeClr val="tx1"/>
                </a:solidFill>
                <a:effectLst/>
              </a:rPr>
              <a:t> Мне 11 лет. Мечтаю стать воином.</a:t>
            </a:r>
          </a:p>
          <a:p>
            <a:pPr algn="ctr"/>
            <a:r>
              <a:rPr lang="ru-RU" b="1">
                <a:solidFill>
                  <a:schemeClr val="tx1"/>
                </a:solidFill>
                <a:effectLst/>
              </a:rPr>
              <a:t>Я расскажу тебе о моей стране и о себе, а ты мне в этом поможешь.</a:t>
            </a:r>
          </a:p>
        </p:txBody>
      </p:sp>
      <p:pic>
        <p:nvPicPr>
          <p:cNvPr id="175117" name="Picture 13" descr="Картинка 10 из 2909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lum bright="18000"/>
          </a:blip>
          <a:srcRect t="11845" b="11684"/>
          <a:stretch>
            <a:fillRect/>
          </a:stretch>
        </p:blipFill>
        <p:spPr bwMode="auto">
          <a:xfrm>
            <a:off x="2068513" y="2995613"/>
            <a:ext cx="4814887" cy="2767012"/>
          </a:xfrm>
          <a:prstGeom prst="rect">
            <a:avLst/>
          </a:prstGeom>
          <a:noFill/>
          <a:ln w="76200" cmpd="tri">
            <a:solidFill>
              <a:srgbClr val="5F3F1F"/>
            </a:solidFill>
            <a:miter lim="800000"/>
            <a:headEnd/>
            <a:tailEnd/>
          </a:ln>
        </p:spPr>
      </p:pic>
      <p:sp>
        <p:nvSpPr>
          <p:cNvPr id="175118" name="WordArt 14"/>
          <p:cNvSpPr>
            <a:spLocks noChangeArrowheads="1" noChangeShapeType="1" noTextEdit="1"/>
          </p:cNvSpPr>
          <p:nvPr/>
        </p:nvSpPr>
        <p:spPr bwMode="auto">
          <a:xfrm>
            <a:off x="250825" y="2708275"/>
            <a:ext cx="966788" cy="287338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33333"/>
              </a:avLst>
            </a:prstTxWarp>
          </a:bodyPr>
          <a:lstStyle/>
          <a:p>
            <a:pPr algn="ctr"/>
            <a:r>
              <a:rPr lang="en-US" kern="10">
                <a:ln w="9525">
                  <a:solidFill>
                    <a:srgbClr val="714B25"/>
                  </a:solidFill>
                  <a:round/>
                  <a:headEnd/>
                  <a:tailEnd/>
                </a:ln>
                <a:solidFill>
                  <a:srgbClr val="FDFDE7"/>
                </a:solidFill>
                <a:effectLst/>
                <a:latin typeface="Times New Roman"/>
                <a:cs typeface="Times New Roman"/>
              </a:rPr>
              <a:t>ANTONIOS </a:t>
            </a:r>
            <a:endParaRPr lang="ru-RU" kern="10">
              <a:ln w="9525">
                <a:solidFill>
                  <a:srgbClr val="714B25"/>
                </a:solidFill>
                <a:round/>
                <a:headEnd/>
                <a:tailEnd/>
              </a:ln>
              <a:solidFill>
                <a:srgbClr val="FDFDE7"/>
              </a:solidFill>
              <a:effectLst/>
              <a:latin typeface="Times New Roman"/>
              <a:cs typeface="Times New Roman"/>
            </a:endParaRPr>
          </a:p>
        </p:txBody>
      </p:sp>
      <p:grpSp>
        <p:nvGrpSpPr>
          <p:cNvPr id="175119" name="Group 15"/>
          <p:cNvGrpSpPr>
            <a:grpSpLocks/>
          </p:cNvGrpSpPr>
          <p:nvPr/>
        </p:nvGrpSpPr>
        <p:grpSpPr bwMode="auto">
          <a:xfrm>
            <a:off x="47625" y="6375400"/>
            <a:ext cx="9096375" cy="479425"/>
            <a:chOff x="30" y="3490"/>
            <a:chExt cx="5730" cy="302"/>
          </a:xfrm>
        </p:grpSpPr>
        <p:sp>
          <p:nvSpPr>
            <p:cNvPr id="175120" name="Rectangle 16"/>
            <p:cNvSpPr>
              <a:spLocks noChangeArrowheads="1"/>
            </p:cNvSpPr>
            <p:nvPr/>
          </p:nvSpPr>
          <p:spPr bwMode="auto">
            <a:xfrm>
              <a:off x="30" y="3490"/>
              <a:ext cx="5730" cy="302"/>
            </a:xfrm>
            <a:prstGeom prst="rect">
              <a:avLst/>
            </a:prstGeom>
            <a:solidFill>
              <a:srgbClr val="D4A77A"/>
            </a:solidFill>
            <a:ln w="57150" cmpd="thickThin">
              <a:solidFill>
                <a:srgbClr val="5F3F1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75121" name="Group 17"/>
            <p:cNvGrpSpPr>
              <a:grpSpLocks/>
            </p:cNvGrpSpPr>
            <p:nvPr/>
          </p:nvGrpSpPr>
          <p:grpSpPr bwMode="auto">
            <a:xfrm>
              <a:off x="30" y="3547"/>
              <a:ext cx="5713" cy="154"/>
              <a:chOff x="134" y="2990"/>
              <a:chExt cx="5485" cy="154"/>
            </a:xfrm>
          </p:grpSpPr>
          <p:grpSp>
            <p:nvGrpSpPr>
              <p:cNvPr id="175122" name="Group 18"/>
              <p:cNvGrpSpPr>
                <a:grpSpLocks/>
              </p:cNvGrpSpPr>
              <p:nvPr/>
            </p:nvGrpSpPr>
            <p:grpSpPr bwMode="auto">
              <a:xfrm>
                <a:off x="4453" y="2990"/>
                <a:ext cx="1166" cy="142"/>
                <a:chOff x="612" y="2521"/>
                <a:chExt cx="2632" cy="480"/>
              </a:xfrm>
            </p:grpSpPr>
            <p:grpSp>
              <p:nvGrpSpPr>
                <p:cNvPr id="175123" name="Group 19"/>
                <p:cNvGrpSpPr>
                  <a:grpSpLocks/>
                </p:cNvGrpSpPr>
                <p:nvPr/>
              </p:nvGrpSpPr>
              <p:grpSpPr bwMode="auto">
                <a:xfrm>
                  <a:off x="612" y="2523"/>
                  <a:ext cx="1316" cy="478"/>
                  <a:chOff x="385" y="2523"/>
                  <a:chExt cx="1316" cy="478"/>
                </a:xfrm>
              </p:grpSpPr>
              <p:sp>
                <p:nvSpPr>
                  <p:cNvPr id="175124" name="Line 20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75125" name="Group 21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75126" name="Line 2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75127" name="Group 2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75128" name="Line 2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5129" name="Line 25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5130" name="Line 2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5131" name="Line 2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5132" name="Line 2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5133" name="Line 2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5134" name="Line 3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5135" name="Line 3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5136" name="Line 32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5137" name="Line 33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75138" name="Line 34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75139" name="Group 35"/>
                <p:cNvGrpSpPr>
                  <a:grpSpLocks/>
                </p:cNvGrpSpPr>
                <p:nvPr/>
              </p:nvGrpSpPr>
              <p:grpSpPr bwMode="auto">
                <a:xfrm>
                  <a:off x="1928" y="2521"/>
                  <a:ext cx="1316" cy="478"/>
                  <a:chOff x="385" y="2523"/>
                  <a:chExt cx="1316" cy="478"/>
                </a:xfrm>
              </p:grpSpPr>
              <p:sp>
                <p:nvSpPr>
                  <p:cNvPr id="175140" name="Line 36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75141" name="Group 37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75142" name="Line 3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75143" name="Group 3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75144" name="Line 4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5145" name="Line 41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5146" name="Line 4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5147" name="Line 4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5148" name="Line 4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5149" name="Line 4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5150" name="Line 4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5151" name="Line 4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5152" name="Line 48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5153" name="Line 49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75154" name="Line 50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175155" name="Group 51"/>
              <p:cNvGrpSpPr>
                <a:grpSpLocks/>
              </p:cNvGrpSpPr>
              <p:nvPr/>
            </p:nvGrpSpPr>
            <p:grpSpPr bwMode="auto">
              <a:xfrm>
                <a:off x="134" y="2999"/>
                <a:ext cx="4320" cy="145"/>
                <a:chOff x="12" y="3220"/>
                <a:chExt cx="5718" cy="217"/>
              </a:xfrm>
            </p:grpSpPr>
            <p:grpSp>
              <p:nvGrpSpPr>
                <p:cNvPr id="175156" name="Group 52"/>
                <p:cNvGrpSpPr>
                  <a:grpSpLocks/>
                </p:cNvGrpSpPr>
                <p:nvPr/>
              </p:nvGrpSpPr>
              <p:grpSpPr bwMode="auto">
                <a:xfrm>
                  <a:off x="12" y="3220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75157" name="Group 53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75158" name="Group 5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75159" name="Line 5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75160" name="Group 56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75161" name="Line 57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75162" name="Group 58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75163" name="Line 5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164" name="Line 6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165" name="Line 6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166" name="Line 6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167" name="Line 6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168" name="Line 6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169" name="Line 6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170" name="Line 6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171" name="Line 6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172" name="Line 6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75173" name="Line 6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75174" name="Group 7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75175" name="Line 7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75176" name="Group 72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75177" name="Line 73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75178" name="Group 74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75179" name="Line 7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180" name="Line 7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181" name="Line 7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182" name="Line 7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183" name="Line 7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184" name="Line 8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185" name="Line 8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186" name="Line 8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187" name="Line 8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188" name="Line 8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75189" name="Line 8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75190" name="Group 86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75191" name="Group 8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75192" name="Line 8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75193" name="Group 89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75194" name="Line 90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75195" name="Group 91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75196" name="Line 9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197" name="Line 9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198" name="Line 9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199" name="Line 9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200" name="Line 9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201" name="Line 9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202" name="Line 9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203" name="Line 9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204" name="Line 10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205" name="Line 10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75206" name="Line 10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75207" name="Group 10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75208" name="Line 10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75209" name="Group 105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75210" name="Line 106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75211" name="Group 107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75212" name="Line 10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213" name="Line 10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214" name="Line 11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215" name="Line 11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216" name="Line 11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217" name="Line 11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218" name="Line 11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219" name="Line 11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220" name="Line 11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221" name="Line 11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75222" name="Line 11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  <p:grpSp>
              <p:nvGrpSpPr>
                <p:cNvPr id="175223" name="Group 119"/>
                <p:cNvGrpSpPr>
                  <a:grpSpLocks/>
                </p:cNvGrpSpPr>
                <p:nvPr/>
              </p:nvGrpSpPr>
              <p:grpSpPr bwMode="auto">
                <a:xfrm>
                  <a:off x="2871" y="3223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75224" name="Group 120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75225" name="Group 12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75226" name="Line 12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75227" name="Group 12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75228" name="Line 124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75229" name="Group 125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75230" name="Line 12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231" name="Line 12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232" name="Line 12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233" name="Line 12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234" name="Line 13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235" name="Line 13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236" name="Line 13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237" name="Line 13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238" name="Line 13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239" name="Line 13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75240" name="Line 13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75241" name="Group 13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75242" name="Line 13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75243" name="Group 139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75244" name="Line 140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75245" name="Group 141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75246" name="Line 14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247" name="Line 14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248" name="Line 14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249" name="Line 14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250" name="Line 14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251" name="Line 14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252" name="Line 14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253" name="Line 14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254" name="Line 15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255" name="Line 15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75256" name="Line 15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75257" name="Group 153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75258" name="Group 15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75259" name="Line 15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75260" name="Group 156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75261" name="Line 157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75262" name="Group 158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75263" name="Line 15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264" name="Line 16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265" name="Line 16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266" name="Line 16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267" name="Line 16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268" name="Line 16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269" name="Line 16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270" name="Line 16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271" name="Line 16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272" name="Line 16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75273" name="Line 16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75274" name="Group 17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75275" name="Line 17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75276" name="Group 172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75277" name="Line 173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75278" name="Group 174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75279" name="Line 17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280" name="Line 17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281" name="Line 17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282" name="Line 17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283" name="Line 17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284" name="Line 18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285" name="Line 18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286" name="Line 18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287" name="Line 18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288" name="Line 18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75289" name="Line 18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175290" name="Group 186"/>
          <p:cNvGrpSpPr>
            <a:grpSpLocks/>
          </p:cNvGrpSpPr>
          <p:nvPr/>
        </p:nvGrpSpPr>
        <p:grpSpPr bwMode="auto">
          <a:xfrm>
            <a:off x="-25400" y="38100"/>
            <a:ext cx="9169400" cy="479425"/>
            <a:chOff x="30" y="3490"/>
            <a:chExt cx="5730" cy="302"/>
          </a:xfrm>
        </p:grpSpPr>
        <p:sp>
          <p:nvSpPr>
            <p:cNvPr id="175291" name="Rectangle 187"/>
            <p:cNvSpPr>
              <a:spLocks noChangeArrowheads="1"/>
            </p:cNvSpPr>
            <p:nvPr/>
          </p:nvSpPr>
          <p:spPr bwMode="auto">
            <a:xfrm>
              <a:off x="30" y="3490"/>
              <a:ext cx="5730" cy="302"/>
            </a:xfrm>
            <a:prstGeom prst="rect">
              <a:avLst/>
            </a:prstGeom>
            <a:solidFill>
              <a:srgbClr val="D4A77A"/>
            </a:solidFill>
            <a:ln w="57150" cmpd="thickThin">
              <a:solidFill>
                <a:srgbClr val="5F3F1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75292" name="Group 188"/>
            <p:cNvGrpSpPr>
              <a:grpSpLocks/>
            </p:cNvGrpSpPr>
            <p:nvPr/>
          </p:nvGrpSpPr>
          <p:grpSpPr bwMode="auto">
            <a:xfrm>
              <a:off x="30" y="3547"/>
              <a:ext cx="5713" cy="154"/>
              <a:chOff x="134" y="2990"/>
              <a:chExt cx="5485" cy="154"/>
            </a:xfrm>
          </p:grpSpPr>
          <p:grpSp>
            <p:nvGrpSpPr>
              <p:cNvPr id="175293" name="Group 189"/>
              <p:cNvGrpSpPr>
                <a:grpSpLocks/>
              </p:cNvGrpSpPr>
              <p:nvPr/>
            </p:nvGrpSpPr>
            <p:grpSpPr bwMode="auto">
              <a:xfrm>
                <a:off x="4453" y="2990"/>
                <a:ext cx="1166" cy="142"/>
                <a:chOff x="612" y="2521"/>
                <a:chExt cx="2632" cy="480"/>
              </a:xfrm>
            </p:grpSpPr>
            <p:grpSp>
              <p:nvGrpSpPr>
                <p:cNvPr id="175294" name="Group 190"/>
                <p:cNvGrpSpPr>
                  <a:grpSpLocks/>
                </p:cNvGrpSpPr>
                <p:nvPr/>
              </p:nvGrpSpPr>
              <p:grpSpPr bwMode="auto">
                <a:xfrm>
                  <a:off x="612" y="2523"/>
                  <a:ext cx="1316" cy="478"/>
                  <a:chOff x="385" y="2523"/>
                  <a:chExt cx="1316" cy="478"/>
                </a:xfrm>
              </p:grpSpPr>
              <p:sp>
                <p:nvSpPr>
                  <p:cNvPr id="175295" name="Line 191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75296" name="Group 192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75297" name="Line 19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75298" name="Group 19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75299" name="Line 19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5300" name="Line 196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5301" name="Line 19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5302" name="Line 19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5303" name="Line 19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5304" name="Line 20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5305" name="Line 20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5306" name="Line 20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5307" name="Line 203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5308" name="Line 204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75309" name="Line 205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75310" name="Group 206"/>
                <p:cNvGrpSpPr>
                  <a:grpSpLocks/>
                </p:cNvGrpSpPr>
                <p:nvPr/>
              </p:nvGrpSpPr>
              <p:grpSpPr bwMode="auto">
                <a:xfrm>
                  <a:off x="1928" y="2521"/>
                  <a:ext cx="1316" cy="478"/>
                  <a:chOff x="385" y="2523"/>
                  <a:chExt cx="1316" cy="478"/>
                </a:xfrm>
              </p:grpSpPr>
              <p:sp>
                <p:nvSpPr>
                  <p:cNvPr id="175311" name="Line 207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75312" name="Group 208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75313" name="Line 20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75314" name="Group 21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75315" name="Line 21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5316" name="Line 212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5317" name="Line 21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5318" name="Line 21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5319" name="Line 21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5320" name="Line 21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5321" name="Line 21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5322" name="Line 21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5323" name="Line 219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5324" name="Line 220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75325" name="Line 221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175326" name="Group 222"/>
              <p:cNvGrpSpPr>
                <a:grpSpLocks/>
              </p:cNvGrpSpPr>
              <p:nvPr/>
            </p:nvGrpSpPr>
            <p:grpSpPr bwMode="auto">
              <a:xfrm>
                <a:off x="134" y="2999"/>
                <a:ext cx="4320" cy="145"/>
                <a:chOff x="12" y="3220"/>
                <a:chExt cx="5718" cy="217"/>
              </a:xfrm>
            </p:grpSpPr>
            <p:grpSp>
              <p:nvGrpSpPr>
                <p:cNvPr id="175327" name="Group 223"/>
                <p:cNvGrpSpPr>
                  <a:grpSpLocks/>
                </p:cNvGrpSpPr>
                <p:nvPr/>
              </p:nvGrpSpPr>
              <p:grpSpPr bwMode="auto">
                <a:xfrm>
                  <a:off x="12" y="3220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75328" name="Group 224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75329" name="Group 22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75330" name="Line 22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75331" name="Group 22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75332" name="Line 228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75333" name="Group 229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75334" name="Line 23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335" name="Line 23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336" name="Line 23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337" name="Line 23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338" name="Line 23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339" name="Line 23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340" name="Line 23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341" name="Line 23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342" name="Line 23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343" name="Line 23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75344" name="Line 24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75345" name="Group 24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75346" name="Line 24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75347" name="Group 24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75348" name="Line 244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75349" name="Group 245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75350" name="Line 24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351" name="Line 24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352" name="Line 24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353" name="Line 24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354" name="Line 25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355" name="Line 25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356" name="Line 25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357" name="Line 25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358" name="Line 25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359" name="Line 25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75360" name="Line 25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75361" name="Group 257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75362" name="Group 25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75363" name="Line 25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75364" name="Group 260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75365" name="Line 261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75366" name="Group 262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75367" name="Line 26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368" name="Line 26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369" name="Line 26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370" name="Line 26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371" name="Line 26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372" name="Line 26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373" name="Line 26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374" name="Line 27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375" name="Line 27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376" name="Line 27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75377" name="Line 27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75378" name="Group 27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75379" name="Line 27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75380" name="Group 276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75381" name="Line 277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75382" name="Group 278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75383" name="Line 27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384" name="Line 28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385" name="Line 28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386" name="Line 28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387" name="Line 28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388" name="Line 28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389" name="Line 28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390" name="Line 28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391" name="Line 28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392" name="Line 28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75393" name="Line 28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  <p:grpSp>
              <p:nvGrpSpPr>
                <p:cNvPr id="175394" name="Group 290"/>
                <p:cNvGrpSpPr>
                  <a:grpSpLocks/>
                </p:cNvGrpSpPr>
                <p:nvPr/>
              </p:nvGrpSpPr>
              <p:grpSpPr bwMode="auto">
                <a:xfrm>
                  <a:off x="2871" y="3223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75395" name="Group 291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75396" name="Group 29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75397" name="Line 29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75398" name="Group 29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75399" name="Line 295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75400" name="Group 296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75401" name="Line 29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402" name="Line 29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403" name="Line 29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404" name="Line 30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405" name="Line 30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406" name="Line 30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407" name="Line 30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408" name="Line 30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409" name="Line 30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410" name="Line 30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75411" name="Line 30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75412" name="Group 30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75413" name="Line 30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75414" name="Group 310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75415" name="Line 311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75416" name="Group 312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75417" name="Line 31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418" name="Line 31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419" name="Line 31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420" name="Line 31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421" name="Line 31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422" name="Line 31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423" name="Line 31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424" name="Line 32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425" name="Line 32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426" name="Line 32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75427" name="Line 32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75428" name="Group 324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75429" name="Group 32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75430" name="Line 32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75431" name="Group 32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75432" name="Line 328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75433" name="Group 329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75434" name="Line 33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435" name="Line 33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436" name="Line 33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437" name="Line 33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438" name="Line 33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439" name="Line 33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440" name="Line 33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441" name="Line 33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442" name="Line 33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443" name="Line 33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75444" name="Line 34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75445" name="Group 34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75446" name="Line 34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75447" name="Group 34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75448" name="Line 344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75449" name="Group 345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75450" name="Line 34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451" name="Line 34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452" name="Line 34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453" name="Line 34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454" name="Line 35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455" name="Line 35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456" name="Line 35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457" name="Line 35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458" name="Line 35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5459" name="Line 35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75460" name="Line 35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</p:grpSp>
        </p:grpSp>
      </p:grpSp>
      <p:sp>
        <p:nvSpPr>
          <p:cNvPr id="175461" name="AutoShape 357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20088" y="5927725"/>
            <a:ext cx="636587" cy="330200"/>
          </a:xfrm>
          <a:prstGeom prst="actionButtonForwardNext">
            <a:avLst/>
          </a:prstGeom>
          <a:solidFill>
            <a:srgbClr val="ECD9C6"/>
          </a:solidFill>
          <a:ln w="9525">
            <a:solidFill>
              <a:srgbClr val="6B472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8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035" name="Text Box 91"/>
          <p:cNvSpPr txBox="1">
            <a:spLocks noChangeArrowheads="1"/>
          </p:cNvSpPr>
          <p:nvPr/>
        </p:nvSpPr>
        <p:spPr bwMode="auto">
          <a:xfrm>
            <a:off x="250825" y="3357563"/>
            <a:ext cx="25209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>
              <a:solidFill>
                <a:srgbClr val="800000"/>
              </a:solidFill>
              <a:effectDag name="">
                <a:cont type="tree" name="">
                  <a:effect ref="fillLine"/>
                  <a:outerShdw dist="38100" dir="13500000" algn="br">
                    <a:srgbClr val="C04040"/>
                  </a:outerShdw>
                </a:cont>
                <a:cont type="tree" name="">
                  <a:effect ref="fillLine"/>
                  <a:outerShdw dist="38100" dir="2700000" algn="tl">
                    <a:srgbClr val="4C0000"/>
                  </a:outerShdw>
                </a:cont>
                <a:effect ref="fillLine"/>
              </a:effectDag>
            </a:endParaRPr>
          </a:p>
        </p:txBody>
      </p:sp>
      <p:grpSp>
        <p:nvGrpSpPr>
          <p:cNvPr id="83043" name="Group 99"/>
          <p:cNvGrpSpPr>
            <a:grpSpLocks/>
          </p:cNvGrpSpPr>
          <p:nvPr/>
        </p:nvGrpSpPr>
        <p:grpSpPr bwMode="auto">
          <a:xfrm>
            <a:off x="755650" y="1122363"/>
            <a:ext cx="7772400" cy="5135562"/>
            <a:chOff x="476" y="346"/>
            <a:chExt cx="4896" cy="3235"/>
          </a:xfrm>
        </p:grpSpPr>
        <p:sp>
          <p:nvSpPr>
            <p:cNvPr id="83018" name="Text Box 74" descr="Сферы"/>
            <p:cNvSpPr txBox="1">
              <a:spLocks noChangeArrowheads="1"/>
            </p:cNvSpPr>
            <p:nvPr/>
          </p:nvSpPr>
          <p:spPr bwMode="auto">
            <a:xfrm>
              <a:off x="703" y="1592"/>
              <a:ext cx="4669" cy="1989"/>
            </a:xfrm>
            <a:prstGeom prst="rect">
              <a:avLst/>
            </a:prstGeom>
            <a:pattFill prst="sphere">
              <a:fgClr>
                <a:srgbClr val="DDDDDD"/>
              </a:fgClr>
              <a:bgClr>
                <a:schemeClr val="bg1"/>
              </a:bgClr>
            </a:pattFill>
            <a:ln w="76200" cmpd="tri">
              <a:solidFill>
                <a:srgbClr val="800000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2800" b="1">
                  <a:solidFill>
                    <a:srgbClr val="8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Вперед, о сыны отцов, граждан</a:t>
              </a:r>
              <a:br>
                <a:rPr lang="ru-RU" sz="2800" b="1">
                  <a:solidFill>
                    <a:srgbClr val="8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</a:br>
              <a:r>
                <a:rPr lang="ru-RU" sz="2800" b="1">
                  <a:solidFill>
                    <a:srgbClr val="8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  Мужами прославленной Спарты!</a:t>
              </a:r>
              <a:br>
                <a:rPr lang="ru-RU" sz="2800" b="1">
                  <a:solidFill>
                    <a:srgbClr val="8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</a:br>
              <a:r>
                <a:rPr lang="ru-RU" sz="2800" b="1">
                  <a:solidFill>
                    <a:srgbClr val="8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Щит левой рукой выставляйте,</a:t>
              </a:r>
            </a:p>
            <a:p>
              <a:r>
                <a:rPr lang="ru-RU" sz="2800" b="1">
                  <a:solidFill>
                    <a:srgbClr val="8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        Копьем потрясайте отважно</a:t>
              </a:r>
              <a:br>
                <a:rPr lang="ru-RU" sz="2800" b="1">
                  <a:solidFill>
                    <a:srgbClr val="8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</a:br>
              <a:r>
                <a:rPr lang="ru-RU" sz="2800" b="1">
                  <a:solidFill>
                    <a:srgbClr val="8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        И жизни своей не щадите:</a:t>
              </a:r>
              <a:br>
                <a:rPr lang="ru-RU" sz="2800" b="1">
                  <a:solidFill>
                    <a:srgbClr val="8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</a:br>
              <a:r>
                <a:rPr lang="ru-RU" sz="2800" b="1">
                  <a:solidFill>
                    <a:srgbClr val="8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        Ведь то не в обычаях Спарты.</a:t>
              </a:r>
              <a:r>
                <a:rPr lang="ru-RU" sz="2800" b="1">
                  <a:solidFill>
                    <a:srgbClr val="800000"/>
                  </a:solidFill>
                  <a:effectLst/>
                </a:rPr>
                <a:t> </a:t>
              </a:r>
              <a:br>
                <a:rPr lang="ru-RU" sz="2800" b="1">
                  <a:solidFill>
                    <a:srgbClr val="800000"/>
                  </a:solidFill>
                  <a:effectLst/>
                </a:rPr>
              </a:br>
              <a:endParaRPr lang="ru-RU" sz="2800" b="1">
                <a:solidFill>
                  <a:srgbClr val="800000"/>
                </a:solidFill>
                <a:effectLst/>
              </a:endParaRPr>
            </a:p>
          </p:txBody>
        </p:sp>
        <p:pic>
          <p:nvPicPr>
            <p:cNvPr id="83032" name="Picture 88" descr="sparta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050505"/>
                </a:clrFrom>
                <a:clrTo>
                  <a:srgbClr val="050505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76" y="346"/>
              <a:ext cx="950" cy="1067"/>
            </a:xfrm>
            <a:prstGeom prst="rect">
              <a:avLst/>
            </a:prstGeom>
            <a:solidFill>
              <a:srgbClr val="800000"/>
            </a:solidFill>
            <a:ln w="57150" cmpd="thickThin">
              <a:solidFill>
                <a:srgbClr val="FFFFEF"/>
              </a:solidFill>
              <a:miter lim="800000"/>
              <a:headEnd/>
              <a:tailEnd/>
            </a:ln>
          </p:spPr>
        </p:pic>
        <p:sp>
          <p:nvSpPr>
            <p:cNvPr id="83037" name="Rectangle 93"/>
            <p:cNvSpPr>
              <a:spLocks noChangeArrowheads="1"/>
            </p:cNvSpPr>
            <p:nvPr/>
          </p:nvSpPr>
          <p:spPr bwMode="auto">
            <a:xfrm>
              <a:off x="2154" y="739"/>
              <a:ext cx="2432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3200" b="1">
                  <a:solidFill>
                    <a:srgbClr val="ECD9C6"/>
                  </a:solidFill>
                  <a:effectLst/>
                </a:rPr>
                <a:t>Песня</a:t>
              </a:r>
              <a:r>
                <a:rPr lang="ru-RU" sz="3200" b="1">
                  <a:solidFill>
                    <a:srgbClr val="80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 </a:t>
              </a:r>
              <a:r>
                <a:rPr lang="ru-RU" sz="3200" b="1">
                  <a:solidFill>
                    <a:srgbClr val="ECD9C6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спартанцев</a:t>
              </a:r>
            </a:p>
          </p:txBody>
        </p:sp>
      </p:grpSp>
      <p:sp>
        <p:nvSpPr>
          <p:cNvPr id="83038" name="AutoShape 94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208963" y="6423025"/>
            <a:ext cx="636587" cy="330200"/>
          </a:xfrm>
          <a:prstGeom prst="actionButtonForwardNext">
            <a:avLst/>
          </a:prstGeom>
          <a:solidFill>
            <a:srgbClr val="ECD9C6"/>
          </a:solidFill>
          <a:ln w="9525">
            <a:solidFill>
              <a:srgbClr val="6B472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83044" name="Group 100"/>
          <p:cNvGrpSpPr>
            <a:grpSpLocks/>
          </p:cNvGrpSpPr>
          <p:nvPr/>
        </p:nvGrpSpPr>
        <p:grpSpPr bwMode="auto">
          <a:xfrm>
            <a:off x="250825" y="333375"/>
            <a:ext cx="8705850" cy="2193925"/>
            <a:chOff x="158" y="210"/>
            <a:chExt cx="5484" cy="1382"/>
          </a:xfrm>
        </p:grpSpPr>
        <p:grpSp>
          <p:nvGrpSpPr>
            <p:cNvPr id="83039" name="Group 95"/>
            <p:cNvGrpSpPr>
              <a:grpSpLocks/>
            </p:cNvGrpSpPr>
            <p:nvPr/>
          </p:nvGrpSpPr>
          <p:grpSpPr bwMode="auto">
            <a:xfrm>
              <a:off x="158" y="210"/>
              <a:ext cx="1008" cy="1077"/>
              <a:chOff x="89" y="201"/>
              <a:chExt cx="1008" cy="1077"/>
            </a:xfrm>
          </p:grpSpPr>
          <p:sp>
            <p:nvSpPr>
              <p:cNvPr id="83040" name="Oval 96"/>
              <p:cNvSpPr>
                <a:spLocks noChangeArrowheads="1"/>
              </p:cNvSpPr>
              <p:nvPr/>
            </p:nvSpPr>
            <p:spPr bwMode="auto">
              <a:xfrm>
                <a:off x="89" y="201"/>
                <a:ext cx="1008" cy="1077"/>
              </a:xfrm>
              <a:prstGeom prst="ellipse">
                <a:avLst/>
              </a:prstGeom>
              <a:solidFill>
                <a:srgbClr val="FDFDE7"/>
              </a:solidFill>
              <a:ln w="57150" cmpd="thickThin">
                <a:solidFill>
                  <a:srgbClr val="5F3F1F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83041" name="Picture 97" descr="новый-34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 contrast="12000"/>
              </a:blip>
              <a:srcRect/>
              <a:stretch>
                <a:fillRect/>
              </a:stretch>
            </p:blipFill>
            <p:spPr bwMode="auto">
              <a:xfrm rot="1141563">
                <a:off x="89" y="201"/>
                <a:ext cx="989" cy="1018"/>
              </a:xfrm>
              <a:prstGeom prst="rect">
                <a:avLst/>
              </a:prstGeom>
              <a:noFill/>
            </p:spPr>
          </p:pic>
        </p:grpSp>
        <p:sp>
          <p:nvSpPr>
            <p:cNvPr id="83042" name="AutoShape 98"/>
            <p:cNvSpPr>
              <a:spLocks noChangeArrowheads="1"/>
            </p:cNvSpPr>
            <p:nvPr/>
          </p:nvSpPr>
          <p:spPr bwMode="auto">
            <a:xfrm>
              <a:off x="1207" y="210"/>
              <a:ext cx="4435" cy="1382"/>
            </a:xfrm>
            <a:prstGeom prst="wedgeRoundRectCallout">
              <a:avLst>
                <a:gd name="adj1" fmla="val -57532"/>
                <a:gd name="adj2" fmla="val 10491"/>
                <a:gd name="adj3" fmla="val 16667"/>
              </a:avLst>
            </a:prstGeom>
            <a:solidFill>
              <a:srgbClr val="FDFDE7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pPr marL="342900" indent="-342900" algn="ctr">
                <a:lnSpc>
                  <a:spcPct val="130000"/>
                </a:lnSpc>
                <a:spcBef>
                  <a:spcPct val="20000"/>
                </a:spcBef>
              </a:pPr>
              <a:r>
                <a:rPr lang="ru-RU" sz="2400">
                  <a:solidFill>
                    <a:srgbClr val="7A5128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В военном строю, идя в бой, спартанцы под звуки флейты пели свои песни.  </a:t>
              </a:r>
            </a:p>
            <a:p>
              <a:pPr marL="342900" indent="-342900" algn="ctr">
                <a:lnSpc>
                  <a:spcPct val="130000"/>
                </a:lnSpc>
                <a:spcBef>
                  <a:spcPct val="20000"/>
                </a:spcBef>
              </a:pPr>
              <a:r>
                <a:rPr lang="ru-RU" sz="2400">
                  <a:solidFill>
                    <a:srgbClr val="7A5128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Многие из них я знаю наизусть! </a:t>
              </a:r>
            </a:p>
            <a:p>
              <a:pPr marL="342900" indent="-342900" algn="ctr">
                <a:lnSpc>
                  <a:spcPct val="130000"/>
                </a:lnSpc>
                <a:spcBef>
                  <a:spcPct val="20000"/>
                </a:spcBef>
              </a:pPr>
              <a:r>
                <a:rPr lang="ru-RU" sz="2400">
                  <a:solidFill>
                    <a:srgbClr val="7A5128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Прочти текст нашей песни.</a:t>
              </a:r>
            </a:p>
            <a:p>
              <a:pPr marL="342900" indent="-342900" algn="ctr">
                <a:lnSpc>
                  <a:spcPct val="130000"/>
                </a:lnSpc>
                <a:spcBef>
                  <a:spcPct val="20000"/>
                </a:spcBef>
              </a:pPr>
              <a:endParaRPr lang="ru-RU" sz="2400">
                <a:solidFill>
                  <a:srgbClr val="7A5128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  <a:p>
              <a:pPr marL="342900" indent="-342900" algn="ctr">
                <a:lnSpc>
                  <a:spcPct val="130000"/>
                </a:lnSpc>
                <a:spcBef>
                  <a:spcPct val="20000"/>
                </a:spcBef>
              </a:pPr>
              <a:endParaRPr lang="ru-RU" sz="1600">
                <a:solidFill>
                  <a:srgbClr val="7A5128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pic>
        <p:nvPicPr>
          <p:cNvPr id="83045" name="Picture 101"/>
          <p:cNvPicPr>
            <a:picLocks noChangeAspect="1" noChangeArrowheads="1"/>
          </p:cNvPicPr>
          <p:nvPr/>
        </p:nvPicPr>
        <p:blipFill>
          <a:blip r:embed="rId4" cstate="print"/>
          <a:srcRect l="11336" t="29298" r="16602" b="16945"/>
          <a:stretch>
            <a:fillRect/>
          </a:stretch>
        </p:blipFill>
        <p:spPr bwMode="auto">
          <a:xfrm>
            <a:off x="1619250" y="3038475"/>
            <a:ext cx="6408738" cy="3384550"/>
          </a:xfrm>
          <a:prstGeom prst="rect">
            <a:avLst/>
          </a:prstGeom>
          <a:solidFill>
            <a:srgbClr val="F6F7CD"/>
          </a:solidFill>
          <a:ln w="57150" cmpd="thickThin">
            <a:solidFill>
              <a:srgbClr val="F6F7CD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03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0" name="Picture 10" descr="новый-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84263" y="674688"/>
            <a:ext cx="4140200" cy="6162675"/>
          </a:xfrm>
          <a:prstGeom prst="rect">
            <a:avLst/>
          </a:prstGeom>
          <a:solidFill>
            <a:srgbClr val="FFFFEF"/>
          </a:solidFill>
        </p:spPr>
      </p:pic>
      <p:sp>
        <p:nvSpPr>
          <p:cNvPr id="174095" name="Text Box 15"/>
          <p:cNvSpPr txBox="1">
            <a:spLocks noChangeArrowheads="1"/>
          </p:cNvSpPr>
          <p:nvPr/>
        </p:nvSpPr>
        <p:spPr bwMode="auto">
          <a:xfrm>
            <a:off x="865188" y="4208463"/>
            <a:ext cx="3635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>
              <a:solidFill>
                <a:srgbClr val="FDFDE7"/>
              </a:solidFill>
              <a:effectDag name="">
                <a:cont type="tree" name="">
                  <a:effect ref="fillLine"/>
                  <a:outerShdw dist="38100" dir="13500000" algn="br">
                    <a:srgbClr val="FFFFF1"/>
                  </a:outerShdw>
                </a:cont>
                <a:cont type="tree" name="">
                  <a:effect ref="fillLine"/>
                  <a:outerShdw dist="38100" dir="2700000" algn="tl">
                    <a:srgbClr val="97978A"/>
                  </a:outerShdw>
                </a:cont>
                <a:effect ref="fillLine"/>
              </a:effectDag>
            </a:endParaRPr>
          </a:p>
        </p:txBody>
      </p:sp>
      <p:sp>
        <p:nvSpPr>
          <p:cNvPr id="174100" name="AutoShape 20"/>
          <p:cNvSpPr>
            <a:spLocks noChangeArrowheads="1"/>
          </p:cNvSpPr>
          <p:nvPr/>
        </p:nvSpPr>
        <p:spPr bwMode="auto">
          <a:xfrm>
            <a:off x="4151313" y="617538"/>
            <a:ext cx="4648200" cy="719137"/>
          </a:xfrm>
          <a:prstGeom prst="cloudCallout">
            <a:avLst>
              <a:gd name="adj1" fmla="val -69366"/>
              <a:gd name="adj2" fmla="val 40065"/>
            </a:avLst>
          </a:prstGeom>
          <a:solidFill>
            <a:srgbClr val="DDDDDD">
              <a:alpha val="57001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r>
              <a:rPr lang="ru-RU" b="1">
                <a:solidFill>
                  <a:schemeClr val="tx1"/>
                </a:solidFill>
                <a:effectLst/>
              </a:rPr>
              <a:t>У меня будет свой шлем.</a:t>
            </a:r>
          </a:p>
        </p:txBody>
      </p:sp>
      <p:sp>
        <p:nvSpPr>
          <p:cNvPr id="174101" name="AutoShape 21"/>
          <p:cNvSpPr>
            <a:spLocks noChangeArrowheads="1"/>
          </p:cNvSpPr>
          <p:nvPr/>
        </p:nvSpPr>
        <p:spPr bwMode="auto">
          <a:xfrm>
            <a:off x="3973513" y="1336675"/>
            <a:ext cx="4618037" cy="665163"/>
          </a:xfrm>
          <a:prstGeom prst="cloudCallout">
            <a:avLst>
              <a:gd name="adj1" fmla="val -69181"/>
              <a:gd name="adj2" fmla="val 199880"/>
            </a:avLst>
          </a:prstGeom>
          <a:solidFill>
            <a:srgbClr val="DDDDDD">
              <a:alpha val="57001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r>
              <a:rPr lang="ru-RU" b="1">
                <a:solidFill>
                  <a:schemeClr val="tx1"/>
                </a:solidFill>
                <a:effectLst/>
              </a:rPr>
              <a:t>Свой кожаный панцирь! </a:t>
            </a:r>
          </a:p>
          <a:p>
            <a:r>
              <a:rPr lang="ru-RU" b="1">
                <a:solidFill>
                  <a:schemeClr val="tx1"/>
                </a:solidFill>
                <a:effectLst/>
              </a:rPr>
              <a:t> </a:t>
            </a:r>
          </a:p>
        </p:txBody>
      </p:sp>
      <p:sp>
        <p:nvSpPr>
          <p:cNvPr id="174102" name="AutoShape 22"/>
          <p:cNvSpPr>
            <a:spLocks noChangeArrowheads="1"/>
          </p:cNvSpPr>
          <p:nvPr/>
        </p:nvSpPr>
        <p:spPr bwMode="auto">
          <a:xfrm>
            <a:off x="4787900" y="2308225"/>
            <a:ext cx="3935413" cy="473075"/>
          </a:xfrm>
          <a:prstGeom prst="cloudCallout">
            <a:avLst>
              <a:gd name="adj1" fmla="val -68556"/>
              <a:gd name="adj2" fmla="val 121139"/>
            </a:avLst>
          </a:prstGeom>
          <a:solidFill>
            <a:srgbClr val="DDDDDD">
              <a:alpha val="57001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r>
              <a:rPr lang="ru-RU" b="1">
                <a:solidFill>
                  <a:schemeClr val="tx1"/>
                </a:solidFill>
                <a:effectLst/>
              </a:rPr>
              <a:t>  Надежный щит! </a:t>
            </a:r>
          </a:p>
          <a:p>
            <a:endParaRPr lang="ru-RU" b="1">
              <a:solidFill>
                <a:schemeClr val="tx1"/>
              </a:solidFill>
              <a:effectLst/>
            </a:endParaRPr>
          </a:p>
        </p:txBody>
      </p:sp>
      <p:sp>
        <p:nvSpPr>
          <p:cNvPr id="174103" name="AutoShape 23"/>
          <p:cNvSpPr>
            <a:spLocks noChangeArrowheads="1"/>
          </p:cNvSpPr>
          <p:nvPr/>
        </p:nvSpPr>
        <p:spPr bwMode="auto">
          <a:xfrm>
            <a:off x="5284788" y="2997200"/>
            <a:ext cx="3703637" cy="819150"/>
          </a:xfrm>
          <a:prstGeom prst="cloudCallout">
            <a:avLst>
              <a:gd name="adj1" fmla="val -101051"/>
              <a:gd name="adj2" fmla="val 155231"/>
            </a:avLst>
          </a:prstGeom>
          <a:solidFill>
            <a:srgbClr val="DDDDDD">
              <a:alpha val="57001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r>
              <a:rPr lang="ru-RU" b="1">
                <a:solidFill>
                  <a:schemeClr val="tx1"/>
                </a:solidFill>
                <a:effectLst/>
              </a:rPr>
              <a:t>Поножи для защиты ног.</a:t>
            </a:r>
          </a:p>
          <a:p>
            <a:endParaRPr lang="ru-RU" b="1">
              <a:solidFill>
                <a:schemeClr val="tx1"/>
              </a:solidFill>
              <a:effectLst/>
            </a:endParaRPr>
          </a:p>
          <a:p>
            <a:r>
              <a:rPr lang="ru-RU" b="1">
                <a:solidFill>
                  <a:schemeClr val="tx1"/>
                </a:solidFill>
                <a:effectLst/>
              </a:rPr>
              <a:t> </a:t>
            </a:r>
          </a:p>
        </p:txBody>
      </p:sp>
      <p:sp>
        <p:nvSpPr>
          <p:cNvPr id="174104" name="AutoShape 24"/>
          <p:cNvSpPr>
            <a:spLocks noChangeArrowheads="1"/>
          </p:cNvSpPr>
          <p:nvPr/>
        </p:nvSpPr>
        <p:spPr bwMode="auto">
          <a:xfrm>
            <a:off x="323850" y="981075"/>
            <a:ext cx="2728913" cy="1008063"/>
          </a:xfrm>
          <a:prstGeom prst="cloudCallout">
            <a:avLst>
              <a:gd name="adj1" fmla="val -4625"/>
              <a:gd name="adj2" fmla="val 45593"/>
            </a:avLst>
          </a:prstGeom>
          <a:solidFill>
            <a:srgbClr val="DDDDDD">
              <a:alpha val="57001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 b="1">
              <a:solidFill>
                <a:schemeClr val="tx1"/>
              </a:solidFill>
              <a:effectLst/>
            </a:endParaRPr>
          </a:p>
          <a:p>
            <a:r>
              <a:rPr lang="ru-RU" b="1">
                <a:solidFill>
                  <a:schemeClr val="tx1"/>
                </a:solidFill>
                <a:effectLst/>
              </a:rPr>
              <a:t>Копье и…</a:t>
            </a:r>
          </a:p>
        </p:txBody>
      </p:sp>
      <p:grpSp>
        <p:nvGrpSpPr>
          <p:cNvPr id="174108" name="Group 28"/>
          <p:cNvGrpSpPr>
            <a:grpSpLocks/>
          </p:cNvGrpSpPr>
          <p:nvPr/>
        </p:nvGrpSpPr>
        <p:grpSpPr bwMode="auto">
          <a:xfrm>
            <a:off x="1168400" y="4127500"/>
            <a:ext cx="4140200" cy="2417763"/>
            <a:chOff x="612" y="2524"/>
            <a:chExt cx="2608" cy="1523"/>
          </a:xfrm>
        </p:grpSpPr>
        <p:pic>
          <p:nvPicPr>
            <p:cNvPr id="174107" name="Picture 27" descr="новый-2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79443"/>
            <a:stretch>
              <a:fillRect/>
            </a:stretch>
          </p:blipFill>
          <p:spPr bwMode="auto">
            <a:xfrm>
              <a:off x="612" y="3249"/>
              <a:ext cx="2608" cy="798"/>
            </a:xfrm>
            <a:prstGeom prst="rect">
              <a:avLst/>
            </a:prstGeom>
            <a:solidFill>
              <a:srgbClr val="FFFFEF"/>
            </a:solidFill>
          </p:spPr>
        </p:pic>
        <p:pic>
          <p:nvPicPr>
            <p:cNvPr id="174087" name="Picture 7" descr="СМ5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EFFFD"/>
                </a:clrFrom>
                <a:clrTo>
                  <a:srgbClr val="FEFF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292" y="2524"/>
              <a:ext cx="1267" cy="1316"/>
            </a:xfrm>
            <a:prstGeom prst="rect">
              <a:avLst/>
            </a:prstGeom>
            <a:noFill/>
          </p:spPr>
        </p:pic>
      </p:grpSp>
      <p:sp>
        <p:nvSpPr>
          <p:cNvPr id="174092" name="AutoShape 12"/>
          <p:cNvSpPr>
            <a:spLocks noChangeArrowheads="1"/>
          </p:cNvSpPr>
          <p:nvPr/>
        </p:nvSpPr>
        <p:spPr bwMode="auto">
          <a:xfrm>
            <a:off x="4211638" y="4076700"/>
            <a:ext cx="4319587" cy="1408113"/>
          </a:xfrm>
          <a:prstGeom prst="cloudCallout">
            <a:avLst>
              <a:gd name="adj1" fmla="val -66537"/>
              <a:gd name="adj2" fmla="val 7495"/>
            </a:avLst>
          </a:prstGeom>
          <a:solidFill>
            <a:srgbClr val="FDFDE7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lang="ru-RU" b="1">
                <a:solidFill>
                  <a:schemeClr val="tx1"/>
                </a:solidFill>
                <a:effectLst/>
              </a:rPr>
              <a:t>Я вырасту и стану воином самой</a:t>
            </a:r>
            <a:endParaRPr lang="en-US" b="1">
              <a:solidFill>
                <a:schemeClr val="tx1"/>
              </a:solidFill>
              <a:effectLst/>
            </a:endParaRPr>
          </a:p>
          <a:p>
            <a:pPr algn="ctr"/>
            <a:r>
              <a:rPr lang="ru-RU" b="1">
                <a:solidFill>
                  <a:schemeClr val="tx1"/>
                </a:solidFill>
                <a:effectLst/>
              </a:rPr>
              <a:t> лучшей армии!</a:t>
            </a:r>
          </a:p>
          <a:p>
            <a:pPr algn="ctr"/>
            <a:endParaRPr lang="en-US" b="1">
              <a:solidFill>
                <a:schemeClr val="tx1"/>
              </a:solidFill>
              <a:effectLst/>
            </a:endParaRPr>
          </a:p>
        </p:txBody>
      </p:sp>
      <p:sp>
        <p:nvSpPr>
          <p:cNvPr id="174109" name="AutoShape 29"/>
          <p:cNvSpPr>
            <a:spLocks noChangeArrowheads="1"/>
          </p:cNvSpPr>
          <p:nvPr/>
        </p:nvSpPr>
        <p:spPr bwMode="auto">
          <a:xfrm>
            <a:off x="4592638" y="4127500"/>
            <a:ext cx="4330700" cy="1728788"/>
          </a:xfrm>
          <a:prstGeom prst="wedgeRectCallout">
            <a:avLst>
              <a:gd name="adj1" fmla="val -87060"/>
              <a:gd name="adj2" fmla="val -1333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400" b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В снаряжении этого спартанца отсутствует мое любимое оружие. Ты знаешь какое?</a:t>
            </a:r>
          </a:p>
        </p:txBody>
      </p:sp>
      <p:grpSp>
        <p:nvGrpSpPr>
          <p:cNvPr id="174113" name="Group 33"/>
          <p:cNvGrpSpPr>
            <a:grpSpLocks/>
          </p:cNvGrpSpPr>
          <p:nvPr/>
        </p:nvGrpSpPr>
        <p:grpSpPr bwMode="auto">
          <a:xfrm>
            <a:off x="20638" y="0"/>
            <a:ext cx="9096375" cy="479425"/>
            <a:chOff x="30" y="3490"/>
            <a:chExt cx="5730" cy="302"/>
          </a:xfrm>
        </p:grpSpPr>
        <p:sp>
          <p:nvSpPr>
            <p:cNvPr id="174114" name="Rectangle 34"/>
            <p:cNvSpPr>
              <a:spLocks noChangeArrowheads="1"/>
            </p:cNvSpPr>
            <p:nvPr/>
          </p:nvSpPr>
          <p:spPr bwMode="auto">
            <a:xfrm>
              <a:off x="30" y="3490"/>
              <a:ext cx="5730" cy="302"/>
            </a:xfrm>
            <a:prstGeom prst="rect">
              <a:avLst/>
            </a:prstGeom>
            <a:solidFill>
              <a:srgbClr val="D4A77A"/>
            </a:solidFill>
            <a:ln w="57150" cmpd="thickThin">
              <a:solidFill>
                <a:srgbClr val="5F3F1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74115" name="Group 35"/>
            <p:cNvGrpSpPr>
              <a:grpSpLocks/>
            </p:cNvGrpSpPr>
            <p:nvPr/>
          </p:nvGrpSpPr>
          <p:grpSpPr bwMode="auto">
            <a:xfrm>
              <a:off x="30" y="3547"/>
              <a:ext cx="5713" cy="154"/>
              <a:chOff x="134" y="2990"/>
              <a:chExt cx="5485" cy="154"/>
            </a:xfrm>
          </p:grpSpPr>
          <p:grpSp>
            <p:nvGrpSpPr>
              <p:cNvPr id="174116" name="Group 36"/>
              <p:cNvGrpSpPr>
                <a:grpSpLocks/>
              </p:cNvGrpSpPr>
              <p:nvPr/>
            </p:nvGrpSpPr>
            <p:grpSpPr bwMode="auto">
              <a:xfrm>
                <a:off x="4453" y="2990"/>
                <a:ext cx="1166" cy="142"/>
                <a:chOff x="612" y="2521"/>
                <a:chExt cx="2632" cy="480"/>
              </a:xfrm>
            </p:grpSpPr>
            <p:grpSp>
              <p:nvGrpSpPr>
                <p:cNvPr id="174117" name="Group 37"/>
                <p:cNvGrpSpPr>
                  <a:grpSpLocks/>
                </p:cNvGrpSpPr>
                <p:nvPr/>
              </p:nvGrpSpPr>
              <p:grpSpPr bwMode="auto">
                <a:xfrm>
                  <a:off x="612" y="2523"/>
                  <a:ext cx="1316" cy="478"/>
                  <a:chOff x="385" y="2523"/>
                  <a:chExt cx="1316" cy="478"/>
                </a:xfrm>
              </p:grpSpPr>
              <p:sp>
                <p:nvSpPr>
                  <p:cNvPr id="174118" name="Line 38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74119" name="Group 39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74120" name="Line 4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74121" name="Group 4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74122" name="Line 4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4123" name="Line 43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4124" name="Line 4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4125" name="Line 4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4126" name="Line 4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4127" name="Line 4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4128" name="Line 4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4129" name="Line 4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4130" name="Line 50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4131" name="Line 51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74132" name="Line 52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74133" name="Group 53"/>
                <p:cNvGrpSpPr>
                  <a:grpSpLocks/>
                </p:cNvGrpSpPr>
                <p:nvPr/>
              </p:nvGrpSpPr>
              <p:grpSpPr bwMode="auto">
                <a:xfrm>
                  <a:off x="1928" y="2521"/>
                  <a:ext cx="1316" cy="478"/>
                  <a:chOff x="385" y="2523"/>
                  <a:chExt cx="1316" cy="478"/>
                </a:xfrm>
              </p:grpSpPr>
              <p:sp>
                <p:nvSpPr>
                  <p:cNvPr id="174134" name="Line 54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74135" name="Group 55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74136" name="Line 5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74137" name="Group 5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74138" name="Line 5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4139" name="Line 59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4140" name="Line 6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4141" name="Line 6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4142" name="Line 6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4143" name="Line 6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4144" name="Line 6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4145" name="Line 6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4146" name="Line 66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4147" name="Line 67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74148" name="Line 68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174149" name="Group 69"/>
              <p:cNvGrpSpPr>
                <a:grpSpLocks/>
              </p:cNvGrpSpPr>
              <p:nvPr/>
            </p:nvGrpSpPr>
            <p:grpSpPr bwMode="auto">
              <a:xfrm>
                <a:off x="134" y="2999"/>
                <a:ext cx="4320" cy="145"/>
                <a:chOff x="12" y="3220"/>
                <a:chExt cx="5718" cy="217"/>
              </a:xfrm>
            </p:grpSpPr>
            <p:grpSp>
              <p:nvGrpSpPr>
                <p:cNvPr id="174150" name="Group 70"/>
                <p:cNvGrpSpPr>
                  <a:grpSpLocks/>
                </p:cNvGrpSpPr>
                <p:nvPr/>
              </p:nvGrpSpPr>
              <p:grpSpPr bwMode="auto">
                <a:xfrm>
                  <a:off x="12" y="3220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74151" name="Group 71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74152" name="Group 7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74153" name="Line 7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74154" name="Group 7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74155" name="Line 75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74156" name="Group 76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74157" name="Line 7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158" name="Line 7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159" name="Line 7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160" name="Line 8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161" name="Line 8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162" name="Line 8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163" name="Line 8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164" name="Line 8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165" name="Line 8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166" name="Line 8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74167" name="Line 8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74168" name="Group 8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74169" name="Line 8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74170" name="Group 90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74171" name="Line 91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74172" name="Group 92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74173" name="Line 9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174" name="Line 9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175" name="Line 9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176" name="Line 9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177" name="Line 9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178" name="Line 9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179" name="Line 9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180" name="Line 10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181" name="Line 10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182" name="Line 10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74183" name="Line 10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74184" name="Group 104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74185" name="Group 10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74186" name="Line 10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74187" name="Group 10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74188" name="Line 108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74189" name="Group 109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74190" name="Line 11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191" name="Line 11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192" name="Line 11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193" name="Line 11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194" name="Line 11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195" name="Line 11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196" name="Line 11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197" name="Line 11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198" name="Line 11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199" name="Line 11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74200" name="Line 12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74201" name="Group 12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74202" name="Line 12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74203" name="Group 12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74204" name="Line 124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74205" name="Group 125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74206" name="Line 12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207" name="Line 12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208" name="Line 12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209" name="Line 12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210" name="Line 13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211" name="Line 13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212" name="Line 13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213" name="Line 13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214" name="Line 13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215" name="Line 13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74216" name="Line 13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  <p:grpSp>
              <p:nvGrpSpPr>
                <p:cNvPr id="174217" name="Group 137"/>
                <p:cNvGrpSpPr>
                  <a:grpSpLocks/>
                </p:cNvGrpSpPr>
                <p:nvPr/>
              </p:nvGrpSpPr>
              <p:grpSpPr bwMode="auto">
                <a:xfrm>
                  <a:off x="2871" y="3223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74218" name="Group 138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74219" name="Group 13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74220" name="Line 14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74221" name="Group 14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74222" name="Line 142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74223" name="Group 143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74224" name="Line 14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225" name="Line 14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226" name="Line 14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227" name="Line 14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228" name="Line 14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229" name="Line 14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230" name="Line 15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231" name="Line 15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232" name="Line 15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233" name="Line 15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74234" name="Line 15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74235" name="Group 15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74236" name="Line 15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74237" name="Group 15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74238" name="Line 158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74239" name="Group 159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74240" name="Line 16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241" name="Line 16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242" name="Line 16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243" name="Line 16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244" name="Line 16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245" name="Line 16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246" name="Line 16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247" name="Line 16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248" name="Line 16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249" name="Line 16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74250" name="Line 17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74251" name="Group 171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74252" name="Group 17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74253" name="Line 17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74254" name="Group 17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74255" name="Line 175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74256" name="Group 176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74257" name="Line 17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258" name="Line 17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259" name="Line 17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260" name="Line 18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261" name="Line 18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262" name="Line 18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263" name="Line 18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264" name="Line 18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265" name="Line 18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266" name="Line 18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74267" name="Line 18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74268" name="Group 18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74269" name="Line 18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74270" name="Group 190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74271" name="Line 191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74272" name="Group 192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74273" name="Line 19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274" name="Line 19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275" name="Line 19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276" name="Line 19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277" name="Line 19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278" name="Line 19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279" name="Line 19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280" name="Line 20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281" name="Line 20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282" name="Line 20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74283" name="Line 20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174284" name="Group 204"/>
          <p:cNvGrpSpPr>
            <a:grpSpLocks/>
          </p:cNvGrpSpPr>
          <p:nvPr/>
        </p:nvGrpSpPr>
        <p:grpSpPr bwMode="auto">
          <a:xfrm>
            <a:off x="-6350" y="6372225"/>
            <a:ext cx="9096375" cy="479425"/>
            <a:chOff x="30" y="3490"/>
            <a:chExt cx="5730" cy="302"/>
          </a:xfrm>
        </p:grpSpPr>
        <p:sp>
          <p:nvSpPr>
            <p:cNvPr id="174285" name="Rectangle 205"/>
            <p:cNvSpPr>
              <a:spLocks noChangeArrowheads="1"/>
            </p:cNvSpPr>
            <p:nvPr/>
          </p:nvSpPr>
          <p:spPr bwMode="auto">
            <a:xfrm>
              <a:off x="30" y="3490"/>
              <a:ext cx="5730" cy="302"/>
            </a:xfrm>
            <a:prstGeom prst="rect">
              <a:avLst/>
            </a:prstGeom>
            <a:solidFill>
              <a:srgbClr val="D4A77A"/>
            </a:solidFill>
            <a:ln w="57150" cmpd="thickThin">
              <a:solidFill>
                <a:srgbClr val="5F3F1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74286" name="Group 206"/>
            <p:cNvGrpSpPr>
              <a:grpSpLocks/>
            </p:cNvGrpSpPr>
            <p:nvPr/>
          </p:nvGrpSpPr>
          <p:grpSpPr bwMode="auto">
            <a:xfrm>
              <a:off x="30" y="3547"/>
              <a:ext cx="5713" cy="154"/>
              <a:chOff x="134" y="2990"/>
              <a:chExt cx="5485" cy="154"/>
            </a:xfrm>
          </p:grpSpPr>
          <p:grpSp>
            <p:nvGrpSpPr>
              <p:cNvPr id="174287" name="Group 207"/>
              <p:cNvGrpSpPr>
                <a:grpSpLocks/>
              </p:cNvGrpSpPr>
              <p:nvPr/>
            </p:nvGrpSpPr>
            <p:grpSpPr bwMode="auto">
              <a:xfrm>
                <a:off x="4453" y="2990"/>
                <a:ext cx="1166" cy="142"/>
                <a:chOff x="612" y="2521"/>
                <a:chExt cx="2632" cy="480"/>
              </a:xfrm>
            </p:grpSpPr>
            <p:grpSp>
              <p:nvGrpSpPr>
                <p:cNvPr id="174288" name="Group 208"/>
                <p:cNvGrpSpPr>
                  <a:grpSpLocks/>
                </p:cNvGrpSpPr>
                <p:nvPr/>
              </p:nvGrpSpPr>
              <p:grpSpPr bwMode="auto">
                <a:xfrm>
                  <a:off x="612" y="2523"/>
                  <a:ext cx="1316" cy="478"/>
                  <a:chOff x="385" y="2523"/>
                  <a:chExt cx="1316" cy="478"/>
                </a:xfrm>
              </p:grpSpPr>
              <p:sp>
                <p:nvSpPr>
                  <p:cNvPr id="174289" name="Line 209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74290" name="Group 210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74291" name="Line 21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74292" name="Group 21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74293" name="Line 21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4294" name="Line 214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4295" name="Line 21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4296" name="Line 21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4297" name="Line 21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4298" name="Line 21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4299" name="Line 21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4300" name="Line 22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4301" name="Line 221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4302" name="Line 222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74303" name="Line 223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74304" name="Group 224"/>
                <p:cNvGrpSpPr>
                  <a:grpSpLocks/>
                </p:cNvGrpSpPr>
                <p:nvPr/>
              </p:nvGrpSpPr>
              <p:grpSpPr bwMode="auto">
                <a:xfrm>
                  <a:off x="1928" y="2521"/>
                  <a:ext cx="1316" cy="478"/>
                  <a:chOff x="385" y="2523"/>
                  <a:chExt cx="1316" cy="478"/>
                </a:xfrm>
              </p:grpSpPr>
              <p:sp>
                <p:nvSpPr>
                  <p:cNvPr id="174305" name="Line 225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74306" name="Group 226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74307" name="Line 22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74308" name="Group 22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74309" name="Line 22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4310" name="Line 230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4311" name="Line 23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4312" name="Line 23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4313" name="Line 23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4314" name="Line 23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4315" name="Line 23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4316" name="Line 23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4317" name="Line 237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4318" name="Line 238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74319" name="Line 239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174320" name="Group 240"/>
              <p:cNvGrpSpPr>
                <a:grpSpLocks/>
              </p:cNvGrpSpPr>
              <p:nvPr/>
            </p:nvGrpSpPr>
            <p:grpSpPr bwMode="auto">
              <a:xfrm>
                <a:off x="134" y="2999"/>
                <a:ext cx="4320" cy="145"/>
                <a:chOff x="12" y="3220"/>
                <a:chExt cx="5718" cy="217"/>
              </a:xfrm>
            </p:grpSpPr>
            <p:grpSp>
              <p:nvGrpSpPr>
                <p:cNvPr id="174321" name="Group 241"/>
                <p:cNvGrpSpPr>
                  <a:grpSpLocks/>
                </p:cNvGrpSpPr>
                <p:nvPr/>
              </p:nvGrpSpPr>
              <p:grpSpPr bwMode="auto">
                <a:xfrm>
                  <a:off x="12" y="3220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74322" name="Group 242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74323" name="Group 24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74324" name="Line 24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74325" name="Group 245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74326" name="Line 246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74327" name="Group 247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74328" name="Line 24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329" name="Line 24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330" name="Line 25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331" name="Line 25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332" name="Line 25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333" name="Line 25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334" name="Line 25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335" name="Line 25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336" name="Line 25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337" name="Line 25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74338" name="Line 25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74339" name="Group 25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74340" name="Line 26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74341" name="Group 26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74342" name="Line 262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74343" name="Group 263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74344" name="Line 26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345" name="Line 26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346" name="Line 26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347" name="Line 26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348" name="Line 26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349" name="Line 26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350" name="Line 27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351" name="Line 27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352" name="Line 27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353" name="Line 27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74354" name="Line 27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74355" name="Group 275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74356" name="Group 27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74357" name="Line 27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74358" name="Group 278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74359" name="Line 279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74360" name="Group 280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74361" name="Line 28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362" name="Line 28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363" name="Line 28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364" name="Line 28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365" name="Line 28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366" name="Line 28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367" name="Line 28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368" name="Line 28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369" name="Line 28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370" name="Line 29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74371" name="Line 29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74372" name="Group 29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74373" name="Line 29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74374" name="Group 29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74375" name="Line 295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74376" name="Group 296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74377" name="Line 29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378" name="Line 29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379" name="Line 29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380" name="Line 30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381" name="Line 30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382" name="Line 30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383" name="Line 30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384" name="Line 30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385" name="Line 30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386" name="Line 30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74387" name="Line 30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  <p:grpSp>
              <p:nvGrpSpPr>
                <p:cNvPr id="174388" name="Group 308"/>
                <p:cNvGrpSpPr>
                  <a:grpSpLocks/>
                </p:cNvGrpSpPr>
                <p:nvPr/>
              </p:nvGrpSpPr>
              <p:grpSpPr bwMode="auto">
                <a:xfrm>
                  <a:off x="2871" y="3223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74389" name="Group 309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74390" name="Group 31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74391" name="Line 31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74392" name="Group 312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74393" name="Line 313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74394" name="Group 314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74395" name="Line 31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396" name="Line 31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397" name="Line 31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398" name="Line 31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399" name="Line 31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400" name="Line 32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401" name="Line 32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402" name="Line 32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403" name="Line 32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404" name="Line 32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74405" name="Line 32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74406" name="Group 32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74407" name="Line 32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74408" name="Group 328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74409" name="Line 329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74410" name="Group 330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74411" name="Line 33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412" name="Line 33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413" name="Line 33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414" name="Line 33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415" name="Line 33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416" name="Line 33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417" name="Line 33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418" name="Line 33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419" name="Line 33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420" name="Line 34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74421" name="Line 34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74422" name="Group 342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74423" name="Group 34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74424" name="Line 34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74425" name="Group 345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74426" name="Line 346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74427" name="Group 347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74428" name="Line 34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429" name="Line 34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430" name="Line 35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431" name="Line 35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432" name="Line 35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433" name="Line 35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434" name="Line 35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435" name="Line 35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436" name="Line 35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437" name="Line 35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74438" name="Line 35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74439" name="Group 35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74440" name="Line 36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74441" name="Group 36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74442" name="Line 362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74443" name="Group 363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74444" name="Line 36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445" name="Line 36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446" name="Line 36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447" name="Line 36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448" name="Line 36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449" name="Line 36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450" name="Line 37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451" name="Line 37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452" name="Line 37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4453" name="Line 37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74454" name="Line 37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</p:grpSp>
        </p:grpSp>
      </p:grpSp>
      <p:sp>
        <p:nvSpPr>
          <p:cNvPr id="174455" name="AutoShape 37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20088" y="5927725"/>
            <a:ext cx="636587" cy="330200"/>
          </a:xfrm>
          <a:prstGeom prst="actionButtonForwardNext">
            <a:avLst/>
          </a:prstGeom>
          <a:solidFill>
            <a:srgbClr val="ECD9C6"/>
          </a:solidFill>
          <a:ln w="9525">
            <a:solidFill>
              <a:srgbClr val="6B472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174456" name="Picture 376" descr="игр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73250" y="5283200"/>
            <a:ext cx="1038225" cy="560388"/>
          </a:xfrm>
          <a:prstGeom prst="rect">
            <a:avLst/>
          </a:prstGeom>
          <a:noFill/>
        </p:spPr>
      </p:pic>
      <p:pic>
        <p:nvPicPr>
          <p:cNvPr id="174457" name="Picture 377" descr="игр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95550" y="5692775"/>
            <a:ext cx="352425" cy="565150"/>
          </a:xfrm>
          <a:prstGeom prst="rect">
            <a:avLst/>
          </a:prstGeom>
          <a:noFill/>
        </p:spPr>
      </p:pic>
      <p:pic>
        <p:nvPicPr>
          <p:cNvPr id="174458" name="Picture 378" descr="игр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724025" y="5565775"/>
            <a:ext cx="419100" cy="671513"/>
          </a:xfrm>
          <a:noFill/>
          <a:ln/>
        </p:spPr>
      </p:pic>
      <p:pic>
        <p:nvPicPr>
          <p:cNvPr id="174459" name="Picture 379" descr="игр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67088" y="5232400"/>
            <a:ext cx="1006475" cy="542925"/>
          </a:xfrm>
          <a:prstGeom prst="rect">
            <a:avLst/>
          </a:prstGeom>
          <a:noFill/>
        </p:spPr>
      </p:pic>
      <p:pic>
        <p:nvPicPr>
          <p:cNvPr id="174460" name="Picture 380" descr="игр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70325" y="5616575"/>
            <a:ext cx="385763" cy="620713"/>
          </a:xfrm>
          <a:prstGeom prst="rect">
            <a:avLst/>
          </a:prstGeom>
          <a:noFill/>
        </p:spPr>
      </p:pic>
      <p:pic>
        <p:nvPicPr>
          <p:cNvPr id="174461" name="Picture 381" descr="игр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03550" y="5811838"/>
            <a:ext cx="461963" cy="44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098" name="Picture 18" descr="новый-29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"/>
          </a:blip>
          <a:srcRect/>
          <a:stretch>
            <a:fillRect/>
          </a:stretch>
        </p:blipFill>
        <p:spPr bwMode="auto">
          <a:xfrm rot="3609846">
            <a:off x="1958181" y="5114132"/>
            <a:ext cx="1916113" cy="901700"/>
          </a:xfrm>
          <a:prstGeom prst="rect">
            <a:avLst/>
          </a:prstGeom>
          <a:noFill/>
        </p:spPr>
      </p:pic>
      <p:sp>
        <p:nvSpPr>
          <p:cNvPr id="174111" name="Rectangle 31"/>
          <p:cNvSpPr>
            <a:spLocks noChangeArrowheads="1"/>
          </p:cNvSpPr>
          <p:nvPr/>
        </p:nvSpPr>
        <p:spPr bwMode="auto">
          <a:xfrm>
            <a:off x="4872038" y="4752975"/>
            <a:ext cx="3692525" cy="939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Мое любимое оружие</a:t>
            </a:r>
          </a:p>
          <a:p>
            <a:pPr algn="ctr"/>
            <a:r>
              <a:rPr lang="ru-RU" sz="2400" b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– меч!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4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7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7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7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7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7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2000"/>
                                        <p:tgtEl>
                                          <p:spTgt spid="17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7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91 0.08902 L 0.09792 -0.22566 " pathEditMode="relative" rAng="0" ptsTypes="AA">
                                      <p:cBhvr>
                                        <p:cTn id="51" dur="1000" fill="hold"/>
                                        <p:tgtEl>
                                          <p:spTgt spid="1740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-157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0" grpId="0" animBg="1"/>
      <p:bldP spid="174101" grpId="0" animBg="1"/>
      <p:bldP spid="174102" grpId="0" animBg="1"/>
      <p:bldP spid="174103" grpId="0" animBg="1"/>
      <p:bldP spid="174104" grpId="1" animBg="1"/>
      <p:bldP spid="174092" grpId="0" animBg="1"/>
      <p:bldP spid="174109" grpId="0" animBg="1"/>
      <p:bldP spid="174109" grpId="1" animBg="1"/>
      <p:bldP spid="174455" grpId="0" animBg="1"/>
      <p:bldP spid="1741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7749" name="Group 357"/>
          <p:cNvGrpSpPr>
            <a:grpSpLocks/>
          </p:cNvGrpSpPr>
          <p:nvPr/>
        </p:nvGrpSpPr>
        <p:grpSpPr bwMode="auto">
          <a:xfrm>
            <a:off x="241300" y="908050"/>
            <a:ext cx="1600200" cy="1709738"/>
            <a:chOff x="89" y="201"/>
            <a:chExt cx="1008" cy="1077"/>
          </a:xfrm>
        </p:grpSpPr>
        <p:sp>
          <p:nvSpPr>
            <p:cNvPr id="187750" name="Oval 358"/>
            <p:cNvSpPr>
              <a:spLocks noChangeArrowheads="1"/>
            </p:cNvSpPr>
            <p:nvPr/>
          </p:nvSpPr>
          <p:spPr bwMode="auto">
            <a:xfrm>
              <a:off x="89" y="201"/>
              <a:ext cx="1008" cy="1077"/>
            </a:xfrm>
            <a:prstGeom prst="ellipse">
              <a:avLst/>
            </a:prstGeom>
            <a:solidFill>
              <a:srgbClr val="FDFDE7"/>
            </a:solidFill>
            <a:ln w="57150" cmpd="thickThin">
              <a:solidFill>
                <a:srgbClr val="5F3F1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187751" name="Picture 359" descr="новый-34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12000"/>
            </a:blip>
            <a:srcRect/>
            <a:stretch>
              <a:fillRect/>
            </a:stretch>
          </p:blipFill>
          <p:spPr bwMode="auto">
            <a:xfrm rot="1141563">
              <a:off x="89" y="201"/>
              <a:ext cx="989" cy="1018"/>
            </a:xfrm>
            <a:prstGeom prst="rect">
              <a:avLst/>
            </a:prstGeom>
            <a:noFill/>
          </p:spPr>
        </p:pic>
      </p:grpSp>
      <p:sp>
        <p:nvSpPr>
          <p:cNvPr id="187394" name="AutoShape 2"/>
          <p:cNvSpPr>
            <a:spLocks noChangeArrowheads="1"/>
          </p:cNvSpPr>
          <p:nvPr/>
        </p:nvSpPr>
        <p:spPr bwMode="auto">
          <a:xfrm>
            <a:off x="252413" y="3481388"/>
            <a:ext cx="6604000" cy="2373312"/>
          </a:xfrm>
          <a:prstGeom prst="wedgeRoundRectCallout">
            <a:avLst>
              <a:gd name="adj1" fmla="val 49880"/>
              <a:gd name="adj2" fmla="val 15551"/>
              <a:gd name="adj3" fmla="val 16667"/>
            </a:avLst>
          </a:prstGeom>
          <a:solidFill>
            <a:srgbClr val="FDFDE7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lnSpc>
                <a:spcPct val="120000"/>
              </a:lnSpc>
            </a:pPr>
            <a:r>
              <a:rPr lang="ru-RU" sz="2000" b="1">
                <a:solidFill>
                  <a:schemeClr val="tx1"/>
                </a:solidFill>
                <a:effectLst/>
              </a:rPr>
              <a:t>В военных походах каждый спартиат имеет слуг – илотов, которые носят снаряжение хозяина. Во время сражений илоты выносят  с поля боя раненых. Периэки тоже сражаются в армии Спарты. Но у них свои отдельные отряды.</a:t>
            </a:r>
            <a:r>
              <a:rPr lang="ru-RU" b="1">
                <a:solidFill>
                  <a:schemeClr val="tx1"/>
                </a:solidFill>
                <a:effectLst/>
              </a:rPr>
              <a:t>   </a:t>
            </a:r>
          </a:p>
          <a:p>
            <a:pPr algn="ctr"/>
            <a:r>
              <a:rPr lang="ru-RU" b="1">
                <a:solidFill>
                  <a:schemeClr val="tx1"/>
                </a:solidFill>
                <a:effectLst/>
              </a:rPr>
              <a:t>   </a:t>
            </a:r>
          </a:p>
        </p:txBody>
      </p:sp>
      <p:grpSp>
        <p:nvGrpSpPr>
          <p:cNvPr id="187396" name="Group 4"/>
          <p:cNvGrpSpPr>
            <a:grpSpLocks/>
          </p:cNvGrpSpPr>
          <p:nvPr/>
        </p:nvGrpSpPr>
        <p:grpSpPr bwMode="auto">
          <a:xfrm>
            <a:off x="6907213" y="3481388"/>
            <a:ext cx="2016125" cy="1960562"/>
            <a:chOff x="4523" y="2666"/>
            <a:chExt cx="888" cy="872"/>
          </a:xfrm>
        </p:grpSpPr>
        <p:pic>
          <p:nvPicPr>
            <p:cNvPr id="187397" name="Picture 5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59" y="2666"/>
              <a:ext cx="808" cy="8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87398" name="Oval 6"/>
            <p:cNvSpPr>
              <a:spLocks noChangeArrowheads="1"/>
            </p:cNvSpPr>
            <p:nvPr/>
          </p:nvSpPr>
          <p:spPr bwMode="auto">
            <a:xfrm>
              <a:off x="4523" y="2666"/>
              <a:ext cx="888" cy="872"/>
            </a:xfrm>
            <a:prstGeom prst="ellipse">
              <a:avLst/>
            </a:prstGeom>
            <a:noFill/>
            <a:ln w="76200" cmpd="tri">
              <a:solidFill>
                <a:srgbClr val="5F3F1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87399" name="Group 7"/>
          <p:cNvGrpSpPr>
            <a:grpSpLocks/>
          </p:cNvGrpSpPr>
          <p:nvPr/>
        </p:nvGrpSpPr>
        <p:grpSpPr bwMode="auto">
          <a:xfrm>
            <a:off x="20638" y="6326188"/>
            <a:ext cx="9096375" cy="479425"/>
            <a:chOff x="-5" y="3728"/>
            <a:chExt cx="5730" cy="302"/>
          </a:xfrm>
        </p:grpSpPr>
        <p:sp>
          <p:nvSpPr>
            <p:cNvPr id="187400" name="Rectangle 8"/>
            <p:cNvSpPr>
              <a:spLocks noChangeArrowheads="1"/>
            </p:cNvSpPr>
            <p:nvPr/>
          </p:nvSpPr>
          <p:spPr bwMode="auto">
            <a:xfrm>
              <a:off x="-5" y="3728"/>
              <a:ext cx="5730" cy="302"/>
            </a:xfrm>
            <a:prstGeom prst="rect">
              <a:avLst/>
            </a:prstGeom>
            <a:gradFill rotWithShape="1">
              <a:gsLst>
                <a:gs pos="0">
                  <a:srgbClr val="DFBE9D">
                    <a:gamma/>
                    <a:shade val="46275"/>
                    <a:invGamma/>
                  </a:srgbClr>
                </a:gs>
                <a:gs pos="50000">
                  <a:srgbClr val="DFBE9D"/>
                </a:gs>
                <a:gs pos="100000">
                  <a:srgbClr val="DFBE9D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57150" cmpd="thickThin">
              <a:solidFill>
                <a:srgbClr val="5F3F1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87401" name="Group 9"/>
            <p:cNvGrpSpPr>
              <a:grpSpLocks/>
            </p:cNvGrpSpPr>
            <p:nvPr/>
          </p:nvGrpSpPr>
          <p:grpSpPr bwMode="auto">
            <a:xfrm>
              <a:off x="-5" y="3785"/>
              <a:ext cx="5713" cy="154"/>
              <a:chOff x="134" y="2990"/>
              <a:chExt cx="5485" cy="154"/>
            </a:xfrm>
          </p:grpSpPr>
          <p:grpSp>
            <p:nvGrpSpPr>
              <p:cNvPr id="187402" name="Group 10"/>
              <p:cNvGrpSpPr>
                <a:grpSpLocks/>
              </p:cNvGrpSpPr>
              <p:nvPr/>
            </p:nvGrpSpPr>
            <p:grpSpPr bwMode="auto">
              <a:xfrm>
                <a:off x="4453" y="2990"/>
                <a:ext cx="1166" cy="142"/>
                <a:chOff x="612" y="2521"/>
                <a:chExt cx="2632" cy="480"/>
              </a:xfrm>
            </p:grpSpPr>
            <p:grpSp>
              <p:nvGrpSpPr>
                <p:cNvPr id="187403" name="Group 11"/>
                <p:cNvGrpSpPr>
                  <a:grpSpLocks/>
                </p:cNvGrpSpPr>
                <p:nvPr/>
              </p:nvGrpSpPr>
              <p:grpSpPr bwMode="auto">
                <a:xfrm>
                  <a:off x="612" y="2523"/>
                  <a:ext cx="1316" cy="478"/>
                  <a:chOff x="385" y="2523"/>
                  <a:chExt cx="1316" cy="478"/>
                </a:xfrm>
              </p:grpSpPr>
              <p:sp>
                <p:nvSpPr>
                  <p:cNvPr id="187404" name="Line 12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87405" name="Group 13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87406" name="Line 1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87407" name="Group 1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87408" name="Line 1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7409" name="Line 17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7410" name="Line 1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7411" name="Line 1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7412" name="Line 2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7413" name="Line 2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7414" name="Line 2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7415" name="Line 2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7416" name="Line 24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7417" name="Line 25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87418" name="Line 26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87419" name="Group 27"/>
                <p:cNvGrpSpPr>
                  <a:grpSpLocks/>
                </p:cNvGrpSpPr>
                <p:nvPr/>
              </p:nvGrpSpPr>
              <p:grpSpPr bwMode="auto">
                <a:xfrm>
                  <a:off x="1928" y="2521"/>
                  <a:ext cx="1316" cy="478"/>
                  <a:chOff x="385" y="2523"/>
                  <a:chExt cx="1316" cy="478"/>
                </a:xfrm>
              </p:grpSpPr>
              <p:sp>
                <p:nvSpPr>
                  <p:cNvPr id="187420" name="Line 28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87421" name="Group 29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87422" name="Line 3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87423" name="Group 3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87424" name="Line 3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7425" name="Line 33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7426" name="Line 3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7427" name="Line 3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7428" name="Line 3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7429" name="Line 3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7430" name="Line 3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7431" name="Line 3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7432" name="Line 40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7433" name="Line 41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87434" name="Line 42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187435" name="Group 43"/>
              <p:cNvGrpSpPr>
                <a:grpSpLocks/>
              </p:cNvGrpSpPr>
              <p:nvPr/>
            </p:nvGrpSpPr>
            <p:grpSpPr bwMode="auto">
              <a:xfrm>
                <a:off x="134" y="2999"/>
                <a:ext cx="4320" cy="145"/>
                <a:chOff x="12" y="3220"/>
                <a:chExt cx="5718" cy="217"/>
              </a:xfrm>
            </p:grpSpPr>
            <p:grpSp>
              <p:nvGrpSpPr>
                <p:cNvPr id="187436" name="Group 44"/>
                <p:cNvGrpSpPr>
                  <a:grpSpLocks/>
                </p:cNvGrpSpPr>
                <p:nvPr/>
              </p:nvGrpSpPr>
              <p:grpSpPr bwMode="auto">
                <a:xfrm>
                  <a:off x="12" y="3220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87437" name="Group 45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87438" name="Group 4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87439" name="Line 4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87440" name="Group 48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87441" name="Line 49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87442" name="Group 50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87443" name="Line 5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444" name="Line 5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445" name="Line 5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446" name="Line 5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447" name="Line 5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448" name="Line 5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449" name="Line 5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450" name="Line 5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451" name="Line 5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452" name="Line 6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87453" name="Line 6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87454" name="Group 6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87455" name="Line 6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87456" name="Group 6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87457" name="Line 65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87458" name="Group 66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87459" name="Line 6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460" name="Line 6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461" name="Line 6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462" name="Line 7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463" name="Line 7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464" name="Line 7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465" name="Line 7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466" name="Line 7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467" name="Line 7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468" name="Line 7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87469" name="Line 7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87470" name="Group 78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87471" name="Group 7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87472" name="Line 8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87473" name="Group 8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87474" name="Line 82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87475" name="Group 83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87476" name="Line 8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477" name="Line 8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478" name="Line 8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479" name="Line 8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480" name="Line 8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481" name="Line 8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482" name="Line 9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483" name="Line 9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484" name="Line 9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485" name="Line 9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87486" name="Line 9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87487" name="Group 9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87488" name="Line 9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87489" name="Group 9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87490" name="Line 98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87491" name="Group 99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87492" name="Line 10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493" name="Line 10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494" name="Line 10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495" name="Line 10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496" name="Line 10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497" name="Line 10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498" name="Line 10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499" name="Line 10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500" name="Line 10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501" name="Line 10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87502" name="Line 11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  <p:grpSp>
              <p:nvGrpSpPr>
                <p:cNvPr id="187503" name="Group 111"/>
                <p:cNvGrpSpPr>
                  <a:grpSpLocks/>
                </p:cNvGrpSpPr>
                <p:nvPr/>
              </p:nvGrpSpPr>
              <p:grpSpPr bwMode="auto">
                <a:xfrm>
                  <a:off x="2871" y="3223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87504" name="Group 112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87505" name="Group 11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87506" name="Line 11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87507" name="Group 115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87508" name="Line 116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87509" name="Group 117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87510" name="Line 11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511" name="Line 11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512" name="Line 12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513" name="Line 12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514" name="Line 12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515" name="Line 12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516" name="Line 12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517" name="Line 12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518" name="Line 12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519" name="Line 12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87520" name="Line 12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87521" name="Group 12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87522" name="Line 13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87523" name="Group 13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87524" name="Line 132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87525" name="Group 133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87526" name="Line 13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527" name="Line 13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528" name="Line 13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529" name="Line 13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530" name="Line 13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531" name="Line 13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532" name="Line 14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533" name="Line 14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534" name="Line 14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535" name="Line 14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87536" name="Line 14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87537" name="Group 145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87538" name="Group 14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87539" name="Line 14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87540" name="Group 148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87541" name="Line 149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87542" name="Group 150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87543" name="Line 15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544" name="Line 15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545" name="Line 15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546" name="Line 15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547" name="Line 15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548" name="Line 15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549" name="Line 15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550" name="Line 15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551" name="Line 15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552" name="Line 16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87553" name="Line 16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87554" name="Group 16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87555" name="Line 16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87556" name="Group 16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87557" name="Line 165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87558" name="Group 166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87559" name="Line 16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560" name="Line 16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561" name="Line 16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562" name="Line 17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563" name="Line 17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564" name="Line 17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565" name="Line 17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566" name="Line 17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567" name="Line 17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568" name="Line 17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87569" name="Line 17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187570" name="Group 178"/>
          <p:cNvGrpSpPr>
            <a:grpSpLocks/>
          </p:cNvGrpSpPr>
          <p:nvPr/>
        </p:nvGrpSpPr>
        <p:grpSpPr bwMode="auto">
          <a:xfrm>
            <a:off x="20638" y="65088"/>
            <a:ext cx="9096375" cy="479425"/>
            <a:chOff x="-5" y="3728"/>
            <a:chExt cx="5730" cy="302"/>
          </a:xfrm>
        </p:grpSpPr>
        <p:sp>
          <p:nvSpPr>
            <p:cNvPr id="187571" name="Rectangle 179"/>
            <p:cNvSpPr>
              <a:spLocks noChangeArrowheads="1"/>
            </p:cNvSpPr>
            <p:nvPr/>
          </p:nvSpPr>
          <p:spPr bwMode="auto">
            <a:xfrm>
              <a:off x="-5" y="3728"/>
              <a:ext cx="5730" cy="302"/>
            </a:xfrm>
            <a:prstGeom prst="rect">
              <a:avLst/>
            </a:prstGeom>
            <a:gradFill rotWithShape="1">
              <a:gsLst>
                <a:gs pos="0">
                  <a:srgbClr val="DFBE9D">
                    <a:gamma/>
                    <a:shade val="46275"/>
                    <a:invGamma/>
                  </a:srgbClr>
                </a:gs>
                <a:gs pos="50000">
                  <a:srgbClr val="DFBE9D"/>
                </a:gs>
                <a:gs pos="100000">
                  <a:srgbClr val="DFBE9D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57150" cmpd="thickThin">
              <a:solidFill>
                <a:srgbClr val="5F3F1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87572" name="Group 180"/>
            <p:cNvGrpSpPr>
              <a:grpSpLocks/>
            </p:cNvGrpSpPr>
            <p:nvPr/>
          </p:nvGrpSpPr>
          <p:grpSpPr bwMode="auto">
            <a:xfrm>
              <a:off x="-5" y="3785"/>
              <a:ext cx="5713" cy="154"/>
              <a:chOff x="134" y="2990"/>
              <a:chExt cx="5485" cy="154"/>
            </a:xfrm>
          </p:grpSpPr>
          <p:grpSp>
            <p:nvGrpSpPr>
              <p:cNvPr id="187573" name="Group 181"/>
              <p:cNvGrpSpPr>
                <a:grpSpLocks/>
              </p:cNvGrpSpPr>
              <p:nvPr/>
            </p:nvGrpSpPr>
            <p:grpSpPr bwMode="auto">
              <a:xfrm>
                <a:off x="4453" y="2990"/>
                <a:ext cx="1166" cy="142"/>
                <a:chOff x="612" y="2521"/>
                <a:chExt cx="2632" cy="480"/>
              </a:xfrm>
            </p:grpSpPr>
            <p:grpSp>
              <p:nvGrpSpPr>
                <p:cNvPr id="187574" name="Group 182"/>
                <p:cNvGrpSpPr>
                  <a:grpSpLocks/>
                </p:cNvGrpSpPr>
                <p:nvPr/>
              </p:nvGrpSpPr>
              <p:grpSpPr bwMode="auto">
                <a:xfrm>
                  <a:off x="612" y="2523"/>
                  <a:ext cx="1316" cy="478"/>
                  <a:chOff x="385" y="2523"/>
                  <a:chExt cx="1316" cy="478"/>
                </a:xfrm>
              </p:grpSpPr>
              <p:sp>
                <p:nvSpPr>
                  <p:cNvPr id="187575" name="Line 183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87576" name="Group 184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87577" name="Line 18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87578" name="Group 18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87579" name="Line 18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7580" name="Line 188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7581" name="Line 18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7582" name="Line 19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7583" name="Line 19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7584" name="Line 19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7585" name="Line 19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7586" name="Line 19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7587" name="Line 195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7588" name="Line 196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87589" name="Line 197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87590" name="Group 198"/>
                <p:cNvGrpSpPr>
                  <a:grpSpLocks/>
                </p:cNvGrpSpPr>
                <p:nvPr/>
              </p:nvGrpSpPr>
              <p:grpSpPr bwMode="auto">
                <a:xfrm>
                  <a:off x="1928" y="2521"/>
                  <a:ext cx="1316" cy="478"/>
                  <a:chOff x="385" y="2523"/>
                  <a:chExt cx="1316" cy="478"/>
                </a:xfrm>
              </p:grpSpPr>
              <p:sp>
                <p:nvSpPr>
                  <p:cNvPr id="187591" name="Line 199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87592" name="Group 200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87593" name="Line 20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87594" name="Group 20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87595" name="Line 20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7596" name="Line 204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7597" name="Line 20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7598" name="Line 20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7599" name="Line 20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7600" name="Line 20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7601" name="Line 20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7602" name="Line 21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7603" name="Line 211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7604" name="Line 212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87605" name="Line 213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187606" name="Group 214"/>
              <p:cNvGrpSpPr>
                <a:grpSpLocks/>
              </p:cNvGrpSpPr>
              <p:nvPr/>
            </p:nvGrpSpPr>
            <p:grpSpPr bwMode="auto">
              <a:xfrm>
                <a:off x="134" y="2999"/>
                <a:ext cx="4320" cy="145"/>
                <a:chOff x="12" y="3220"/>
                <a:chExt cx="5718" cy="217"/>
              </a:xfrm>
            </p:grpSpPr>
            <p:grpSp>
              <p:nvGrpSpPr>
                <p:cNvPr id="187607" name="Group 215"/>
                <p:cNvGrpSpPr>
                  <a:grpSpLocks/>
                </p:cNvGrpSpPr>
                <p:nvPr/>
              </p:nvGrpSpPr>
              <p:grpSpPr bwMode="auto">
                <a:xfrm>
                  <a:off x="12" y="3220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87608" name="Group 216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87609" name="Group 21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87610" name="Line 21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87611" name="Group 219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87612" name="Line 220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87613" name="Group 221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87614" name="Line 22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615" name="Line 22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616" name="Line 22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617" name="Line 22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618" name="Line 22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619" name="Line 22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620" name="Line 22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621" name="Line 22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622" name="Line 23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623" name="Line 23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87624" name="Line 23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87625" name="Group 23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87626" name="Line 23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87627" name="Group 235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87628" name="Line 236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87629" name="Group 237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87630" name="Line 23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631" name="Line 23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632" name="Line 24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633" name="Line 24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634" name="Line 24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635" name="Line 24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636" name="Line 24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637" name="Line 24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638" name="Line 24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639" name="Line 24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87640" name="Line 24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87641" name="Group 249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87642" name="Group 25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87643" name="Line 25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87644" name="Group 252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87645" name="Line 253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87646" name="Group 254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87647" name="Line 25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648" name="Line 25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649" name="Line 25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650" name="Line 25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651" name="Line 25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652" name="Line 26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653" name="Line 26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654" name="Line 26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655" name="Line 26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656" name="Line 26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87657" name="Line 26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87658" name="Group 26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87659" name="Line 26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87660" name="Group 268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87661" name="Line 269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87662" name="Group 270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87663" name="Line 27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664" name="Line 27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665" name="Line 27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666" name="Line 27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667" name="Line 27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668" name="Line 27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669" name="Line 27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670" name="Line 27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671" name="Line 27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672" name="Line 28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87673" name="Line 28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  <p:grpSp>
              <p:nvGrpSpPr>
                <p:cNvPr id="187674" name="Group 282"/>
                <p:cNvGrpSpPr>
                  <a:grpSpLocks/>
                </p:cNvGrpSpPr>
                <p:nvPr/>
              </p:nvGrpSpPr>
              <p:grpSpPr bwMode="auto">
                <a:xfrm>
                  <a:off x="2871" y="3223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87675" name="Group 283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87676" name="Group 28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87677" name="Line 28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87678" name="Group 286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87679" name="Line 287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87680" name="Group 288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87681" name="Line 28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682" name="Line 29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683" name="Line 29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684" name="Line 29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685" name="Line 29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686" name="Line 29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687" name="Line 29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688" name="Line 29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689" name="Line 29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690" name="Line 29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87691" name="Line 29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87692" name="Group 30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87693" name="Line 30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87694" name="Group 302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87695" name="Line 303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87696" name="Group 304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87697" name="Line 30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698" name="Line 30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699" name="Line 30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700" name="Line 30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701" name="Line 30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702" name="Line 31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703" name="Line 31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704" name="Line 31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705" name="Line 31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706" name="Line 31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87707" name="Line 31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87708" name="Group 316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87709" name="Group 31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87710" name="Line 31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87711" name="Group 319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87712" name="Line 320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87713" name="Group 321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87714" name="Line 32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715" name="Line 32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716" name="Line 32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717" name="Line 32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718" name="Line 32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719" name="Line 32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720" name="Line 32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721" name="Line 32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722" name="Line 33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723" name="Line 33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87724" name="Line 33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87725" name="Group 33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87726" name="Line 33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87727" name="Group 335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87728" name="Line 336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87729" name="Group 337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87730" name="Line 33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731" name="Line 33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732" name="Line 34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733" name="Line 34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734" name="Line 34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735" name="Line 34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736" name="Line 34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737" name="Line 34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738" name="Line 34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7739" name="Line 34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87740" name="Line 34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</p:grpSp>
        </p:grpSp>
      </p:grpSp>
      <p:sp>
        <p:nvSpPr>
          <p:cNvPr id="187747" name="AutoShape 355"/>
          <p:cNvSpPr>
            <a:spLocks noChangeArrowheads="1"/>
          </p:cNvSpPr>
          <p:nvPr/>
        </p:nvSpPr>
        <p:spPr bwMode="auto">
          <a:xfrm>
            <a:off x="1960563" y="908050"/>
            <a:ext cx="6359525" cy="1811338"/>
          </a:xfrm>
          <a:prstGeom prst="wedgeRoundRectCallout">
            <a:avLst>
              <a:gd name="adj1" fmla="val -49500"/>
              <a:gd name="adj2" fmla="val 6181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4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Разве можно сравнить периэков и тем более илотов по военной выучке со спартиатом!  </a:t>
            </a:r>
          </a:p>
          <a:p>
            <a:pPr algn="ctr"/>
            <a:r>
              <a:rPr lang="ru-RU" sz="24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Нас готовят воевать с детства</a:t>
            </a:r>
            <a:r>
              <a:rPr lang="ru-RU" sz="2400">
                <a:solidFill>
                  <a:srgbClr val="FDFDE7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1"/>
                    </a:outerShdw>
                  </a:cont>
                  <a:cont type="tree" name="">
                    <a:effect ref="fillLine"/>
                    <a:outerShdw dist="38100" dir="2700000" algn="tl">
                      <a:srgbClr val="97978A"/>
                    </a:outerShdw>
                  </a:cont>
                  <a:effect ref="fillLine"/>
                </a:effectDag>
              </a:rPr>
              <a:t>!</a:t>
            </a:r>
          </a:p>
        </p:txBody>
      </p:sp>
      <p:sp>
        <p:nvSpPr>
          <p:cNvPr id="187748" name="AutoShape 356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20088" y="5927725"/>
            <a:ext cx="636587" cy="330200"/>
          </a:xfrm>
          <a:prstGeom prst="actionButtonForwardNext">
            <a:avLst/>
          </a:prstGeom>
          <a:solidFill>
            <a:srgbClr val="ECD9C6"/>
          </a:solidFill>
          <a:ln w="9525">
            <a:solidFill>
              <a:srgbClr val="6B472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7394" grpId="0" animBg="1"/>
      <p:bldP spid="18774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7158" name="Group 6"/>
          <p:cNvGrpSpPr>
            <a:grpSpLocks/>
          </p:cNvGrpSpPr>
          <p:nvPr/>
        </p:nvGrpSpPr>
        <p:grpSpPr bwMode="auto">
          <a:xfrm>
            <a:off x="20638" y="0"/>
            <a:ext cx="9096375" cy="479425"/>
            <a:chOff x="30" y="3490"/>
            <a:chExt cx="5730" cy="302"/>
          </a:xfrm>
        </p:grpSpPr>
        <p:sp>
          <p:nvSpPr>
            <p:cNvPr id="177159" name="Rectangle 7"/>
            <p:cNvSpPr>
              <a:spLocks noChangeArrowheads="1"/>
            </p:cNvSpPr>
            <p:nvPr/>
          </p:nvSpPr>
          <p:spPr bwMode="auto">
            <a:xfrm>
              <a:off x="30" y="3490"/>
              <a:ext cx="5730" cy="302"/>
            </a:xfrm>
            <a:prstGeom prst="rect">
              <a:avLst/>
            </a:prstGeom>
            <a:solidFill>
              <a:srgbClr val="D4A77A"/>
            </a:solidFill>
            <a:ln w="57150" cmpd="thickThin">
              <a:solidFill>
                <a:srgbClr val="5F3F1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77160" name="Group 8"/>
            <p:cNvGrpSpPr>
              <a:grpSpLocks/>
            </p:cNvGrpSpPr>
            <p:nvPr/>
          </p:nvGrpSpPr>
          <p:grpSpPr bwMode="auto">
            <a:xfrm>
              <a:off x="30" y="3547"/>
              <a:ext cx="5713" cy="154"/>
              <a:chOff x="134" y="2990"/>
              <a:chExt cx="5485" cy="154"/>
            </a:xfrm>
          </p:grpSpPr>
          <p:grpSp>
            <p:nvGrpSpPr>
              <p:cNvPr id="177161" name="Group 9"/>
              <p:cNvGrpSpPr>
                <a:grpSpLocks/>
              </p:cNvGrpSpPr>
              <p:nvPr/>
            </p:nvGrpSpPr>
            <p:grpSpPr bwMode="auto">
              <a:xfrm>
                <a:off x="4453" y="2990"/>
                <a:ext cx="1166" cy="142"/>
                <a:chOff x="612" y="2521"/>
                <a:chExt cx="2632" cy="480"/>
              </a:xfrm>
            </p:grpSpPr>
            <p:grpSp>
              <p:nvGrpSpPr>
                <p:cNvPr id="177162" name="Group 10"/>
                <p:cNvGrpSpPr>
                  <a:grpSpLocks/>
                </p:cNvGrpSpPr>
                <p:nvPr/>
              </p:nvGrpSpPr>
              <p:grpSpPr bwMode="auto">
                <a:xfrm>
                  <a:off x="612" y="2523"/>
                  <a:ext cx="1316" cy="478"/>
                  <a:chOff x="385" y="2523"/>
                  <a:chExt cx="1316" cy="478"/>
                </a:xfrm>
              </p:grpSpPr>
              <p:sp>
                <p:nvSpPr>
                  <p:cNvPr id="177163" name="Line 11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77164" name="Group 12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77165" name="Line 1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77166" name="Group 1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77167" name="Line 1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7168" name="Line 16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7169" name="Line 1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7170" name="Line 1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7171" name="Line 1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7172" name="Line 2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7173" name="Line 2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7174" name="Line 2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7175" name="Line 23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7176" name="Line 24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77177" name="Line 25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77178" name="Group 26"/>
                <p:cNvGrpSpPr>
                  <a:grpSpLocks/>
                </p:cNvGrpSpPr>
                <p:nvPr/>
              </p:nvGrpSpPr>
              <p:grpSpPr bwMode="auto">
                <a:xfrm>
                  <a:off x="1928" y="2521"/>
                  <a:ext cx="1316" cy="478"/>
                  <a:chOff x="385" y="2523"/>
                  <a:chExt cx="1316" cy="478"/>
                </a:xfrm>
              </p:grpSpPr>
              <p:sp>
                <p:nvSpPr>
                  <p:cNvPr id="177179" name="Line 27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77180" name="Group 28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77181" name="Line 2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77182" name="Group 3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77183" name="Line 3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7184" name="Line 32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7185" name="Line 3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7186" name="Line 3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7187" name="Line 3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7188" name="Line 3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7189" name="Line 3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7190" name="Line 3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7191" name="Line 39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7192" name="Line 40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77193" name="Line 41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177194" name="Group 42"/>
              <p:cNvGrpSpPr>
                <a:grpSpLocks/>
              </p:cNvGrpSpPr>
              <p:nvPr/>
            </p:nvGrpSpPr>
            <p:grpSpPr bwMode="auto">
              <a:xfrm>
                <a:off x="134" y="2999"/>
                <a:ext cx="4320" cy="145"/>
                <a:chOff x="12" y="3220"/>
                <a:chExt cx="5718" cy="217"/>
              </a:xfrm>
            </p:grpSpPr>
            <p:grpSp>
              <p:nvGrpSpPr>
                <p:cNvPr id="177195" name="Group 43"/>
                <p:cNvGrpSpPr>
                  <a:grpSpLocks/>
                </p:cNvGrpSpPr>
                <p:nvPr/>
              </p:nvGrpSpPr>
              <p:grpSpPr bwMode="auto">
                <a:xfrm>
                  <a:off x="12" y="3220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77196" name="Group 44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77197" name="Group 4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77198" name="Line 4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77199" name="Group 4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77200" name="Line 48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77201" name="Group 49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77202" name="Line 5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203" name="Line 5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204" name="Line 5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205" name="Line 5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206" name="Line 5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207" name="Line 5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208" name="Line 5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209" name="Line 5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210" name="Line 5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211" name="Line 5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77212" name="Line 6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77213" name="Group 6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77214" name="Line 6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77215" name="Group 6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77216" name="Line 64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77217" name="Group 65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77218" name="Line 6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219" name="Line 6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220" name="Line 6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221" name="Line 6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222" name="Line 7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223" name="Line 7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224" name="Line 7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225" name="Line 7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226" name="Line 7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227" name="Line 7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77228" name="Line 7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77229" name="Group 77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77230" name="Group 7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77231" name="Line 7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77232" name="Group 80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77233" name="Line 81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77234" name="Group 82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77235" name="Line 8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236" name="Line 8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237" name="Line 8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238" name="Line 8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239" name="Line 8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240" name="Line 8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241" name="Line 8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242" name="Line 9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243" name="Line 9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244" name="Line 9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77245" name="Line 9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77246" name="Group 9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77247" name="Line 9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77248" name="Group 96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77249" name="Line 97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77250" name="Group 98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77251" name="Line 9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252" name="Line 10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253" name="Line 10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254" name="Line 10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255" name="Line 10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256" name="Line 10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257" name="Line 10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258" name="Line 10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259" name="Line 10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260" name="Line 10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77261" name="Line 10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  <p:grpSp>
              <p:nvGrpSpPr>
                <p:cNvPr id="177262" name="Group 110"/>
                <p:cNvGrpSpPr>
                  <a:grpSpLocks/>
                </p:cNvGrpSpPr>
                <p:nvPr/>
              </p:nvGrpSpPr>
              <p:grpSpPr bwMode="auto">
                <a:xfrm>
                  <a:off x="2871" y="3223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77263" name="Group 111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77264" name="Group 11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77265" name="Line 11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77266" name="Group 11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77267" name="Line 115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77268" name="Group 116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77269" name="Line 11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270" name="Line 11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271" name="Line 11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272" name="Line 12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273" name="Line 12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274" name="Line 12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275" name="Line 12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276" name="Line 12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277" name="Line 12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278" name="Line 12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77279" name="Line 12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77280" name="Group 12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77281" name="Line 12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77282" name="Group 130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77283" name="Line 131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77284" name="Group 132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77285" name="Line 13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286" name="Line 13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287" name="Line 13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288" name="Line 13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289" name="Line 13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290" name="Line 13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291" name="Line 13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292" name="Line 14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293" name="Line 14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294" name="Line 14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77295" name="Line 14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77296" name="Group 144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77297" name="Group 14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77298" name="Line 14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77299" name="Group 14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77300" name="Line 148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77301" name="Group 149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77302" name="Line 15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303" name="Line 15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304" name="Line 15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305" name="Line 15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306" name="Line 15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307" name="Line 15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308" name="Line 15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309" name="Line 15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310" name="Line 15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311" name="Line 15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77312" name="Line 16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77313" name="Group 16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77314" name="Line 16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77315" name="Group 16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77316" name="Line 164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77317" name="Group 165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77318" name="Line 16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319" name="Line 16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320" name="Line 16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321" name="Line 16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322" name="Line 17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323" name="Line 17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324" name="Line 17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325" name="Line 17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326" name="Line 17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327" name="Line 17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77328" name="Line 17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177329" name="Group 177"/>
          <p:cNvGrpSpPr>
            <a:grpSpLocks/>
          </p:cNvGrpSpPr>
          <p:nvPr/>
        </p:nvGrpSpPr>
        <p:grpSpPr bwMode="auto">
          <a:xfrm>
            <a:off x="-6350" y="6372225"/>
            <a:ext cx="9096375" cy="479425"/>
            <a:chOff x="30" y="3490"/>
            <a:chExt cx="5730" cy="302"/>
          </a:xfrm>
        </p:grpSpPr>
        <p:sp>
          <p:nvSpPr>
            <p:cNvPr id="177330" name="Rectangle 178"/>
            <p:cNvSpPr>
              <a:spLocks noChangeArrowheads="1"/>
            </p:cNvSpPr>
            <p:nvPr/>
          </p:nvSpPr>
          <p:spPr bwMode="auto">
            <a:xfrm>
              <a:off x="30" y="3490"/>
              <a:ext cx="5730" cy="302"/>
            </a:xfrm>
            <a:prstGeom prst="rect">
              <a:avLst/>
            </a:prstGeom>
            <a:solidFill>
              <a:srgbClr val="D4A77A"/>
            </a:solidFill>
            <a:ln w="57150" cmpd="thickThin">
              <a:solidFill>
                <a:srgbClr val="5F3F1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77331" name="Group 179"/>
            <p:cNvGrpSpPr>
              <a:grpSpLocks/>
            </p:cNvGrpSpPr>
            <p:nvPr/>
          </p:nvGrpSpPr>
          <p:grpSpPr bwMode="auto">
            <a:xfrm>
              <a:off x="30" y="3547"/>
              <a:ext cx="5713" cy="154"/>
              <a:chOff x="134" y="2990"/>
              <a:chExt cx="5485" cy="154"/>
            </a:xfrm>
          </p:grpSpPr>
          <p:grpSp>
            <p:nvGrpSpPr>
              <p:cNvPr id="177332" name="Group 180"/>
              <p:cNvGrpSpPr>
                <a:grpSpLocks/>
              </p:cNvGrpSpPr>
              <p:nvPr/>
            </p:nvGrpSpPr>
            <p:grpSpPr bwMode="auto">
              <a:xfrm>
                <a:off x="4453" y="2990"/>
                <a:ext cx="1166" cy="142"/>
                <a:chOff x="612" y="2521"/>
                <a:chExt cx="2632" cy="480"/>
              </a:xfrm>
            </p:grpSpPr>
            <p:grpSp>
              <p:nvGrpSpPr>
                <p:cNvPr id="177333" name="Group 181"/>
                <p:cNvGrpSpPr>
                  <a:grpSpLocks/>
                </p:cNvGrpSpPr>
                <p:nvPr/>
              </p:nvGrpSpPr>
              <p:grpSpPr bwMode="auto">
                <a:xfrm>
                  <a:off x="612" y="2523"/>
                  <a:ext cx="1316" cy="478"/>
                  <a:chOff x="385" y="2523"/>
                  <a:chExt cx="1316" cy="478"/>
                </a:xfrm>
              </p:grpSpPr>
              <p:sp>
                <p:nvSpPr>
                  <p:cNvPr id="177334" name="Line 182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77335" name="Group 183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77336" name="Line 18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77337" name="Group 18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77338" name="Line 18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7339" name="Line 187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7340" name="Line 18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7341" name="Line 18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7342" name="Line 19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7343" name="Line 19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7344" name="Line 19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7345" name="Line 19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7346" name="Line 194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7347" name="Line 195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77348" name="Line 196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77349" name="Group 197"/>
                <p:cNvGrpSpPr>
                  <a:grpSpLocks/>
                </p:cNvGrpSpPr>
                <p:nvPr/>
              </p:nvGrpSpPr>
              <p:grpSpPr bwMode="auto">
                <a:xfrm>
                  <a:off x="1928" y="2521"/>
                  <a:ext cx="1316" cy="478"/>
                  <a:chOff x="385" y="2523"/>
                  <a:chExt cx="1316" cy="478"/>
                </a:xfrm>
              </p:grpSpPr>
              <p:sp>
                <p:nvSpPr>
                  <p:cNvPr id="177350" name="Line 198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77351" name="Group 199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77352" name="Line 20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77353" name="Group 20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77354" name="Line 20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7355" name="Line 203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7356" name="Line 20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7357" name="Line 20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7358" name="Line 20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7359" name="Line 20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7360" name="Line 20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7361" name="Line 20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7362" name="Line 210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7363" name="Line 211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77364" name="Line 212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177365" name="Group 213"/>
              <p:cNvGrpSpPr>
                <a:grpSpLocks/>
              </p:cNvGrpSpPr>
              <p:nvPr/>
            </p:nvGrpSpPr>
            <p:grpSpPr bwMode="auto">
              <a:xfrm>
                <a:off x="134" y="2999"/>
                <a:ext cx="4320" cy="145"/>
                <a:chOff x="12" y="3220"/>
                <a:chExt cx="5718" cy="217"/>
              </a:xfrm>
            </p:grpSpPr>
            <p:grpSp>
              <p:nvGrpSpPr>
                <p:cNvPr id="177366" name="Group 214"/>
                <p:cNvGrpSpPr>
                  <a:grpSpLocks/>
                </p:cNvGrpSpPr>
                <p:nvPr/>
              </p:nvGrpSpPr>
              <p:grpSpPr bwMode="auto">
                <a:xfrm>
                  <a:off x="12" y="3220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77367" name="Group 215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77368" name="Group 21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77369" name="Line 21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77370" name="Group 218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77371" name="Line 219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77372" name="Group 220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77373" name="Line 22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374" name="Line 22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375" name="Line 22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376" name="Line 22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377" name="Line 22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378" name="Line 22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379" name="Line 22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380" name="Line 22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381" name="Line 22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382" name="Line 23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77383" name="Line 23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77384" name="Group 23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77385" name="Line 23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77386" name="Group 23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77387" name="Line 235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77388" name="Group 236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77389" name="Line 23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390" name="Line 23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391" name="Line 23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392" name="Line 24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393" name="Line 24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394" name="Line 24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395" name="Line 24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396" name="Line 24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397" name="Line 24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398" name="Line 24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77399" name="Line 24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77400" name="Group 248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77401" name="Group 24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77402" name="Line 25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77403" name="Group 25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77404" name="Line 252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77405" name="Group 253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77406" name="Line 25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407" name="Line 25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408" name="Line 25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409" name="Line 25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410" name="Line 25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411" name="Line 25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412" name="Line 26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413" name="Line 26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414" name="Line 26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415" name="Line 26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77416" name="Line 26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77417" name="Group 26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77418" name="Line 26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77419" name="Group 26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77420" name="Line 268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77421" name="Group 269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77422" name="Line 27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423" name="Line 27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424" name="Line 27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425" name="Line 27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426" name="Line 27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427" name="Line 27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428" name="Line 27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429" name="Line 27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430" name="Line 27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431" name="Line 27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77432" name="Line 28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  <p:grpSp>
              <p:nvGrpSpPr>
                <p:cNvPr id="177433" name="Group 281"/>
                <p:cNvGrpSpPr>
                  <a:grpSpLocks/>
                </p:cNvGrpSpPr>
                <p:nvPr/>
              </p:nvGrpSpPr>
              <p:grpSpPr bwMode="auto">
                <a:xfrm>
                  <a:off x="2871" y="3223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77434" name="Group 282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77435" name="Group 28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77436" name="Line 28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77437" name="Group 285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77438" name="Line 286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77439" name="Group 287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77440" name="Line 28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441" name="Line 28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442" name="Line 29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443" name="Line 29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444" name="Line 29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445" name="Line 29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446" name="Line 29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447" name="Line 29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448" name="Line 29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449" name="Line 29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77450" name="Line 29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77451" name="Group 29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77452" name="Line 30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77453" name="Group 30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77454" name="Line 302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77455" name="Group 303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77456" name="Line 30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457" name="Line 30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458" name="Line 30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459" name="Line 30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460" name="Line 30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461" name="Line 30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462" name="Line 31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463" name="Line 31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464" name="Line 31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465" name="Line 31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77466" name="Line 31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77467" name="Group 315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77468" name="Group 31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77469" name="Line 31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77470" name="Group 318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77471" name="Line 319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77472" name="Group 320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77473" name="Line 32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474" name="Line 32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475" name="Line 32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476" name="Line 32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477" name="Line 32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478" name="Line 32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479" name="Line 32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480" name="Line 32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481" name="Line 32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482" name="Line 33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77483" name="Line 33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77484" name="Group 33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77485" name="Line 33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77486" name="Group 33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77487" name="Line 335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77488" name="Group 336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77489" name="Line 33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490" name="Line 33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491" name="Line 33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492" name="Line 34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493" name="Line 34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494" name="Line 34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495" name="Line 34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496" name="Line 34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497" name="Line 34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7498" name="Line 34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77499" name="Line 34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177505" name="Group 353"/>
          <p:cNvGrpSpPr>
            <a:grpSpLocks/>
          </p:cNvGrpSpPr>
          <p:nvPr/>
        </p:nvGrpSpPr>
        <p:grpSpPr bwMode="auto">
          <a:xfrm>
            <a:off x="241300" y="600075"/>
            <a:ext cx="1600200" cy="1709738"/>
            <a:chOff x="89" y="201"/>
            <a:chExt cx="1008" cy="1077"/>
          </a:xfrm>
        </p:grpSpPr>
        <p:sp>
          <p:nvSpPr>
            <p:cNvPr id="177506" name="Oval 354"/>
            <p:cNvSpPr>
              <a:spLocks noChangeArrowheads="1"/>
            </p:cNvSpPr>
            <p:nvPr/>
          </p:nvSpPr>
          <p:spPr bwMode="auto">
            <a:xfrm>
              <a:off x="89" y="201"/>
              <a:ext cx="1008" cy="1077"/>
            </a:xfrm>
            <a:prstGeom prst="ellipse">
              <a:avLst/>
            </a:prstGeom>
            <a:solidFill>
              <a:srgbClr val="FDFDE7"/>
            </a:solidFill>
            <a:ln w="57150" cmpd="thickThin">
              <a:solidFill>
                <a:srgbClr val="5F3F1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177507" name="Picture 355" descr="новый-34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12000"/>
            </a:blip>
            <a:srcRect/>
            <a:stretch>
              <a:fillRect/>
            </a:stretch>
          </p:blipFill>
          <p:spPr bwMode="auto">
            <a:xfrm rot="1141563">
              <a:off x="89" y="201"/>
              <a:ext cx="989" cy="1018"/>
            </a:xfrm>
            <a:prstGeom prst="rect">
              <a:avLst/>
            </a:prstGeom>
            <a:noFill/>
          </p:spPr>
        </p:pic>
      </p:grpSp>
      <p:sp>
        <p:nvSpPr>
          <p:cNvPr id="177515" name="AutoShape 363"/>
          <p:cNvSpPr>
            <a:spLocks noChangeArrowheads="1"/>
          </p:cNvSpPr>
          <p:nvPr/>
        </p:nvSpPr>
        <p:spPr bwMode="auto">
          <a:xfrm>
            <a:off x="2189163" y="836613"/>
            <a:ext cx="6540500" cy="1655762"/>
          </a:xfrm>
          <a:prstGeom prst="wedgeRoundRectCallout">
            <a:avLst>
              <a:gd name="adj1" fmla="val -65972"/>
              <a:gd name="adj2" fmla="val -11843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4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С детства отец купал меня в холодной горной реке – закаливал.</a:t>
            </a:r>
          </a:p>
          <a:p>
            <a:pPr algn="ctr"/>
            <a:r>
              <a:rPr lang="ru-RU" sz="24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В семь лет меня отдали в школу. </a:t>
            </a:r>
          </a:p>
          <a:p>
            <a:pPr algn="ctr"/>
            <a:r>
              <a:rPr lang="ru-RU" sz="24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Там я живу без родителей!</a:t>
            </a:r>
          </a:p>
        </p:txBody>
      </p:sp>
      <p:pic>
        <p:nvPicPr>
          <p:cNvPr id="177516" name="Picture 364" descr="17_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71825" y="2832100"/>
            <a:ext cx="2627313" cy="3095625"/>
          </a:xfrm>
          <a:prstGeom prst="rect">
            <a:avLst/>
          </a:prstGeom>
          <a:noFill/>
          <a:ln w="57150" cmpd="thickThin">
            <a:solidFill>
              <a:srgbClr val="6B4723"/>
            </a:solidFill>
            <a:miter lim="800000"/>
            <a:headEnd/>
            <a:tailEnd/>
          </a:ln>
        </p:spPr>
      </p:pic>
      <p:sp>
        <p:nvSpPr>
          <p:cNvPr id="177525" name="AutoShape 373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20088" y="5927725"/>
            <a:ext cx="636587" cy="330200"/>
          </a:xfrm>
          <a:prstGeom prst="actionButtonForwardNext">
            <a:avLst/>
          </a:prstGeom>
          <a:solidFill>
            <a:srgbClr val="ECD9C6"/>
          </a:solidFill>
          <a:ln w="9525">
            <a:solidFill>
              <a:srgbClr val="6B472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429" name="Picture 13" descr="шк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25713" y="1984375"/>
            <a:ext cx="4964112" cy="3425825"/>
          </a:xfrm>
          <a:prstGeom prst="rect">
            <a:avLst/>
          </a:prstGeom>
          <a:noFill/>
        </p:spPr>
      </p:pic>
      <p:sp>
        <p:nvSpPr>
          <p:cNvPr id="188428" name="WordArt 12"/>
          <p:cNvSpPr>
            <a:spLocks noChangeArrowheads="1" noChangeShapeType="1" noTextEdit="1"/>
          </p:cNvSpPr>
          <p:nvPr/>
        </p:nvSpPr>
        <p:spPr bwMode="auto">
          <a:xfrm>
            <a:off x="3916363" y="5445125"/>
            <a:ext cx="2362200" cy="577850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33333"/>
              </a:avLst>
            </a:prstTxWarp>
          </a:bodyPr>
          <a:lstStyle/>
          <a:p>
            <a:pPr algn="ctr"/>
            <a:r>
              <a:rPr lang="ru-RU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Учитель – </a:t>
            </a:r>
          </a:p>
          <a:p>
            <a:pPr algn="ctr"/>
            <a:r>
              <a:rPr lang="ru-RU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опытный воин</a:t>
            </a:r>
          </a:p>
        </p:txBody>
      </p:sp>
      <p:sp>
        <p:nvSpPr>
          <p:cNvPr id="188432" name="WordArt 16"/>
          <p:cNvSpPr>
            <a:spLocks noChangeArrowheads="1" noChangeShapeType="1" noTextEdit="1"/>
          </p:cNvSpPr>
          <p:nvPr/>
        </p:nvSpPr>
        <p:spPr bwMode="auto">
          <a:xfrm>
            <a:off x="5943600" y="3625850"/>
            <a:ext cx="2600325" cy="1622425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5639"/>
              </a:avLst>
            </a:prstTxWarp>
          </a:bodyPr>
          <a:lstStyle/>
          <a:p>
            <a:pPr algn="ctr"/>
            <a:r>
              <a:rPr lang="ru-RU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Наши основные </a:t>
            </a:r>
          </a:p>
          <a:p>
            <a:pPr algn="ctr"/>
            <a:r>
              <a:rPr lang="ru-RU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занятия –</a:t>
            </a:r>
          </a:p>
          <a:p>
            <a:pPr algn="ctr"/>
            <a:r>
              <a:rPr lang="ru-RU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гимнастика,</a:t>
            </a:r>
          </a:p>
          <a:p>
            <a:pPr algn="ctr"/>
            <a:r>
              <a:rPr lang="ru-RU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борьба, а </a:t>
            </a:r>
          </a:p>
          <a:p>
            <a:pPr algn="ctr"/>
            <a:r>
              <a:rPr lang="ru-RU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уроки грамоты –</a:t>
            </a:r>
          </a:p>
          <a:p>
            <a:pPr algn="ctr"/>
            <a:r>
              <a:rPr lang="ru-RU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уж как получится!</a:t>
            </a:r>
          </a:p>
        </p:txBody>
      </p:sp>
      <p:sp>
        <p:nvSpPr>
          <p:cNvPr id="188433" name="WordArt 17"/>
          <p:cNvSpPr>
            <a:spLocks noChangeArrowheads="1" noChangeShapeType="1" noTextEdit="1"/>
          </p:cNvSpPr>
          <p:nvPr/>
        </p:nvSpPr>
        <p:spPr bwMode="auto">
          <a:xfrm>
            <a:off x="385763" y="2851150"/>
            <a:ext cx="2724150" cy="649288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6657"/>
              </a:avLst>
            </a:prstTxWarp>
          </a:bodyPr>
          <a:lstStyle/>
          <a:p>
            <a:pPr algn="ctr"/>
            <a:r>
              <a:rPr lang="ru-RU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Для нас главное дисциплина, </a:t>
            </a:r>
          </a:p>
          <a:p>
            <a:pPr algn="ctr"/>
            <a:r>
              <a:rPr lang="ru-RU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воинский дух, выносливость!</a:t>
            </a:r>
          </a:p>
        </p:txBody>
      </p:sp>
      <p:sp>
        <p:nvSpPr>
          <p:cNvPr id="188434" name="WordArt 18"/>
          <p:cNvSpPr>
            <a:spLocks noChangeArrowheads="1" noChangeShapeType="1" noTextEdit="1"/>
          </p:cNvSpPr>
          <p:nvPr/>
        </p:nvSpPr>
        <p:spPr bwMode="auto">
          <a:xfrm>
            <a:off x="385763" y="4038600"/>
            <a:ext cx="2986087" cy="1371600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15773"/>
              </a:avLst>
            </a:prstTxWarp>
          </a:bodyPr>
          <a:lstStyle/>
          <a:p>
            <a:pPr algn="ctr"/>
            <a:r>
              <a:rPr lang="ru-RU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Пища грубая </a:t>
            </a:r>
          </a:p>
          <a:p>
            <a:pPr algn="ctr"/>
            <a:r>
              <a:rPr lang="ru-RU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и скудная, </a:t>
            </a:r>
          </a:p>
          <a:p>
            <a:pPr algn="ctr"/>
            <a:r>
              <a:rPr lang="ru-RU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порой ее добываем </a:t>
            </a:r>
          </a:p>
          <a:p>
            <a:pPr algn="ctr"/>
            <a:r>
              <a:rPr lang="ru-RU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сами</a:t>
            </a:r>
          </a:p>
          <a:p>
            <a:pPr algn="ctr"/>
            <a:r>
              <a:rPr lang="ru-RU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</a:t>
            </a:r>
          </a:p>
        </p:txBody>
      </p:sp>
      <p:sp>
        <p:nvSpPr>
          <p:cNvPr id="188436" name="WordArt 20"/>
          <p:cNvSpPr>
            <a:spLocks noChangeArrowheads="1" noChangeShapeType="1" noTextEdit="1"/>
          </p:cNvSpPr>
          <p:nvPr/>
        </p:nvSpPr>
        <p:spPr bwMode="auto">
          <a:xfrm>
            <a:off x="1325563" y="260350"/>
            <a:ext cx="6831012" cy="1266825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Arial"/>
                <a:cs typeface="Arial"/>
              </a:rPr>
              <a:t>Агела (группа) спартанских школьников  </a:t>
            </a:r>
          </a:p>
        </p:txBody>
      </p:sp>
      <p:grpSp>
        <p:nvGrpSpPr>
          <p:cNvPr id="188608" name="Group 192"/>
          <p:cNvGrpSpPr>
            <a:grpSpLocks/>
          </p:cNvGrpSpPr>
          <p:nvPr/>
        </p:nvGrpSpPr>
        <p:grpSpPr bwMode="auto">
          <a:xfrm>
            <a:off x="0" y="6372225"/>
            <a:ext cx="9096375" cy="479425"/>
            <a:chOff x="30" y="3490"/>
            <a:chExt cx="5730" cy="302"/>
          </a:xfrm>
        </p:grpSpPr>
        <p:sp>
          <p:nvSpPr>
            <p:cNvPr id="188609" name="Rectangle 193"/>
            <p:cNvSpPr>
              <a:spLocks noChangeArrowheads="1"/>
            </p:cNvSpPr>
            <p:nvPr/>
          </p:nvSpPr>
          <p:spPr bwMode="auto">
            <a:xfrm>
              <a:off x="30" y="3490"/>
              <a:ext cx="5730" cy="302"/>
            </a:xfrm>
            <a:prstGeom prst="rect">
              <a:avLst/>
            </a:prstGeom>
            <a:solidFill>
              <a:srgbClr val="D4A77A"/>
            </a:solidFill>
            <a:ln w="57150" cmpd="thickThin">
              <a:solidFill>
                <a:srgbClr val="5F3F1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88610" name="Group 194"/>
            <p:cNvGrpSpPr>
              <a:grpSpLocks/>
            </p:cNvGrpSpPr>
            <p:nvPr/>
          </p:nvGrpSpPr>
          <p:grpSpPr bwMode="auto">
            <a:xfrm>
              <a:off x="30" y="3547"/>
              <a:ext cx="5713" cy="154"/>
              <a:chOff x="134" y="2990"/>
              <a:chExt cx="5485" cy="154"/>
            </a:xfrm>
          </p:grpSpPr>
          <p:grpSp>
            <p:nvGrpSpPr>
              <p:cNvPr id="188611" name="Group 195"/>
              <p:cNvGrpSpPr>
                <a:grpSpLocks/>
              </p:cNvGrpSpPr>
              <p:nvPr/>
            </p:nvGrpSpPr>
            <p:grpSpPr bwMode="auto">
              <a:xfrm>
                <a:off x="4453" y="2990"/>
                <a:ext cx="1166" cy="142"/>
                <a:chOff x="612" y="2521"/>
                <a:chExt cx="2632" cy="480"/>
              </a:xfrm>
            </p:grpSpPr>
            <p:grpSp>
              <p:nvGrpSpPr>
                <p:cNvPr id="188612" name="Group 196"/>
                <p:cNvGrpSpPr>
                  <a:grpSpLocks/>
                </p:cNvGrpSpPr>
                <p:nvPr/>
              </p:nvGrpSpPr>
              <p:grpSpPr bwMode="auto">
                <a:xfrm>
                  <a:off x="612" y="2523"/>
                  <a:ext cx="1316" cy="478"/>
                  <a:chOff x="385" y="2523"/>
                  <a:chExt cx="1316" cy="478"/>
                </a:xfrm>
              </p:grpSpPr>
              <p:sp>
                <p:nvSpPr>
                  <p:cNvPr id="188613" name="Line 197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88614" name="Group 198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88615" name="Line 19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88616" name="Group 20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88617" name="Line 20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8618" name="Line 202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8619" name="Line 20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8620" name="Line 20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8621" name="Line 20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8622" name="Line 20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8623" name="Line 20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8624" name="Line 20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8625" name="Line 209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8626" name="Line 210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88627" name="Line 211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88628" name="Group 212"/>
                <p:cNvGrpSpPr>
                  <a:grpSpLocks/>
                </p:cNvGrpSpPr>
                <p:nvPr/>
              </p:nvGrpSpPr>
              <p:grpSpPr bwMode="auto">
                <a:xfrm>
                  <a:off x="1928" y="2521"/>
                  <a:ext cx="1316" cy="478"/>
                  <a:chOff x="385" y="2523"/>
                  <a:chExt cx="1316" cy="478"/>
                </a:xfrm>
              </p:grpSpPr>
              <p:sp>
                <p:nvSpPr>
                  <p:cNvPr id="188629" name="Line 213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88630" name="Group 214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88631" name="Line 21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88632" name="Group 21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88633" name="Line 21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8634" name="Line 218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8635" name="Line 21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8636" name="Line 22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8637" name="Line 22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8638" name="Line 22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8639" name="Line 22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8640" name="Line 22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8641" name="Line 225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8642" name="Line 226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88643" name="Line 227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188644" name="Group 228"/>
              <p:cNvGrpSpPr>
                <a:grpSpLocks/>
              </p:cNvGrpSpPr>
              <p:nvPr/>
            </p:nvGrpSpPr>
            <p:grpSpPr bwMode="auto">
              <a:xfrm>
                <a:off x="134" y="2999"/>
                <a:ext cx="4320" cy="145"/>
                <a:chOff x="12" y="3220"/>
                <a:chExt cx="5718" cy="217"/>
              </a:xfrm>
            </p:grpSpPr>
            <p:grpSp>
              <p:nvGrpSpPr>
                <p:cNvPr id="188645" name="Group 229"/>
                <p:cNvGrpSpPr>
                  <a:grpSpLocks/>
                </p:cNvGrpSpPr>
                <p:nvPr/>
              </p:nvGrpSpPr>
              <p:grpSpPr bwMode="auto">
                <a:xfrm>
                  <a:off x="12" y="3220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88646" name="Group 230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88647" name="Group 23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88648" name="Line 23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88649" name="Group 23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88650" name="Line 234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88651" name="Group 235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88652" name="Line 23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8653" name="Line 23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8654" name="Line 23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8655" name="Line 23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8656" name="Line 24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8657" name="Line 24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8658" name="Line 24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8659" name="Line 24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8660" name="Line 24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8661" name="Line 24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88662" name="Line 24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88663" name="Group 24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88664" name="Line 24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88665" name="Group 249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88666" name="Line 250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88667" name="Group 251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88668" name="Line 25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8669" name="Line 25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8670" name="Line 25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8671" name="Line 25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8672" name="Line 25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8673" name="Line 25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8674" name="Line 25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8675" name="Line 25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8676" name="Line 26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8677" name="Line 26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88678" name="Line 26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88679" name="Group 263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88680" name="Group 26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88681" name="Line 26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88682" name="Group 266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88683" name="Line 267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88684" name="Group 268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88685" name="Line 26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8686" name="Line 27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8687" name="Line 27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8688" name="Line 27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8689" name="Line 27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8690" name="Line 27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8691" name="Line 27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8692" name="Line 27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8693" name="Line 27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8694" name="Line 27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88695" name="Line 27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88696" name="Group 28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88697" name="Line 28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88698" name="Group 282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88699" name="Line 283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88700" name="Group 284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88701" name="Line 28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8702" name="Line 28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8703" name="Line 28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8704" name="Line 28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8705" name="Line 28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8706" name="Line 29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8707" name="Line 29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8708" name="Line 29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8709" name="Line 29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8710" name="Line 29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88711" name="Line 29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  <p:grpSp>
              <p:nvGrpSpPr>
                <p:cNvPr id="188712" name="Group 296"/>
                <p:cNvGrpSpPr>
                  <a:grpSpLocks/>
                </p:cNvGrpSpPr>
                <p:nvPr/>
              </p:nvGrpSpPr>
              <p:grpSpPr bwMode="auto">
                <a:xfrm>
                  <a:off x="2871" y="3223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88713" name="Group 297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88714" name="Group 29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88715" name="Line 29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88716" name="Group 300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88717" name="Line 301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88718" name="Group 302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88719" name="Line 30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8720" name="Line 30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8721" name="Line 30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8722" name="Line 30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8723" name="Line 30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8724" name="Line 30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8725" name="Line 30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8726" name="Line 31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8727" name="Line 31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8728" name="Line 31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88729" name="Line 31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88730" name="Group 31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88731" name="Line 31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88732" name="Group 316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88733" name="Line 317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88734" name="Group 318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88735" name="Line 31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8736" name="Line 32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8737" name="Line 32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8738" name="Line 32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8739" name="Line 32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8740" name="Line 32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8741" name="Line 32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8742" name="Line 32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8743" name="Line 32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8744" name="Line 32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88745" name="Line 32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88746" name="Group 330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88747" name="Group 33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88748" name="Line 33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88749" name="Group 33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88750" name="Line 334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88751" name="Group 335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88752" name="Line 33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8753" name="Line 33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8754" name="Line 33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8755" name="Line 33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8756" name="Line 34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8757" name="Line 34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8758" name="Line 34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8759" name="Line 34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8760" name="Line 34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8761" name="Line 34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88762" name="Line 34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88763" name="Group 34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88764" name="Line 34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88765" name="Group 349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88766" name="Line 350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88767" name="Group 351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88768" name="Line 35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8769" name="Line 35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8770" name="Line 35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8771" name="Line 35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8772" name="Line 35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8773" name="Line 35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8774" name="Line 35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8775" name="Line 35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8776" name="Line 36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8777" name="Line 36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88778" name="Line 36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</p:grpSp>
        </p:grpSp>
      </p:grpSp>
      <p:sp>
        <p:nvSpPr>
          <p:cNvPr id="188780" name="AutoShape 364"/>
          <p:cNvSpPr>
            <a:spLocks noChangeArrowheads="1"/>
          </p:cNvSpPr>
          <p:nvPr/>
        </p:nvSpPr>
        <p:spPr bwMode="auto">
          <a:xfrm>
            <a:off x="277813" y="1195388"/>
            <a:ext cx="8040687" cy="661987"/>
          </a:xfrm>
          <a:prstGeom prst="wedgeRoundRectCallout">
            <a:avLst>
              <a:gd name="adj1" fmla="val 7944"/>
              <a:gd name="adj2" fmla="val 144963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000">
                <a:solidFill>
                  <a:schemeClr val="tx1"/>
                </a:solidFill>
                <a:effectLst/>
              </a:rPr>
              <a:t>Чтобы стать храбрыми и умелыми воинами, надо все время закалять свой дух и тренировать тело!</a:t>
            </a:r>
          </a:p>
        </p:txBody>
      </p:sp>
      <p:sp>
        <p:nvSpPr>
          <p:cNvPr id="188781" name="AutoShape 36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20088" y="5927725"/>
            <a:ext cx="636587" cy="330200"/>
          </a:xfrm>
          <a:prstGeom prst="actionButtonForwardNext">
            <a:avLst/>
          </a:prstGeom>
          <a:solidFill>
            <a:srgbClr val="ECD9C6"/>
          </a:solidFill>
          <a:ln w="9525">
            <a:solidFill>
              <a:srgbClr val="6B472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8428" grpId="0" animBg="1"/>
      <p:bldP spid="188432" grpId="0" animBg="1"/>
      <p:bldP spid="188433" grpId="0" animBg="1"/>
      <p:bldP spid="188434" grpId="0" animBg="1"/>
      <p:bldP spid="188780" grpId="0" animBg="1"/>
      <p:bldP spid="18878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0466" name="Group 2"/>
          <p:cNvGrpSpPr>
            <a:grpSpLocks/>
          </p:cNvGrpSpPr>
          <p:nvPr/>
        </p:nvGrpSpPr>
        <p:grpSpPr bwMode="auto">
          <a:xfrm>
            <a:off x="20638" y="0"/>
            <a:ext cx="9096375" cy="479425"/>
            <a:chOff x="30" y="3490"/>
            <a:chExt cx="5730" cy="302"/>
          </a:xfrm>
        </p:grpSpPr>
        <p:sp>
          <p:nvSpPr>
            <p:cNvPr id="190467" name="Rectangle 3"/>
            <p:cNvSpPr>
              <a:spLocks noChangeArrowheads="1"/>
            </p:cNvSpPr>
            <p:nvPr/>
          </p:nvSpPr>
          <p:spPr bwMode="auto">
            <a:xfrm>
              <a:off x="30" y="3490"/>
              <a:ext cx="5730" cy="302"/>
            </a:xfrm>
            <a:prstGeom prst="rect">
              <a:avLst/>
            </a:prstGeom>
            <a:solidFill>
              <a:srgbClr val="D4A77A"/>
            </a:solidFill>
            <a:ln w="57150" cmpd="thickThin">
              <a:solidFill>
                <a:srgbClr val="5F3F1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90468" name="Group 4"/>
            <p:cNvGrpSpPr>
              <a:grpSpLocks/>
            </p:cNvGrpSpPr>
            <p:nvPr/>
          </p:nvGrpSpPr>
          <p:grpSpPr bwMode="auto">
            <a:xfrm>
              <a:off x="30" y="3547"/>
              <a:ext cx="5713" cy="154"/>
              <a:chOff x="134" y="2990"/>
              <a:chExt cx="5485" cy="154"/>
            </a:xfrm>
          </p:grpSpPr>
          <p:grpSp>
            <p:nvGrpSpPr>
              <p:cNvPr id="190469" name="Group 5"/>
              <p:cNvGrpSpPr>
                <a:grpSpLocks/>
              </p:cNvGrpSpPr>
              <p:nvPr/>
            </p:nvGrpSpPr>
            <p:grpSpPr bwMode="auto">
              <a:xfrm>
                <a:off x="4453" y="2990"/>
                <a:ext cx="1166" cy="142"/>
                <a:chOff x="612" y="2521"/>
                <a:chExt cx="2632" cy="480"/>
              </a:xfrm>
            </p:grpSpPr>
            <p:grpSp>
              <p:nvGrpSpPr>
                <p:cNvPr id="190470" name="Group 6"/>
                <p:cNvGrpSpPr>
                  <a:grpSpLocks/>
                </p:cNvGrpSpPr>
                <p:nvPr/>
              </p:nvGrpSpPr>
              <p:grpSpPr bwMode="auto">
                <a:xfrm>
                  <a:off x="612" y="2523"/>
                  <a:ext cx="1316" cy="478"/>
                  <a:chOff x="385" y="2523"/>
                  <a:chExt cx="1316" cy="478"/>
                </a:xfrm>
              </p:grpSpPr>
              <p:sp>
                <p:nvSpPr>
                  <p:cNvPr id="190471" name="Line 7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90472" name="Group 8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90473" name="Line 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90474" name="Group 1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90475" name="Line 1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0476" name="Line 12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0477" name="Line 1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0478" name="Line 1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0479" name="Line 1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0480" name="Line 1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0481" name="Line 1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0482" name="Line 1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0483" name="Line 19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0484" name="Line 20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90485" name="Line 21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90486" name="Group 22"/>
                <p:cNvGrpSpPr>
                  <a:grpSpLocks/>
                </p:cNvGrpSpPr>
                <p:nvPr/>
              </p:nvGrpSpPr>
              <p:grpSpPr bwMode="auto">
                <a:xfrm>
                  <a:off x="1928" y="2521"/>
                  <a:ext cx="1316" cy="478"/>
                  <a:chOff x="385" y="2523"/>
                  <a:chExt cx="1316" cy="478"/>
                </a:xfrm>
              </p:grpSpPr>
              <p:sp>
                <p:nvSpPr>
                  <p:cNvPr id="190487" name="Line 23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90488" name="Group 24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90489" name="Line 2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90490" name="Group 2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90491" name="Line 2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0492" name="Line 28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0493" name="Line 2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0494" name="Line 3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0495" name="Line 3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0496" name="Line 3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0497" name="Line 3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0498" name="Line 3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0499" name="Line 35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0500" name="Line 36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90501" name="Line 37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190502" name="Group 38"/>
              <p:cNvGrpSpPr>
                <a:grpSpLocks/>
              </p:cNvGrpSpPr>
              <p:nvPr/>
            </p:nvGrpSpPr>
            <p:grpSpPr bwMode="auto">
              <a:xfrm>
                <a:off x="134" y="2999"/>
                <a:ext cx="4320" cy="145"/>
                <a:chOff x="12" y="3220"/>
                <a:chExt cx="5718" cy="217"/>
              </a:xfrm>
            </p:grpSpPr>
            <p:grpSp>
              <p:nvGrpSpPr>
                <p:cNvPr id="190503" name="Group 39"/>
                <p:cNvGrpSpPr>
                  <a:grpSpLocks/>
                </p:cNvGrpSpPr>
                <p:nvPr/>
              </p:nvGrpSpPr>
              <p:grpSpPr bwMode="auto">
                <a:xfrm>
                  <a:off x="12" y="3220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90504" name="Group 40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90505" name="Group 4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90506" name="Line 4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90507" name="Group 4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90508" name="Line 44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90509" name="Group 45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90510" name="Line 4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511" name="Line 4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512" name="Line 4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513" name="Line 4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514" name="Line 5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515" name="Line 5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516" name="Line 5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517" name="Line 5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518" name="Line 5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519" name="Line 5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90520" name="Line 5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90521" name="Group 5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90522" name="Line 5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90523" name="Group 59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90524" name="Line 60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90525" name="Group 61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90526" name="Line 6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527" name="Line 6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528" name="Line 6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529" name="Line 6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530" name="Line 6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531" name="Line 6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532" name="Line 6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533" name="Line 6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534" name="Line 7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535" name="Line 7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90536" name="Line 7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90537" name="Group 73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90538" name="Group 7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90539" name="Line 7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90540" name="Group 76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90541" name="Line 77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90542" name="Group 78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90543" name="Line 7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544" name="Line 8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545" name="Line 8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546" name="Line 8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547" name="Line 8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548" name="Line 8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549" name="Line 8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550" name="Line 8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551" name="Line 8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552" name="Line 8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90553" name="Line 8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90554" name="Group 9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90555" name="Line 9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90556" name="Group 92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90557" name="Line 93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90558" name="Group 94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90559" name="Line 9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560" name="Line 9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561" name="Line 9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562" name="Line 9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563" name="Line 9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564" name="Line 10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565" name="Line 10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566" name="Line 10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567" name="Line 10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568" name="Line 10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90569" name="Line 10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  <p:grpSp>
              <p:nvGrpSpPr>
                <p:cNvPr id="190570" name="Group 106"/>
                <p:cNvGrpSpPr>
                  <a:grpSpLocks/>
                </p:cNvGrpSpPr>
                <p:nvPr/>
              </p:nvGrpSpPr>
              <p:grpSpPr bwMode="auto">
                <a:xfrm>
                  <a:off x="2871" y="3223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90571" name="Group 107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90572" name="Group 10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90573" name="Line 10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90574" name="Group 110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90575" name="Line 111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90576" name="Group 112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90577" name="Line 11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578" name="Line 11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579" name="Line 11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580" name="Line 11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581" name="Line 11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582" name="Line 11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583" name="Line 11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584" name="Line 12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585" name="Line 12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586" name="Line 12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90587" name="Line 12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90588" name="Group 12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90589" name="Line 12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90590" name="Group 126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90591" name="Line 127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90592" name="Group 128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90593" name="Line 12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594" name="Line 13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595" name="Line 13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596" name="Line 13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597" name="Line 13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598" name="Line 13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599" name="Line 13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600" name="Line 13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601" name="Line 13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602" name="Line 13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90603" name="Line 13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90604" name="Group 140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90605" name="Group 14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90606" name="Line 14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90607" name="Group 14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90608" name="Line 144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90609" name="Group 145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90610" name="Line 14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611" name="Line 14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612" name="Line 14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613" name="Line 14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614" name="Line 15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615" name="Line 15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616" name="Line 15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617" name="Line 15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618" name="Line 15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619" name="Line 15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90620" name="Line 15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90621" name="Group 15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90622" name="Line 15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90623" name="Group 159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90624" name="Line 160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90625" name="Group 161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90626" name="Line 16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627" name="Line 16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628" name="Line 16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629" name="Line 16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630" name="Line 16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631" name="Line 16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632" name="Line 16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633" name="Line 16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634" name="Line 17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635" name="Line 17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90636" name="Line 17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190637" name="Group 173"/>
          <p:cNvGrpSpPr>
            <a:grpSpLocks/>
          </p:cNvGrpSpPr>
          <p:nvPr/>
        </p:nvGrpSpPr>
        <p:grpSpPr bwMode="auto">
          <a:xfrm>
            <a:off x="-6350" y="6372225"/>
            <a:ext cx="9096375" cy="479425"/>
            <a:chOff x="30" y="3490"/>
            <a:chExt cx="5730" cy="302"/>
          </a:xfrm>
        </p:grpSpPr>
        <p:sp>
          <p:nvSpPr>
            <p:cNvPr id="190638" name="Rectangle 174"/>
            <p:cNvSpPr>
              <a:spLocks noChangeArrowheads="1"/>
            </p:cNvSpPr>
            <p:nvPr/>
          </p:nvSpPr>
          <p:spPr bwMode="auto">
            <a:xfrm>
              <a:off x="30" y="3490"/>
              <a:ext cx="5730" cy="302"/>
            </a:xfrm>
            <a:prstGeom prst="rect">
              <a:avLst/>
            </a:prstGeom>
            <a:solidFill>
              <a:srgbClr val="D4A77A"/>
            </a:solidFill>
            <a:ln w="57150" cmpd="thickThin">
              <a:solidFill>
                <a:srgbClr val="5F3F1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90639" name="Group 175"/>
            <p:cNvGrpSpPr>
              <a:grpSpLocks/>
            </p:cNvGrpSpPr>
            <p:nvPr/>
          </p:nvGrpSpPr>
          <p:grpSpPr bwMode="auto">
            <a:xfrm>
              <a:off x="30" y="3547"/>
              <a:ext cx="5713" cy="154"/>
              <a:chOff x="134" y="2990"/>
              <a:chExt cx="5485" cy="154"/>
            </a:xfrm>
          </p:grpSpPr>
          <p:grpSp>
            <p:nvGrpSpPr>
              <p:cNvPr id="190640" name="Group 176"/>
              <p:cNvGrpSpPr>
                <a:grpSpLocks/>
              </p:cNvGrpSpPr>
              <p:nvPr/>
            </p:nvGrpSpPr>
            <p:grpSpPr bwMode="auto">
              <a:xfrm>
                <a:off x="4453" y="2990"/>
                <a:ext cx="1166" cy="142"/>
                <a:chOff x="612" y="2521"/>
                <a:chExt cx="2632" cy="480"/>
              </a:xfrm>
            </p:grpSpPr>
            <p:grpSp>
              <p:nvGrpSpPr>
                <p:cNvPr id="190641" name="Group 177"/>
                <p:cNvGrpSpPr>
                  <a:grpSpLocks/>
                </p:cNvGrpSpPr>
                <p:nvPr/>
              </p:nvGrpSpPr>
              <p:grpSpPr bwMode="auto">
                <a:xfrm>
                  <a:off x="612" y="2523"/>
                  <a:ext cx="1316" cy="478"/>
                  <a:chOff x="385" y="2523"/>
                  <a:chExt cx="1316" cy="478"/>
                </a:xfrm>
              </p:grpSpPr>
              <p:sp>
                <p:nvSpPr>
                  <p:cNvPr id="190642" name="Line 178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90643" name="Group 179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90644" name="Line 18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90645" name="Group 18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90646" name="Line 18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0647" name="Line 183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0648" name="Line 18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0649" name="Line 18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0650" name="Line 18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0651" name="Line 18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0652" name="Line 18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0653" name="Line 18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0654" name="Line 190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0655" name="Line 191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90656" name="Line 192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90657" name="Group 193"/>
                <p:cNvGrpSpPr>
                  <a:grpSpLocks/>
                </p:cNvGrpSpPr>
                <p:nvPr/>
              </p:nvGrpSpPr>
              <p:grpSpPr bwMode="auto">
                <a:xfrm>
                  <a:off x="1928" y="2521"/>
                  <a:ext cx="1316" cy="478"/>
                  <a:chOff x="385" y="2523"/>
                  <a:chExt cx="1316" cy="478"/>
                </a:xfrm>
              </p:grpSpPr>
              <p:sp>
                <p:nvSpPr>
                  <p:cNvPr id="190658" name="Line 194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90659" name="Group 195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90660" name="Line 19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90661" name="Group 19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90662" name="Line 19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0663" name="Line 199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0664" name="Line 20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0665" name="Line 20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0666" name="Line 20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0667" name="Line 20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0668" name="Line 20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0669" name="Line 20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0670" name="Line 206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0671" name="Line 207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90672" name="Line 208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190673" name="Group 209"/>
              <p:cNvGrpSpPr>
                <a:grpSpLocks/>
              </p:cNvGrpSpPr>
              <p:nvPr/>
            </p:nvGrpSpPr>
            <p:grpSpPr bwMode="auto">
              <a:xfrm>
                <a:off x="134" y="2999"/>
                <a:ext cx="4320" cy="145"/>
                <a:chOff x="12" y="3220"/>
                <a:chExt cx="5718" cy="217"/>
              </a:xfrm>
            </p:grpSpPr>
            <p:grpSp>
              <p:nvGrpSpPr>
                <p:cNvPr id="190674" name="Group 210"/>
                <p:cNvGrpSpPr>
                  <a:grpSpLocks/>
                </p:cNvGrpSpPr>
                <p:nvPr/>
              </p:nvGrpSpPr>
              <p:grpSpPr bwMode="auto">
                <a:xfrm>
                  <a:off x="12" y="3220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90675" name="Group 211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90676" name="Group 21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90677" name="Line 21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90678" name="Group 21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90679" name="Line 215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90680" name="Group 216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90681" name="Line 21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682" name="Line 21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683" name="Line 21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684" name="Line 22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685" name="Line 22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686" name="Line 22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687" name="Line 22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688" name="Line 22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689" name="Line 22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690" name="Line 22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90691" name="Line 22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90692" name="Group 22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90693" name="Line 22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90694" name="Group 230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90695" name="Line 231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90696" name="Group 232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90697" name="Line 23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698" name="Line 23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699" name="Line 23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700" name="Line 23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701" name="Line 23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702" name="Line 23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703" name="Line 23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704" name="Line 24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705" name="Line 24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706" name="Line 24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90707" name="Line 24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90708" name="Group 244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90709" name="Group 24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90710" name="Line 24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90711" name="Group 24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90712" name="Line 248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90713" name="Group 249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90714" name="Line 25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715" name="Line 25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716" name="Line 25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717" name="Line 25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718" name="Line 25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719" name="Line 25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720" name="Line 25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721" name="Line 25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722" name="Line 25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723" name="Line 25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90724" name="Line 26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90725" name="Group 26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90726" name="Line 26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90727" name="Group 26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90728" name="Line 264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90729" name="Group 265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90730" name="Line 26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731" name="Line 26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732" name="Line 26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733" name="Line 26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734" name="Line 27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735" name="Line 27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736" name="Line 27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737" name="Line 27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738" name="Line 27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739" name="Line 27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90740" name="Line 27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  <p:grpSp>
              <p:nvGrpSpPr>
                <p:cNvPr id="190741" name="Group 277"/>
                <p:cNvGrpSpPr>
                  <a:grpSpLocks/>
                </p:cNvGrpSpPr>
                <p:nvPr/>
              </p:nvGrpSpPr>
              <p:grpSpPr bwMode="auto">
                <a:xfrm>
                  <a:off x="2871" y="3223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90742" name="Group 278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90743" name="Group 27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90744" name="Line 28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90745" name="Group 28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90746" name="Line 282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90747" name="Group 283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90748" name="Line 28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749" name="Line 28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750" name="Line 28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751" name="Line 28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752" name="Line 28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753" name="Line 28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754" name="Line 29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755" name="Line 29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756" name="Line 29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757" name="Line 29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90758" name="Line 29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90759" name="Group 29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90760" name="Line 29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90761" name="Group 29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90762" name="Line 298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90763" name="Group 299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90764" name="Line 30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765" name="Line 30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766" name="Line 30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767" name="Line 30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768" name="Line 30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769" name="Line 30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770" name="Line 30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771" name="Line 30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772" name="Line 30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773" name="Line 30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90774" name="Line 31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90775" name="Group 311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90776" name="Group 31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90777" name="Line 31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90778" name="Group 31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90779" name="Line 315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90780" name="Group 316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90781" name="Line 31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782" name="Line 31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783" name="Line 31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784" name="Line 32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785" name="Line 32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786" name="Line 32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787" name="Line 32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788" name="Line 32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789" name="Line 32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790" name="Line 32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90791" name="Line 32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90792" name="Group 32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90793" name="Line 32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90794" name="Group 330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90795" name="Line 331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90796" name="Group 332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90797" name="Line 33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798" name="Line 33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799" name="Line 33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800" name="Line 33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801" name="Line 33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802" name="Line 33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803" name="Line 33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804" name="Line 34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805" name="Line 34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0806" name="Line 34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90807" name="Line 34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190808" name="Group 344"/>
          <p:cNvGrpSpPr>
            <a:grpSpLocks/>
          </p:cNvGrpSpPr>
          <p:nvPr/>
        </p:nvGrpSpPr>
        <p:grpSpPr bwMode="auto">
          <a:xfrm>
            <a:off x="241300" y="600075"/>
            <a:ext cx="1600200" cy="1709738"/>
            <a:chOff x="89" y="201"/>
            <a:chExt cx="1008" cy="1077"/>
          </a:xfrm>
        </p:grpSpPr>
        <p:sp>
          <p:nvSpPr>
            <p:cNvPr id="190809" name="Oval 345"/>
            <p:cNvSpPr>
              <a:spLocks noChangeArrowheads="1"/>
            </p:cNvSpPr>
            <p:nvPr/>
          </p:nvSpPr>
          <p:spPr bwMode="auto">
            <a:xfrm>
              <a:off x="89" y="201"/>
              <a:ext cx="1008" cy="1077"/>
            </a:xfrm>
            <a:prstGeom prst="ellipse">
              <a:avLst/>
            </a:prstGeom>
            <a:solidFill>
              <a:srgbClr val="FDFDE7"/>
            </a:solidFill>
            <a:ln w="57150" cmpd="thickThin">
              <a:solidFill>
                <a:srgbClr val="5F3F1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190810" name="Picture 346" descr="новый-34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12000"/>
            </a:blip>
            <a:srcRect/>
            <a:stretch>
              <a:fillRect/>
            </a:stretch>
          </p:blipFill>
          <p:spPr bwMode="auto">
            <a:xfrm rot="1141563">
              <a:off x="89" y="201"/>
              <a:ext cx="989" cy="1018"/>
            </a:xfrm>
            <a:prstGeom prst="rect">
              <a:avLst/>
            </a:prstGeom>
            <a:noFill/>
          </p:spPr>
        </p:pic>
      </p:grpSp>
      <p:pic>
        <p:nvPicPr>
          <p:cNvPr id="190812" name="Picture 348" descr="17_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17913" y="2492375"/>
            <a:ext cx="2627312" cy="3095625"/>
          </a:xfrm>
          <a:prstGeom prst="rect">
            <a:avLst/>
          </a:prstGeom>
          <a:noFill/>
        </p:spPr>
      </p:pic>
      <p:pic>
        <p:nvPicPr>
          <p:cNvPr id="190815" name="Picture 351" descr="ed28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06575" y="2492375"/>
            <a:ext cx="5338763" cy="3638550"/>
          </a:xfrm>
          <a:prstGeom prst="rect">
            <a:avLst/>
          </a:prstGeom>
          <a:noFill/>
          <a:ln w="57150" cmpd="thickThin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190816" name="AutoShape 352"/>
          <p:cNvSpPr>
            <a:spLocks noChangeArrowheads="1"/>
          </p:cNvSpPr>
          <p:nvPr/>
        </p:nvSpPr>
        <p:spPr bwMode="auto">
          <a:xfrm>
            <a:off x="2076450" y="755650"/>
            <a:ext cx="6353175" cy="1554163"/>
          </a:xfrm>
          <a:prstGeom prst="wedgeRoundRectCallout">
            <a:avLst>
              <a:gd name="adj1" fmla="val -64616"/>
              <a:gd name="adj2" fmla="val 3829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4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Мы состязаемся в беге и борьбе.</a:t>
            </a:r>
          </a:p>
          <a:p>
            <a:pPr algn="ctr"/>
            <a:r>
              <a:rPr lang="ru-RU" sz="24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Наши девочки тоже очень ловкие и хорошие бегуньи.</a:t>
            </a:r>
          </a:p>
        </p:txBody>
      </p:sp>
      <p:sp>
        <p:nvSpPr>
          <p:cNvPr id="190817" name="AutoShape 353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20088" y="5927725"/>
            <a:ext cx="636587" cy="330200"/>
          </a:xfrm>
          <a:prstGeom prst="actionButtonForwardNext">
            <a:avLst/>
          </a:prstGeom>
          <a:solidFill>
            <a:srgbClr val="ECD9C6"/>
          </a:solidFill>
          <a:ln w="9525">
            <a:solidFill>
              <a:srgbClr val="6B472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445" name="Picture 5" descr="новый-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9563" y="2824163"/>
            <a:ext cx="2679700" cy="2671762"/>
          </a:xfrm>
          <a:prstGeom prst="rect">
            <a:avLst/>
          </a:prstGeom>
          <a:noFill/>
        </p:spPr>
      </p:pic>
      <p:grpSp>
        <p:nvGrpSpPr>
          <p:cNvPr id="189446" name="Group 6"/>
          <p:cNvGrpSpPr>
            <a:grpSpLocks/>
          </p:cNvGrpSpPr>
          <p:nvPr/>
        </p:nvGrpSpPr>
        <p:grpSpPr bwMode="auto">
          <a:xfrm>
            <a:off x="147638" y="122238"/>
            <a:ext cx="9096375" cy="479425"/>
            <a:chOff x="30" y="3490"/>
            <a:chExt cx="5730" cy="302"/>
          </a:xfrm>
        </p:grpSpPr>
        <p:sp>
          <p:nvSpPr>
            <p:cNvPr id="189447" name="Rectangle 7"/>
            <p:cNvSpPr>
              <a:spLocks noChangeArrowheads="1"/>
            </p:cNvSpPr>
            <p:nvPr/>
          </p:nvSpPr>
          <p:spPr bwMode="auto">
            <a:xfrm>
              <a:off x="30" y="3490"/>
              <a:ext cx="5730" cy="302"/>
            </a:xfrm>
            <a:prstGeom prst="rect">
              <a:avLst/>
            </a:prstGeom>
            <a:solidFill>
              <a:srgbClr val="D4A77A"/>
            </a:solidFill>
            <a:ln w="57150" cmpd="thickThin">
              <a:solidFill>
                <a:srgbClr val="5F3F1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89448" name="Group 8"/>
            <p:cNvGrpSpPr>
              <a:grpSpLocks/>
            </p:cNvGrpSpPr>
            <p:nvPr/>
          </p:nvGrpSpPr>
          <p:grpSpPr bwMode="auto">
            <a:xfrm>
              <a:off x="30" y="3547"/>
              <a:ext cx="5713" cy="154"/>
              <a:chOff x="134" y="2990"/>
              <a:chExt cx="5485" cy="154"/>
            </a:xfrm>
          </p:grpSpPr>
          <p:grpSp>
            <p:nvGrpSpPr>
              <p:cNvPr id="189449" name="Group 9"/>
              <p:cNvGrpSpPr>
                <a:grpSpLocks/>
              </p:cNvGrpSpPr>
              <p:nvPr/>
            </p:nvGrpSpPr>
            <p:grpSpPr bwMode="auto">
              <a:xfrm>
                <a:off x="4453" y="2990"/>
                <a:ext cx="1166" cy="142"/>
                <a:chOff x="612" y="2521"/>
                <a:chExt cx="2632" cy="480"/>
              </a:xfrm>
            </p:grpSpPr>
            <p:grpSp>
              <p:nvGrpSpPr>
                <p:cNvPr id="189450" name="Group 10"/>
                <p:cNvGrpSpPr>
                  <a:grpSpLocks/>
                </p:cNvGrpSpPr>
                <p:nvPr/>
              </p:nvGrpSpPr>
              <p:grpSpPr bwMode="auto">
                <a:xfrm>
                  <a:off x="612" y="2523"/>
                  <a:ext cx="1316" cy="478"/>
                  <a:chOff x="385" y="2523"/>
                  <a:chExt cx="1316" cy="478"/>
                </a:xfrm>
              </p:grpSpPr>
              <p:sp>
                <p:nvSpPr>
                  <p:cNvPr id="189451" name="Line 11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89452" name="Group 12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89453" name="Line 1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89454" name="Group 1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89455" name="Line 1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9456" name="Line 16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9457" name="Line 1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9458" name="Line 1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9459" name="Line 1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9460" name="Line 2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9461" name="Line 2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9462" name="Line 2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9463" name="Line 23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9464" name="Line 24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89465" name="Line 25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89466" name="Group 26"/>
                <p:cNvGrpSpPr>
                  <a:grpSpLocks/>
                </p:cNvGrpSpPr>
                <p:nvPr/>
              </p:nvGrpSpPr>
              <p:grpSpPr bwMode="auto">
                <a:xfrm>
                  <a:off x="1928" y="2521"/>
                  <a:ext cx="1316" cy="478"/>
                  <a:chOff x="385" y="2523"/>
                  <a:chExt cx="1316" cy="478"/>
                </a:xfrm>
              </p:grpSpPr>
              <p:sp>
                <p:nvSpPr>
                  <p:cNvPr id="189467" name="Line 27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89468" name="Group 28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89469" name="Line 2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89470" name="Group 3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89471" name="Line 3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9472" name="Line 32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9473" name="Line 3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9474" name="Line 3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9475" name="Line 3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9476" name="Line 3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9477" name="Line 3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9478" name="Line 3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9479" name="Line 39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9480" name="Line 40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89481" name="Line 41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189482" name="Group 42"/>
              <p:cNvGrpSpPr>
                <a:grpSpLocks/>
              </p:cNvGrpSpPr>
              <p:nvPr/>
            </p:nvGrpSpPr>
            <p:grpSpPr bwMode="auto">
              <a:xfrm>
                <a:off x="134" y="2999"/>
                <a:ext cx="4320" cy="145"/>
                <a:chOff x="12" y="3220"/>
                <a:chExt cx="5718" cy="217"/>
              </a:xfrm>
            </p:grpSpPr>
            <p:grpSp>
              <p:nvGrpSpPr>
                <p:cNvPr id="189483" name="Group 43"/>
                <p:cNvGrpSpPr>
                  <a:grpSpLocks/>
                </p:cNvGrpSpPr>
                <p:nvPr/>
              </p:nvGrpSpPr>
              <p:grpSpPr bwMode="auto">
                <a:xfrm>
                  <a:off x="12" y="3220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89484" name="Group 44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89485" name="Group 4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89486" name="Line 4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89487" name="Group 4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89488" name="Line 48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89489" name="Group 49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89490" name="Line 5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491" name="Line 5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492" name="Line 5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493" name="Line 5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494" name="Line 5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495" name="Line 5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496" name="Line 5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497" name="Line 5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498" name="Line 5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499" name="Line 5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89500" name="Line 6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89501" name="Group 6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89502" name="Line 6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89503" name="Group 6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89504" name="Line 64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89505" name="Group 65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89506" name="Line 6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507" name="Line 6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508" name="Line 6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509" name="Line 6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510" name="Line 7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511" name="Line 7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512" name="Line 7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513" name="Line 7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514" name="Line 7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515" name="Line 7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89516" name="Line 7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89517" name="Group 77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89518" name="Group 7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89519" name="Line 7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89520" name="Group 80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89521" name="Line 81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89522" name="Group 82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89523" name="Line 8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524" name="Line 8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525" name="Line 8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526" name="Line 8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527" name="Line 8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528" name="Line 8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529" name="Line 8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530" name="Line 9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531" name="Line 9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532" name="Line 9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89533" name="Line 9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89534" name="Group 9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89535" name="Line 9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89536" name="Group 96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89537" name="Line 97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89538" name="Group 98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89539" name="Line 9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540" name="Line 10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541" name="Line 10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542" name="Line 10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543" name="Line 10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544" name="Line 10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545" name="Line 10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546" name="Line 10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547" name="Line 10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548" name="Line 10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89549" name="Line 10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  <p:grpSp>
              <p:nvGrpSpPr>
                <p:cNvPr id="189550" name="Group 110"/>
                <p:cNvGrpSpPr>
                  <a:grpSpLocks/>
                </p:cNvGrpSpPr>
                <p:nvPr/>
              </p:nvGrpSpPr>
              <p:grpSpPr bwMode="auto">
                <a:xfrm>
                  <a:off x="2871" y="3223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89551" name="Group 111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89552" name="Group 11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89553" name="Line 11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89554" name="Group 11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89555" name="Line 115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89556" name="Group 116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89557" name="Line 11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558" name="Line 11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559" name="Line 11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560" name="Line 12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561" name="Line 12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562" name="Line 12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563" name="Line 12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564" name="Line 12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565" name="Line 12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566" name="Line 12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89567" name="Line 12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89568" name="Group 12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89569" name="Line 12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89570" name="Group 130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89571" name="Line 131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89572" name="Group 132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89573" name="Line 13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574" name="Line 13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575" name="Line 13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576" name="Line 13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577" name="Line 13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578" name="Line 13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579" name="Line 13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580" name="Line 14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581" name="Line 14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582" name="Line 14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89583" name="Line 14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89584" name="Group 144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89585" name="Group 14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89586" name="Line 14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89587" name="Group 14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89588" name="Line 148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89589" name="Group 149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89590" name="Line 15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591" name="Line 15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592" name="Line 15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593" name="Line 15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594" name="Line 15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595" name="Line 15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596" name="Line 15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597" name="Line 15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598" name="Line 15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599" name="Line 15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89600" name="Line 16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89601" name="Group 16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89602" name="Line 16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89603" name="Group 16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89604" name="Line 164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89605" name="Group 165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89606" name="Line 16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607" name="Line 16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608" name="Line 16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609" name="Line 16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610" name="Line 17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611" name="Line 17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612" name="Line 17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613" name="Line 17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614" name="Line 17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615" name="Line 17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89616" name="Line 17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189617" name="Group 177"/>
          <p:cNvGrpSpPr>
            <a:grpSpLocks/>
          </p:cNvGrpSpPr>
          <p:nvPr/>
        </p:nvGrpSpPr>
        <p:grpSpPr bwMode="auto">
          <a:xfrm>
            <a:off x="0" y="6372225"/>
            <a:ext cx="9096375" cy="479425"/>
            <a:chOff x="30" y="3490"/>
            <a:chExt cx="5730" cy="302"/>
          </a:xfrm>
        </p:grpSpPr>
        <p:sp>
          <p:nvSpPr>
            <p:cNvPr id="189618" name="Rectangle 178"/>
            <p:cNvSpPr>
              <a:spLocks noChangeArrowheads="1"/>
            </p:cNvSpPr>
            <p:nvPr/>
          </p:nvSpPr>
          <p:spPr bwMode="auto">
            <a:xfrm>
              <a:off x="30" y="3490"/>
              <a:ext cx="5730" cy="302"/>
            </a:xfrm>
            <a:prstGeom prst="rect">
              <a:avLst/>
            </a:prstGeom>
            <a:solidFill>
              <a:srgbClr val="D4A77A"/>
            </a:solidFill>
            <a:ln w="57150" cmpd="thickThin">
              <a:solidFill>
                <a:srgbClr val="5F3F1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89619" name="Group 179"/>
            <p:cNvGrpSpPr>
              <a:grpSpLocks/>
            </p:cNvGrpSpPr>
            <p:nvPr/>
          </p:nvGrpSpPr>
          <p:grpSpPr bwMode="auto">
            <a:xfrm>
              <a:off x="30" y="3547"/>
              <a:ext cx="5713" cy="154"/>
              <a:chOff x="134" y="2990"/>
              <a:chExt cx="5485" cy="154"/>
            </a:xfrm>
          </p:grpSpPr>
          <p:grpSp>
            <p:nvGrpSpPr>
              <p:cNvPr id="189620" name="Group 180"/>
              <p:cNvGrpSpPr>
                <a:grpSpLocks/>
              </p:cNvGrpSpPr>
              <p:nvPr/>
            </p:nvGrpSpPr>
            <p:grpSpPr bwMode="auto">
              <a:xfrm>
                <a:off x="4453" y="2990"/>
                <a:ext cx="1166" cy="142"/>
                <a:chOff x="612" y="2521"/>
                <a:chExt cx="2632" cy="480"/>
              </a:xfrm>
            </p:grpSpPr>
            <p:grpSp>
              <p:nvGrpSpPr>
                <p:cNvPr id="189621" name="Group 181"/>
                <p:cNvGrpSpPr>
                  <a:grpSpLocks/>
                </p:cNvGrpSpPr>
                <p:nvPr/>
              </p:nvGrpSpPr>
              <p:grpSpPr bwMode="auto">
                <a:xfrm>
                  <a:off x="612" y="2523"/>
                  <a:ext cx="1316" cy="478"/>
                  <a:chOff x="385" y="2523"/>
                  <a:chExt cx="1316" cy="478"/>
                </a:xfrm>
              </p:grpSpPr>
              <p:sp>
                <p:nvSpPr>
                  <p:cNvPr id="189622" name="Line 182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89623" name="Group 183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89624" name="Line 18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89625" name="Group 18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89626" name="Line 18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9627" name="Line 187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9628" name="Line 18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9629" name="Line 18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9630" name="Line 19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9631" name="Line 19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9632" name="Line 19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9633" name="Line 19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9634" name="Line 194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9635" name="Line 195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89636" name="Line 196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89637" name="Group 197"/>
                <p:cNvGrpSpPr>
                  <a:grpSpLocks/>
                </p:cNvGrpSpPr>
                <p:nvPr/>
              </p:nvGrpSpPr>
              <p:grpSpPr bwMode="auto">
                <a:xfrm>
                  <a:off x="1928" y="2521"/>
                  <a:ext cx="1316" cy="478"/>
                  <a:chOff x="385" y="2523"/>
                  <a:chExt cx="1316" cy="478"/>
                </a:xfrm>
              </p:grpSpPr>
              <p:sp>
                <p:nvSpPr>
                  <p:cNvPr id="189638" name="Line 198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89639" name="Group 199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89640" name="Line 20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89641" name="Group 20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89642" name="Line 20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9643" name="Line 203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9644" name="Line 20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9645" name="Line 20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9646" name="Line 20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9647" name="Line 20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9648" name="Line 20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9649" name="Line 20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9650" name="Line 210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9651" name="Line 211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89652" name="Line 212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189653" name="Group 213"/>
              <p:cNvGrpSpPr>
                <a:grpSpLocks/>
              </p:cNvGrpSpPr>
              <p:nvPr/>
            </p:nvGrpSpPr>
            <p:grpSpPr bwMode="auto">
              <a:xfrm>
                <a:off x="134" y="2999"/>
                <a:ext cx="4320" cy="145"/>
                <a:chOff x="12" y="3220"/>
                <a:chExt cx="5718" cy="217"/>
              </a:xfrm>
            </p:grpSpPr>
            <p:grpSp>
              <p:nvGrpSpPr>
                <p:cNvPr id="189654" name="Group 214"/>
                <p:cNvGrpSpPr>
                  <a:grpSpLocks/>
                </p:cNvGrpSpPr>
                <p:nvPr/>
              </p:nvGrpSpPr>
              <p:grpSpPr bwMode="auto">
                <a:xfrm>
                  <a:off x="12" y="3220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89655" name="Group 215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89656" name="Group 21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89657" name="Line 21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89658" name="Group 218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89659" name="Line 219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89660" name="Group 220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89661" name="Line 22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662" name="Line 22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663" name="Line 22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664" name="Line 22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665" name="Line 22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666" name="Line 22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667" name="Line 22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668" name="Line 22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669" name="Line 22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670" name="Line 23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89671" name="Line 23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89672" name="Group 23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89673" name="Line 23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89674" name="Group 23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89675" name="Line 235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89676" name="Group 236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89677" name="Line 23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678" name="Line 23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679" name="Line 23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680" name="Line 24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681" name="Line 24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682" name="Line 24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683" name="Line 24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684" name="Line 24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685" name="Line 24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686" name="Line 24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89687" name="Line 24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89688" name="Group 248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89689" name="Group 24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89690" name="Line 25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89691" name="Group 25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89692" name="Line 252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89693" name="Group 253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89694" name="Line 25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695" name="Line 25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696" name="Line 25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697" name="Line 25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698" name="Line 25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699" name="Line 25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700" name="Line 26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701" name="Line 26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702" name="Line 26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703" name="Line 26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89704" name="Line 26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89705" name="Group 26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89706" name="Line 26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89707" name="Group 26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89708" name="Line 268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89709" name="Group 269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89710" name="Line 27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711" name="Line 27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712" name="Line 27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713" name="Line 27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714" name="Line 27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715" name="Line 27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716" name="Line 27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717" name="Line 27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718" name="Line 27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719" name="Line 27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89720" name="Line 28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  <p:grpSp>
              <p:nvGrpSpPr>
                <p:cNvPr id="189721" name="Group 281"/>
                <p:cNvGrpSpPr>
                  <a:grpSpLocks/>
                </p:cNvGrpSpPr>
                <p:nvPr/>
              </p:nvGrpSpPr>
              <p:grpSpPr bwMode="auto">
                <a:xfrm>
                  <a:off x="2871" y="3223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89722" name="Group 282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89723" name="Group 28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89724" name="Line 28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89725" name="Group 285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89726" name="Line 286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89727" name="Group 287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89728" name="Line 28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729" name="Line 28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730" name="Line 29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731" name="Line 29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732" name="Line 29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733" name="Line 29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734" name="Line 29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735" name="Line 29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736" name="Line 29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737" name="Line 29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89738" name="Line 29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89739" name="Group 29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89740" name="Line 30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89741" name="Group 30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89742" name="Line 302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89743" name="Group 303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89744" name="Line 30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745" name="Line 30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746" name="Line 30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747" name="Line 30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748" name="Line 30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749" name="Line 30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750" name="Line 31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751" name="Line 31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752" name="Line 31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753" name="Line 31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89754" name="Line 31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89755" name="Group 315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89756" name="Group 31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89757" name="Line 31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89758" name="Group 318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89759" name="Line 319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89760" name="Group 320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89761" name="Line 32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762" name="Line 32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763" name="Line 32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764" name="Line 32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765" name="Line 32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766" name="Line 32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767" name="Line 32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768" name="Line 32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769" name="Line 32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770" name="Line 33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89771" name="Line 33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89772" name="Group 33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89773" name="Line 33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89774" name="Group 33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89775" name="Line 335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89776" name="Group 336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89777" name="Line 33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778" name="Line 33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779" name="Line 33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780" name="Line 34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781" name="Line 34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782" name="Line 34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783" name="Line 34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784" name="Line 34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785" name="Line 34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89786" name="Line 34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89787" name="Line 34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189788" name="Group 348"/>
          <p:cNvGrpSpPr>
            <a:grpSpLocks/>
          </p:cNvGrpSpPr>
          <p:nvPr/>
        </p:nvGrpSpPr>
        <p:grpSpPr bwMode="auto">
          <a:xfrm>
            <a:off x="6958013" y="863600"/>
            <a:ext cx="2016125" cy="1960563"/>
            <a:chOff x="4523" y="2666"/>
            <a:chExt cx="888" cy="872"/>
          </a:xfrm>
        </p:grpSpPr>
        <p:pic>
          <p:nvPicPr>
            <p:cNvPr id="189789" name="Picture 349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59" y="2666"/>
              <a:ext cx="808" cy="8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89790" name="Oval 350"/>
            <p:cNvSpPr>
              <a:spLocks noChangeArrowheads="1"/>
            </p:cNvSpPr>
            <p:nvPr/>
          </p:nvSpPr>
          <p:spPr bwMode="auto">
            <a:xfrm>
              <a:off x="4523" y="2666"/>
              <a:ext cx="888" cy="872"/>
            </a:xfrm>
            <a:prstGeom prst="ellipse">
              <a:avLst/>
            </a:prstGeom>
            <a:noFill/>
            <a:ln w="76200" cmpd="tri">
              <a:solidFill>
                <a:srgbClr val="5F3F1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89791" name="AutoShape 351"/>
          <p:cNvSpPr>
            <a:spLocks noChangeArrowheads="1"/>
          </p:cNvSpPr>
          <p:nvPr/>
        </p:nvSpPr>
        <p:spPr bwMode="auto">
          <a:xfrm>
            <a:off x="3257550" y="3406775"/>
            <a:ext cx="5511800" cy="2520950"/>
          </a:xfrm>
          <a:prstGeom prst="wedgeRoundRectCallout">
            <a:avLst>
              <a:gd name="adj1" fmla="val 22236"/>
              <a:gd name="adj2" fmla="val -65491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4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Спартанские мальчики крадут пищу у нас, илотов. Старшие школьники ночью тайком нападают на наши села и убивают самых сильных мужчин. </a:t>
            </a:r>
          </a:p>
          <a:p>
            <a:pPr algn="ctr"/>
            <a:r>
              <a:rPr lang="ru-RU" sz="24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Ведь мы безоружны! </a:t>
            </a:r>
          </a:p>
          <a:p>
            <a:pPr algn="ctr"/>
            <a:endParaRPr lang="ru-RU">
              <a:solidFill>
                <a:srgbClr val="FDFDE7"/>
              </a:solidFill>
              <a:effectDag name="">
                <a:cont type="tree" name="">
                  <a:effect ref="fillLine"/>
                  <a:outerShdw dist="38100" dir="13500000" algn="br">
                    <a:srgbClr val="FFFFF1"/>
                  </a:outerShdw>
                </a:cont>
                <a:cont type="tree" name="">
                  <a:effect ref="fillLine"/>
                  <a:outerShdw dist="38100" dir="2700000" algn="tl">
                    <a:srgbClr val="97978A"/>
                  </a:outerShdw>
                </a:cont>
                <a:effect ref="fillLine"/>
              </a:effectDag>
            </a:endParaRPr>
          </a:p>
        </p:txBody>
      </p:sp>
      <p:sp>
        <p:nvSpPr>
          <p:cNvPr id="189792" name="Text Box 352"/>
          <p:cNvSpPr txBox="1">
            <a:spLocks noChangeArrowheads="1"/>
          </p:cNvSpPr>
          <p:nvPr/>
        </p:nvSpPr>
        <p:spPr bwMode="auto">
          <a:xfrm>
            <a:off x="309563" y="5495925"/>
            <a:ext cx="23701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Мальчик с поросенком</a:t>
            </a:r>
          </a:p>
        </p:txBody>
      </p:sp>
      <p:grpSp>
        <p:nvGrpSpPr>
          <p:cNvPr id="189793" name="Group 353"/>
          <p:cNvGrpSpPr>
            <a:grpSpLocks/>
          </p:cNvGrpSpPr>
          <p:nvPr/>
        </p:nvGrpSpPr>
        <p:grpSpPr bwMode="auto">
          <a:xfrm>
            <a:off x="282575" y="693738"/>
            <a:ext cx="1600200" cy="1709737"/>
            <a:chOff x="89" y="201"/>
            <a:chExt cx="1008" cy="1077"/>
          </a:xfrm>
        </p:grpSpPr>
        <p:sp>
          <p:nvSpPr>
            <p:cNvPr id="189794" name="Oval 354"/>
            <p:cNvSpPr>
              <a:spLocks noChangeArrowheads="1"/>
            </p:cNvSpPr>
            <p:nvPr/>
          </p:nvSpPr>
          <p:spPr bwMode="auto">
            <a:xfrm>
              <a:off x="89" y="201"/>
              <a:ext cx="1008" cy="1077"/>
            </a:xfrm>
            <a:prstGeom prst="ellipse">
              <a:avLst/>
            </a:prstGeom>
            <a:solidFill>
              <a:srgbClr val="FDFDE7"/>
            </a:solidFill>
            <a:ln w="57150" cmpd="thickThin">
              <a:solidFill>
                <a:srgbClr val="5F3F1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189795" name="Picture 355" descr="новый-34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12000"/>
            </a:blip>
            <a:srcRect/>
            <a:stretch>
              <a:fillRect/>
            </a:stretch>
          </p:blipFill>
          <p:spPr bwMode="auto">
            <a:xfrm rot="1141563">
              <a:off x="89" y="201"/>
              <a:ext cx="989" cy="1018"/>
            </a:xfrm>
            <a:prstGeom prst="rect">
              <a:avLst/>
            </a:prstGeom>
            <a:noFill/>
          </p:spPr>
        </p:pic>
      </p:grpSp>
      <p:sp>
        <p:nvSpPr>
          <p:cNvPr id="189796" name="AutoShape 356"/>
          <p:cNvSpPr>
            <a:spLocks noChangeArrowheads="1"/>
          </p:cNvSpPr>
          <p:nvPr/>
        </p:nvSpPr>
        <p:spPr bwMode="auto">
          <a:xfrm>
            <a:off x="1933575" y="693738"/>
            <a:ext cx="4895850" cy="2222500"/>
          </a:xfrm>
          <a:prstGeom prst="wedgeRoundRectCallout">
            <a:avLst>
              <a:gd name="adj1" fmla="val -41894"/>
              <a:gd name="adj2" fmla="val -12000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lnSpc>
                <a:spcPct val="90000"/>
              </a:lnSpc>
            </a:pPr>
            <a:r>
              <a:rPr lang="ru-RU" sz="24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Однажды меня поймали с  украденной курицей. За то, что попался, меня наказали.    Но под розгами я не проронил ни слова, как и подобает спартанцу!   </a:t>
            </a:r>
            <a:endParaRPr lang="ru-RU">
              <a:solidFill>
                <a:srgbClr val="FDFDE7"/>
              </a:solidFill>
              <a:effectDag name="">
                <a:cont type="tree" name="">
                  <a:effect ref="fillLine"/>
                  <a:outerShdw dist="38100" dir="13500000" algn="br">
                    <a:srgbClr val="FFFFF1"/>
                  </a:outerShdw>
                </a:cont>
                <a:cont type="tree" name="">
                  <a:effect ref="fillLine"/>
                  <a:outerShdw dist="38100" dir="2700000" algn="tl">
                    <a:srgbClr val="97978A"/>
                  </a:outerShdw>
                </a:cont>
                <a:effect ref="fillLine"/>
              </a:effectDag>
            </a:endParaRPr>
          </a:p>
        </p:txBody>
      </p:sp>
      <p:sp>
        <p:nvSpPr>
          <p:cNvPr id="189797" name="AutoShape 357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20088" y="5927725"/>
            <a:ext cx="636587" cy="330200"/>
          </a:xfrm>
          <a:prstGeom prst="actionButtonForwardNext">
            <a:avLst/>
          </a:prstGeom>
          <a:solidFill>
            <a:srgbClr val="ECD9C6"/>
          </a:solidFill>
          <a:ln w="9525">
            <a:solidFill>
              <a:srgbClr val="6B472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9796" grpId="0" animBg="1"/>
      <p:bldP spid="18979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1491" name="Group 3"/>
          <p:cNvGrpSpPr>
            <a:grpSpLocks/>
          </p:cNvGrpSpPr>
          <p:nvPr/>
        </p:nvGrpSpPr>
        <p:grpSpPr bwMode="auto">
          <a:xfrm>
            <a:off x="147638" y="122238"/>
            <a:ext cx="9096375" cy="479425"/>
            <a:chOff x="30" y="3490"/>
            <a:chExt cx="5730" cy="302"/>
          </a:xfrm>
        </p:grpSpPr>
        <p:sp>
          <p:nvSpPr>
            <p:cNvPr id="191492" name="Rectangle 4"/>
            <p:cNvSpPr>
              <a:spLocks noChangeArrowheads="1"/>
            </p:cNvSpPr>
            <p:nvPr/>
          </p:nvSpPr>
          <p:spPr bwMode="auto">
            <a:xfrm>
              <a:off x="30" y="3490"/>
              <a:ext cx="5730" cy="302"/>
            </a:xfrm>
            <a:prstGeom prst="rect">
              <a:avLst/>
            </a:prstGeom>
            <a:solidFill>
              <a:srgbClr val="D4A77A"/>
            </a:solidFill>
            <a:ln w="57150" cmpd="thickThin">
              <a:solidFill>
                <a:srgbClr val="5F3F1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91493" name="Group 5"/>
            <p:cNvGrpSpPr>
              <a:grpSpLocks/>
            </p:cNvGrpSpPr>
            <p:nvPr/>
          </p:nvGrpSpPr>
          <p:grpSpPr bwMode="auto">
            <a:xfrm>
              <a:off x="30" y="3547"/>
              <a:ext cx="5713" cy="154"/>
              <a:chOff x="134" y="2990"/>
              <a:chExt cx="5485" cy="154"/>
            </a:xfrm>
          </p:grpSpPr>
          <p:grpSp>
            <p:nvGrpSpPr>
              <p:cNvPr id="191494" name="Group 6"/>
              <p:cNvGrpSpPr>
                <a:grpSpLocks/>
              </p:cNvGrpSpPr>
              <p:nvPr/>
            </p:nvGrpSpPr>
            <p:grpSpPr bwMode="auto">
              <a:xfrm>
                <a:off x="4453" y="2990"/>
                <a:ext cx="1166" cy="142"/>
                <a:chOff x="612" y="2521"/>
                <a:chExt cx="2632" cy="480"/>
              </a:xfrm>
            </p:grpSpPr>
            <p:grpSp>
              <p:nvGrpSpPr>
                <p:cNvPr id="191495" name="Group 7"/>
                <p:cNvGrpSpPr>
                  <a:grpSpLocks/>
                </p:cNvGrpSpPr>
                <p:nvPr/>
              </p:nvGrpSpPr>
              <p:grpSpPr bwMode="auto">
                <a:xfrm>
                  <a:off x="612" y="2523"/>
                  <a:ext cx="1316" cy="478"/>
                  <a:chOff x="385" y="2523"/>
                  <a:chExt cx="1316" cy="478"/>
                </a:xfrm>
              </p:grpSpPr>
              <p:sp>
                <p:nvSpPr>
                  <p:cNvPr id="191496" name="Line 8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91497" name="Group 9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91498" name="Line 1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91499" name="Group 1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91500" name="Line 1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1501" name="Line 13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1502" name="Line 1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1503" name="Line 1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1504" name="Line 1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1505" name="Line 1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1506" name="Line 1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1507" name="Line 1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1508" name="Line 20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1509" name="Line 21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91510" name="Line 22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91511" name="Group 23"/>
                <p:cNvGrpSpPr>
                  <a:grpSpLocks/>
                </p:cNvGrpSpPr>
                <p:nvPr/>
              </p:nvGrpSpPr>
              <p:grpSpPr bwMode="auto">
                <a:xfrm>
                  <a:off x="1928" y="2521"/>
                  <a:ext cx="1316" cy="478"/>
                  <a:chOff x="385" y="2523"/>
                  <a:chExt cx="1316" cy="478"/>
                </a:xfrm>
              </p:grpSpPr>
              <p:sp>
                <p:nvSpPr>
                  <p:cNvPr id="191512" name="Line 24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91513" name="Group 25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91514" name="Line 2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91515" name="Group 2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91516" name="Line 2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1517" name="Line 29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1518" name="Line 3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1519" name="Line 3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1520" name="Line 3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1521" name="Line 3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1522" name="Line 3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1523" name="Line 3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1524" name="Line 36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1525" name="Line 37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91526" name="Line 38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191527" name="Group 39"/>
              <p:cNvGrpSpPr>
                <a:grpSpLocks/>
              </p:cNvGrpSpPr>
              <p:nvPr/>
            </p:nvGrpSpPr>
            <p:grpSpPr bwMode="auto">
              <a:xfrm>
                <a:off x="134" y="2999"/>
                <a:ext cx="4320" cy="145"/>
                <a:chOff x="12" y="3220"/>
                <a:chExt cx="5718" cy="217"/>
              </a:xfrm>
            </p:grpSpPr>
            <p:grpSp>
              <p:nvGrpSpPr>
                <p:cNvPr id="191528" name="Group 40"/>
                <p:cNvGrpSpPr>
                  <a:grpSpLocks/>
                </p:cNvGrpSpPr>
                <p:nvPr/>
              </p:nvGrpSpPr>
              <p:grpSpPr bwMode="auto">
                <a:xfrm>
                  <a:off x="12" y="3220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91529" name="Group 41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91530" name="Group 4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91531" name="Line 4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91532" name="Group 4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91533" name="Line 45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91534" name="Group 46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91535" name="Line 4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536" name="Line 4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537" name="Line 4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538" name="Line 5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539" name="Line 5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540" name="Line 5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541" name="Line 5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542" name="Line 5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543" name="Line 5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544" name="Line 5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91545" name="Line 5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91546" name="Group 5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91547" name="Line 5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91548" name="Group 60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91549" name="Line 61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91550" name="Group 62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91551" name="Line 6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552" name="Line 6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553" name="Line 6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554" name="Line 6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555" name="Line 6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556" name="Line 6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557" name="Line 6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558" name="Line 7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559" name="Line 7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560" name="Line 7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91561" name="Line 7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91562" name="Group 74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91563" name="Group 7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91564" name="Line 7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91565" name="Group 7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91566" name="Line 78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91567" name="Group 79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91568" name="Line 8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569" name="Line 8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570" name="Line 8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571" name="Line 8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572" name="Line 8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573" name="Line 8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574" name="Line 8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575" name="Line 8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576" name="Line 8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577" name="Line 8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91578" name="Line 9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91579" name="Group 9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91580" name="Line 9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91581" name="Group 9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91582" name="Line 94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91583" name="Group 95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91584" name="Line 9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585" name="Line 9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586" name="Line 9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587" name="Line 9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588" name="Line 10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589" name="Line 10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590" name="Line 10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591" name="Line 10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592" name="Line 10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593" name="Line 10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91594" name="Line 10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  <p:grpSp>
              <p:nvGrpSpPr>
                <p:cNvPr id="191595" name="Group 107"/>
                <p:cNvGrpSpPr>
                  <a:grpSpLocks/>
                </p:cNvGrpSpPr>
                <p:nvPr/>
              </p:nvGrpSpPr>
              <p:grpSpPr bwMode="auto">
                <a:xfrm>
                  <a:off x="2871" y="3223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91596" name="Group 108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91597" name="Group 10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91598" name="Line 11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91599" name="Group 11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91600" name="Line 112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91601" name="Group 113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91602" name="Line 11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603" name="Line 11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604" name="Line 11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605" name="Line 11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606" name="Line 11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607" name="Line 11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608" name="Line 12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609" name="Line 12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610" name="Line 12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611" name="Line 12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91612" name="Line 12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91613" name="Group 12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91614" name="Line 12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91615" name="Group 12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91616" name="Line 128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91617" name="Group 129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91618" name="Line 13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619" name="Line 13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620" name="Line 13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621" name="Line 13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622" name="Line 13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623" name="Line 13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624" name="Line 13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625" name="Line 13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626" name="Line 13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627" name="Line 13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91628" name="Line 14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91629" name="Group 141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91630" name="Group 14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91631" name="Line 14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91632" name="Group 14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91633" name="Line 145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91634" name="Group 146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91635" name="Line 14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636" name="Line 14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637" name="Line 14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638" name="Line 15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639" name="Line 15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640" name="Line 15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641" name="Line 15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642" name="Line 15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643" name="Line 15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644" name="Line 15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91645" name="Line 15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91646" name="Group 15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91647" name="Line 15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91648" name="Group 160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91649" name="Line 161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91650" name="Group 162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91651" name="Line 16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652" name="Line 16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653" name="Line 16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654" name="Line 16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655" name="Line 16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656" name="Line 16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657" name="Line 16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658" name="Line 17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659" name="Line 17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660" name="Line 17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91661" name="Line 17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191662" name="Group 174"/>
          <p:cNvGrpSpPr>
            <a:grpSpLocks/>
          </p:cNvGrpSpPr>
          <p:nvPr/>
        </p:nvGrpSpPr>
        <p:grpSpPr bwMode="auto">
          <a:xfrm>
            <a:off x="0" y="6372225"/>
            <a:ext cx="9096375" cy="479425"/>
            <a:chOff x="30" y="3490"/>
            <a:chExt cx="5730" cy="302"/>
          </a:xfrm>
        </p:grpSpPr>
        <p:sp>
          <p:nvSpPr>
            <p:cNvPr id="191663" name="Rectangle 175"/>
            <p:cNvSpPr>
              <a:spLocks noChangeArrowheads="1"/>
            </p:cNvSpPr>
            <p:nvPr/>
          </p:nvSpPr>
          <p:spPr bwMode="auto">
            <a:xfrm>
              <a:off x="30" y="3490"/>
              <a:ext cx="5730" cy="302"/>
            </a:xfrm>
            <a:prstGeom prst="rect">
              <a:avLst/>
            </a:prstGeom>
            <a:solidFill>
              <a:srgbClr val="D4A77A"/>
            </a:solidFill>
            <a:ln w="57150" cmpd="thickThin">
              <a:solidFill>
                <a:srgbClr val="5F3F1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91664" name="Group 176"/>
            <p:cNvGrpSpPr>
              <a:grpSpLocks/>
            </p:cNvGrpSpPr>
            <p:nvPr/>
          </p:nvGrpSpPr>
          <p:grpSpPr bwMode="auto">
            <a:xfrm>
              <a:off x="30" y="3547"/>
              <a:ext cx="5713" cy="154"/>
              <a:chOff x="134" y="2990"/>
              <a:chExt cx="5485" cy="154"/>
            </a:xfrm>
          </p:grpSpPr>
          <p:grpSp>
            <p:nvGrpSpPr>
              <p:cNvPr id="191665" name="Group 177"/>
              <p:cNvGrpSpPr>
                <a:grpSpLocks/>
              </p:cNvGrpSpPr>
              <p:nvPr/>
            </p:nvGrpSpPr>
            <p:grpSpPr bwMode="auto">
              <a:xfrm>
                <a:off x="4453" y="2990"/>
                <a:ext cx="1166" cy="142"/>
                <a:chOff x="612" y="2521"/>
                <a:chExt cx="2632" cy="480"/>
              </a:xfrm>
            </p:grpSpPr>
            <p:grpSp>
              <p:nvGrpSpPr>
                <p:cNvPr id="191666" name="Group 178"/>
                <p:cNvGrpSpPr>
                  <a:grpSpLocks/>
                </p:cNvGrpSpPr>
                <p:nvPr/>
              </p:nvGrpSpPr>
              <p:grpSpPr bwMode="auto">
                <a:xfrm>
                  <a:off x="612" y="2523"/>
                  <a:ext cx="1316" cy="478"/>
                  <a:chOff x="385" y="2523"/>
                  <a:chExt cx="1316" cy="478"/>
                </a:xfrm>
              </p:grpSpPr>
              <p:sp>
                <p:nvSpPr>
                  <p:cNvPr id="191667" name="Line 179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91668" name="Group 180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91669" name="Line 18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91670" name="Group 18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91671" name="Line 18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1672" name="Line 184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1673" name="Line 18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1674" name="Line 18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1675" name="Line 18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1676" name="Line 18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1677" name="Line 18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1678" name="Line 19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1679" name="Line 191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1680" name="Line 192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91681" name="Line 193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91682" name="Group 194"/>
                <p:cNvGrpSpPr>
                  <a:grpSpLocks/>
                </p:cNvGrpSpPr>
                <p:nvPr/>
              </p:nvGrpSpPr>
              <p:grpSpPr bwMode="auto">
                <a:xfrm>
                  <a:off x="1928" y="2521"/>
                  <a:ext cx="1316" cy="478"/>
                  <a:chOff x="385" y="2523"/>
                  <a:chExt cx="1316" cy="478"/>
                </a:xfrm>
              </p:grpSpPr>
              <p:sp>
                <p:nvSpPr>
                  <p:cNvPr id="191683" name="Line 195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91684" name="Group 196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91685" name="Line 19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91686" name="Group 19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91687" name="Line 19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1688" name="Line 200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1689" name="Line 20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1690" name="Line 20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1691" name="Line 20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1692" name="Line 20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1693" name="Line 20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1694" name="Line 20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1695" name="Line 207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1696" name="Line 208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91697" name="Line 209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191698" name="Group 210"/>
              <p:cNvGrpSpPr>
                <a:grpSpLocks/>
              </p:cNvGrpSpPr>
              <p:nvPr/>
            </p:nvGrpSpPr>
            <p:grpSpPr bwMode="auto">
              <a:xfrm>
                <a:off x="134" y="2999"/>
                <a:ext cx="4320" cy="145"/>
                <a:chOff x="12" y="3220"/>
                <a:chExt cx="5718" cy="217"/>
              </a:xfrm>
            </p:grpSpPr>
            <p:grpSp>
              <p:nvGrpSpPr>
                <p:cNvPr id="191699" name="Group 211"/>
                <p:cNvGrpSpPr>
                  <a:grpSpLocks/>
                </p:cNvGrpSpPr>
                <p:nvPr/>
              </p:nvGrpSpPr>
              <p:grpSpPr bwMode="auto">
                <a:xfrm>
                  <a:off x="12" y="3220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91700" name="Group 212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91701" name="Group 21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91702" name="Line 21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91703" name="Group 215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91704" name="Line 216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91705" name="Group 217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91706" name="Line 21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707" name="Line 21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708" name="Line 22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709" name="Line 22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710" name="Line 22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711" name="Line 22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712" name="Line 22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713" name="Line 22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714" name="Line 22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715" name="Line 22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91716" name="Line 22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91717" name="Group 22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91718" name="Line 23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91719" name="Group 23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91720" name="Line 232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91721" name="Group 233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91722" name="Line 23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723" name="Line 23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724" name="Line 23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725" name="Line 23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726" name="Line 23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727" name="Line 23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728" name="Line 24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729" name="Line 24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730" name="Line 24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731" name="Line 24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91732" name="Line 24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91733" name="Group 245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91734" name="Group 24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91735" name="Line 24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91736" name="Group 248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91737" name="Line 249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91738" name="Group 250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91739" name="Line 25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740" name="Line 25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741" name="Line 25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742" name="Line 25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743" name="Line 25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744" name="Line 25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745" name="Line 25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746" name="Line 25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747" name="Line 25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748" name="Line 26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91749" name="Line 26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91750" name="Group 26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91751" name="Line 26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91752" name="Group 26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91753" name="Line 265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91754" name="Group 266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91755" name="Line 26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756" name="Line 26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757" name="Line 26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758" name="Line 27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759" name="Line 27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760" name="Line 27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761" name="Line 27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762" name="Line 27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763" name="Line 27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764" name="Line 27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91765" name="Line 27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  <p:grpSp>
              <p:nvGrpSpPr>
                <p:cNvPr id="191766" name="Group 278"/>
                <p:cNvGrpSpPr>
                  <a:grpSpLocks/>
                </p:cNvGrpSpPr>
                <p:nvPr/>
              </p:nvGrpSpPr>
              <p:grpSpPr bwMode="auto">
                <a:xfrm>
                  <a:off x="2871" y="3223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91767" name="Group 279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91768" name="Group 28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91769" name="Line 28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91770" name="Group 282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91771" name="Line 283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91772" name="Group 284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91773" name="Line 28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774" name="Line 28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775" name="Line 28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776" name="Line 28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777" name="Line 28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778" name="Line 29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779" name="Line 29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780" name="Line 29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781" name="Line 29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782" name="Line 29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91783" name="Line 29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91784" name="Group 29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91785" name="Line 29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91786" name="Group 298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91787" name="Line 299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91788" name="Group 300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91789" name="Line 30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790" name="Line 30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791" name="Line 30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792" name="Line 30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793" name="Line 30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794" name="Line 30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795" name="Line 30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796" name="Line 30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797" name="Line 30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798" name="Line 31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91799" name="Line 31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91800" name="Group 312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91801" name="Group 31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91802" name="Line 31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91803" name="Group 315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91804" name="Line 316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91805" name="Group 317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91806" name="Line 31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807" name="Line 31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808" name="Line 32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809" name="Line 32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810" name="Line 32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811" name="Line 32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812" name="Line 32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813" name="Line 32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814" name="Line 32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815" name="Line 32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91816" name="Line 32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91817" name="Group 32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91818" name="Line 33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91819" name="Group 33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91820" name="Line 332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91821" name="Group 333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91822" name="Line 33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823" name="Line 33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824" name="Line 33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825" name="Line 33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826" name="Line 33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827" name="Line 33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828" name="Line 34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829" name="Line 34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830" name="Line 34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1831" name="Line 34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91832" name="Line 34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191833" name="Group 345"/>
          <p:cNvGrpSpPr>
            <a:grpSpLocks/>
          </p:cNvGrpSpPr>
          <p:nvPr/>
        </p:nvGrpSpPr>
        <p:grpSpPr bwMode="auto">
          <a:xfrm>
            <a:off x="6958013" y="863600"/>
            <a:ext cx="2016125" cy="1960563"/>
            <a:chOff x="4523" y="2666"/>
            <a:chExt cx="888" cy="872"/>
          </a:xfrm>
        </p:grpSpPr>
        <p:pic>
          <p:nvPicPr>
            <p:cNvPr id="191834" name="Picture 346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59" y="2666"/>
              <a:ext cx="808" cy="8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91835" name="Oval 347"/>
            <p:cNvSpPr>
              <a:spLocks noChangeArrowheads="1"/>
            </p:cNvSpPr>
            <p:nvPr/>
          </p:nvSpPr>
          <p:spPr bwMode="auto">
            <a:xfrm>
              <a:off x="4523" y="2666"/>
              <a:ext cx="888" cy="872"/>
            </a:xfrm>
            <a:prstGeom prst="ellipse">
              <a:avLst/>
            </a:prstGeom>
            <a:noFill/>
            <a:ln w="76200" cmpd="tri">
              <a:solidFill>
                <a:srgbClr val="5F3F1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91836" name="AutoShape 348"/>
          <p:cNvSpPr>
            <a:spLocks noChangeArrowheads="1"/>
          </p:cNvSpPr>
          <p:nvPr/>
        </p:nvSpPr>
        <p:spPr bwMode="auto">
          <a:xfrm>
            <a:off x="3411538" y="3500438"/>
            <a:ext cx="5511800" cy="1439862"/>
          </a:xfrm>
          <a:prstGeom prst="wedgeRoundRectCallout">
            <a:avLst>
              <a:gd name="adj1" fmla="val 29292"/>
              <a:gd name="adj2" fmla="val -92227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4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Моего брата убили спартанцы.</a:t>
            </a:r>
          </a:p>
          <a:p>
            <a:pPr algn="ctr"/>
            <a:r>
              <a:rPr lang="ru-RU" sz="24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Теперь в нашей семье нет кормильцев.  </a:t>
            </a:r>
          </a:p>
          <a:p>
            <a:pPr algn="ctr"/>
            <a:endParaRPr lang="ru-RU">
              <a:solidFill>
                <a:srgbClr val="FDFDE7"/>
              </a:solidFill>
              <a:effectDag name="">
                <a:cont type="tree" name="">
                  <a:effect ref="fillLine"/>
                  <a:outerShdw dist="38100" dir="13500000" algn="br">
                    <a:srgbClr val="FFFFF1"/>
                  </a:outerShdw>
                </a:cont>
                <a:cont type="tree" name="">
                  <a:effect ref="fillLine"/>
                  <a:outerShdw dist="38100" dir="2700000" algn="tl">
                    <a:srgbClr val="97978A"/>
                  </a:outerShdw>
                </a:cont>
                <a:effect ref="fillLine"/>
              </a:effectDag>
            </a:endParaRPr>
          </a:p>
        </p:txBody>
      </p:sp>
      <p:grpSp>
        <p:nvGrpSpPr>
          <p:cNvPr id="191838" name="Group 350"/>
          <p:cNvGrpSpPr>
            <a:grpSpLocks/>
          </p:cNvGrpSpPr>
          <p:nvPr/>
        </p:nvGrpSpPr>
        <p:grpSpPr bwMode="auto">
          <a:xfrm>
            <a:off x="282575" y="863600"/>
            <a:ext cx="1600200" cy="1709738"/>
            <a:chOff x="89" y="201"/>
            <a:chExt cx="1008" cy="1077"/>
          </a:xfrm>
        </p:grpSpPr>
        <p:sp>
          <p:nvSpPr>
            <p:cNvPr id="191839" name="Oval 351"/>
            <p:cNvSpPr>
              <a:spLocks noChangeArrowheads="1"/>
            </p:cNvSpPr>
            <p:nvPr/>
          </p:nvSpPr>
          <p:spPr bwMode="auto">
            <a:xfrm>
              <a:off x="89" y="201"/>
              <a:ext cx="1008" cy="1077"/>
            </a:xfrm>
            <a:prstGeom prst="ellipse">
              <a:avLst/>
            </a:prstGeom>
            <a:solidFill>
              <a:srgbClr val="FDFDE7"/>
            </a:solidFill>
            <a:ln w="57150" cmpd="thickThin">
              <a:solidFill>
                <a:srgbClr val="5F3F1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191840" name="Picture 352" descr="новый-34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12000"/>
            </a:blip>
            <a:srcRect/>
            <a:stretch>
              <a:fillRect/>
            </a:stretch>
          </p:blipFill>
          <p:spPr bwMode="auto">
            <a:xfrm rot="1141563">
              <a:off x="89" y="201"/>
              <a:ext cx="989" cy="1018"/>
            </a:xfrm>
            <a:prstGeom prst="rect">
              <a:avLst/>
            </a:prstGeom>
            <a:noFill/>
          </p:spPr>
        </p:pic>
      </p:grpSp>
      <p:sp>
        <p:nvSpPr>
          <p:cNvPr id="191841" name="AutoShape 353"/>
          <p:cNvSpPr>
            <a:spLocks noChangeArrowheads="1"/>
          </p:cNvSpPr>
          <p:nvPr/>
        </p:nvSpPr>
        <p:spPr bwMode="auto">
          <a:xfrm>
            <a:off x="1908175" y="788988"/>
            <a:ext cx="4773613" cy="2352675"/>
          </a:xfrm>
          <a:prstGeom prst="wedgeRoundRectCallout">
            <a:avLst>
              <a:gd name="adj1" fmla="val -41819"/>
              <a:gd name="adj2" fmla="val -21324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4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Учитель сказал, что я самый сильный и ловкий, и обещал, что меня назначат  командиром агелы!</a:t>
            </a:r>
          </a:p>
          <a:p>
            <a:pPr algn="ctr"/>
            <a:r>
              <a:rPr lang="ru-RU" sz="24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Я сам буду наказывать своих подчиненных!   </a:t>
            </a:r>
            <a:endParaRPr lang="ru-RU">
              <a:solidFill>
                <a:srgbClr val="FDFDE7"/>
              </a:solidFill>
              <a:effectDag name="">
                <a:cont type="tree" name="">
                  <a:effect ref="fillLine"/>
                  <a:outerShdw dist="38100" dir="13500000" algn="br">
                    <a:srgbClr val="FFFFF1"/>
                  </a:outerShdw>
                </a:cont>
                <a:cont type="tree" name="">
                  <a:effect ref="fillLine"/>
                  <a:outerShdw dist="38100" dir="2700000" algn="tl">
                    <a:srgbClr val="97978A"/>
                  </a:outerShdw>
                </a:cont>
                <a:effect ref="fillLine"/>
              </a:effectDag>
            </a:endParaRPr>
          </a:p>
        </p:txBody>
      </p:sp>
      <p:sp>
        <p:nvSpPr>
          <p:cNvPr id="191842" name="AutoShape 354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20088" y="5927725"/>
            <a:ext cx="636587" cy="330200"/>
          </a:xfrm>
          <a:prstGeom prst="actionButtonForwardNext">
            <a:avLst/>
          </a:prstGeom>
          <a:solidFill>
            <a:srgbClr val="ECD9C6"/>
          </a:solidFill>
          <a:ln w="9525">
            <a:solidFill>
              <a:srgbClr val="6B472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183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8658" name="Group 2"/>
          <p:cNvGrpSpPr>
            <a:grpSpLocks/>
          </p:cNvGrpSpPr>
          <p:nvPr/>
        </p:nvGrpSpPr>
        <p:grpSpPr bwMode="auto">
          <a:xfrm>
            <a:off x="147638" y="122238"/>
            <a:ext cx="9096375" cy="479425"/>
            <a:chOff x="30" y="3490"/>
            <a:chExt cx="5730" cy="302"/>
          </a:xfrm>
        </p:grpSpPr>
        <p:sp>
          <p:nvSpPr>
            <p:cNvPr id="198659" name="Rectangle 3"/>
            <p:cNvSpPr>
              <a:spLocks noChangeArrowheads="1"/>
            </p:cNvSpPr>
            <p:nvPr/>
          </p:nvSpPr>
          <p:spPr bwMode="auto">
            <a:xfrm>
              <a:off x="30" y="3490"/>
              <a:ext cx="5730" cy="302"/>
            </a:xfrm>
            <a:prstGeom prst="rect">
              <a:avLst/>
            </a:prstGeom>
            <a:solidFill>
              <a:srgbClr val="D4A77A"/>
            </a:solidFill>
            <a:ln w="57150" cmpd="thickThin">
              <a:solidFill>
                <a:srgbClr val="5F3F1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98660" name="Group 4"/>
            <p:cNvGrpSpPr>
              <a:grpSpLocks/>
            </p:cNvGrpSpPr>
            <p:nvPr/>
          </p:nvGrpSpPr>
          <p:grpSpPr bwMode="auto">
            <a:xfrm>
              <a:off x="30" y="3547"/>
              <a:ext cx="5713" cy="154"/>
              <a:chOff x="134" y="2990"/>
              <a:chExt cx="5485" cy="154"/>
            </a:xfrm>
          </p:grpSpPr>
          <p:grpSp>
            <p:nvGrpSpPr>
              <p:cNvPr id="198661" name="Group 5"/>
              <p:cNvGrpSpPr>
                <a:grpSpLocks/>
              </p:cNvGrpSpPr>
              <p:nvPr/>
            </p:nvGrpSpPr>
            <p:grpSpPr bwMode="auto">
              <a:xfrm>
                <a:off x="4453" y="2990"/>
                <a:ext cx="1166" cy="142"/>
                <a:chOff x="612" y="2521"/>
                <a:chExt cx="2632" cy="480"/>
              </a:xfrm>
            </p:grpSpPr>
            <p:grpSp>
              <p:nvGrpSpPr>
                <p:cNvPr id="198662" name="Group 6"/>
                <p:cNvGrpSpPr>
                  <a:grpSpLocks/>
                </p:cNvGrpSpPr>
                <p:nvPr/>
              </p:nvGrpSpPr>
              <p:grpSpPr bwMode="auto">
                <a:xfrm>
                  <a:off x="612" y="2523"/>
                  <a:ext cx="1316" cy="478"/>
                  <a:chOff x="385" y="2523"/>
                  <a:chExt cx="1316" cy="478"/>
                </a:xfrm>
              </p:grpSpPr>
              <p:sp>
                <p:nvSpPr>
                  <p:cNvPr id="198663" name="Line 7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98664" name="Group 8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98665" name="Line 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98666" name="Group 1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98667" name="Line 1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8668" name="Line 12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8669" name="Line 1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8670" name="Line 1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8671" name="Line 1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8672" name="Line 1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8673" name="Line 1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8674" name="Line 1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8675" name="Line 19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8676" name="Line 20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98677" name="Line 21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98678" name="Group 22"/>
                <p:cNvGrpSpPr>
                  <a:grpSpLocks/>
                </p:cNvGrpSpPr>
                <p:nvPr/>
              </p:nvGrpSpPr>
              <p:grpSpPr bwMode="auto">
                <a:xfrm>
                  <a:off x="1928" y="2521"/>
                  <a:ext cx="1316" cy="478"/>
                  <a:chOff x="385" y="2523"/>
                  <a:chExt cx="1316" cy="478"/>
                </a:xfrm>
              </p:grpSpPr>
              <p:sp>
                <p:nvSpPr>
                  <p:cNvPr id="198679" name="Line 23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98680" name="Group 24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98681" name="Line 2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98682" name="Group 2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98683" name="Line 2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8684" name="Line 28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8685" name="Line 2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8686" name="Line 3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8687" name="Line 3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8688" name="Line 3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8689" name="Line 3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8690" name="Line 3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8691" name="Line 35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8692" name="Line 36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98693" name="Line 37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198694" name="Group 38"/>
              <p:cNvGrpSpPr>
                <a:grpSpLocks/>
              </p:cNvGrpSpPr>
              <p:nvPr/>
            </p:nvGrpSpPr>
            <p:grpSpPr bwMode="auto">
              <a:xfrm>
                <a:off x="134" y="2999"/>
                <a:ext cx="4320" cy="145"/>
                <a:chOff x="12" y="3220"/>
                <a:chExt cx="5718" cy="217"/>
              </a:xfrm>
            </p:grpSpPr>
            <p:grpSp>
              <p:nvGrpSpPr>
                <p:cNvPr id="198695" name="Group 39"/>
                <p:cNvGrpSpPr>
                  <a:grpSpLocks/>
                </p:cNvGrpSpPr>
                <p:nvPr/>
              </p:nvGrpSpPr>
              <p:grpSpPr bwMode="auto">
                <a:xfrm>
                  <a:off x="12" y="3220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98696" name="Group 40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98697" name="Group 4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98698" name="Line 4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98699" name="Group 4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98700" name="Line 44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98701" name="Group 45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98702" name="Line 4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703" name="Line 4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704" name="Line 4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705" name="Line 4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706" name="Line 5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707" name="Line 5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708" name="Line 5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709" name="Line 5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710" name="Line 5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711" name="Line 5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98712" name="Line 5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98713" name="Group 5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98714" name="Line 5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98715" name="Group 59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98716" name="Line 60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98717" name="Group 61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98718" name="Line 6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719" name="Line 6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720" name="Line 6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721" name="Line 6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722" name="Line 6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723" name="Line 6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724" name="Line 6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725" name="Line 6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726" name="Line 7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727" name="Line 7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98728" name="Line 7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98729" name="Group 73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98730" name="Group 7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98731" name="Line 7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98732" name="Group 76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98733" name="Line 77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98734" name="Group 78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98735" name="Line 7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736" name="Line 8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737" name="Line 8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738" name="Line 8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739" name="Line 8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740" name="Line 8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741" name="Line 8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742" name="Line 8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743" name="Line 8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744" name="Line 8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98745" name="Line 8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98746" name="Group 9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98747" name="Line 9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98748" name="Group 92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98749" name="Line 93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98750" name="Group 94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98751" name="Line 9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752" name="Line 9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753" name="Line 9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754" name="Line 9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755" name="Line 9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756" name="Line 10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757" name="Line 10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758" name="Line 10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759" name="Line 10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760" name="Line 10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98761" name="Line 10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  <p:grpSp>
              <p:nvGrpSpPr>
                <p:cNvPr id="198762" name="Group 106"/>
                <p:cNvGrpSpPr>
                  <a:grpSpLocks/>
                </p:cNvGrpSpPr>
                <p:nvPr/>
              </p:nvGrpSpPr>
              <p:grpSpPr bwMode="auto">
                <a:xfrm>
                  <a:off x="2871" y="3223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98763" name="Group 107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98764" name="Group 10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98765" name="Line 10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98766" name="Group 110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98767" name="Line 111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98768" name="Group 112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98769" name="Line 11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770" name="Line 11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771" name="Line 11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772" name="Line 11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773" name="Line 11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774" name="Line 11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775" name="Line 11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776" name="Line 12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777" name="Line 12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778" name="Line 12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98779" name="Line 12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98780" name="Group 12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98781" name="Line 12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98782" name="Group 126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98783" name="Line 127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98784" name="Group 128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98785" name="Line 12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786" name="Line 13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787" name="Line 13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788" name="Line 13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789" name="Line 13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790" name="Line 13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791" name="Line 13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792" name="Line 13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793" name="Line 13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794" name="Line 13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98795" name="Line 13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98796" name="Group 140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98797" name="Group 14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98798" name="Line 14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98799" name="Group 14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98800" name="Line 144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98801" name="Group 145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98802" name="Line 14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803" name="Line 14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804" name="Line 14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805" name="Line 14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806" name="Line 15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807" name="Line 15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808" name="Line 15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809" name="Line 15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810" name="Line 15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811" name="Line 15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98812" name="Line 15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98813" name="Group 15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98814" name="Line 15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98815" name="Group 159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98816" name="Line 160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98817" name="Group 161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98818" name="Line 16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819" name="Line 16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820" name="Line 16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821" name="Line 16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822" name="Line 16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823" name="Line 16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824" name="Line 16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825" name="Line 16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826" name="Line 17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827" name="Line 17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98828" name="Line 17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198829" name="Group 173"/>
          <p:cNvGrpSpPr>
            <a:grpSpLocks/>
          </p:cNvGrpSpPr>
          <p:nvPr/>
        </p:nvGrpSpPr>
        <p:grpSpPr bwMode="auto">
          <a:xfrm>
            <a:off x="0" y="6372225"/>
            <a:ext cx="9096375" cy="479425"/>
            <a:chOff x="30" y="3490"/>
            <a:chExt cx="5730" cy="302"/>
          </a:xfrm>
        </p:grpSpPr>
        <p:sp>
          <p:nvSpPr>
            <p:cNvPr id="198830" name="Rectangle 174"/>
            <p:cNvSpPr>
              <a:spLocks noChangeArrowheads="1"/>
            </p:cNvSpPr>
            <p:nvPr/>
          </p:nvSpPr>
          <p:spPr bwMode="auto">
            <a:xfrm>
              <a:off x="30" y="3490"/>
              <a:ext cx="5730" cy="302"/>
            </a:xfrm>
            <a:prstGeom prst="rect">
              <a:avLst/>
            </a:prstGeom>
            <a:solidFill>
              <a:srgbClr val="D4A77A"/>
            </a:solidFill>
            <a:ln w="57150" cmpd="thickThin">
              <a:solidFill>
                <a:srgbClr val="5F3F1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98831" name="Group 175"/>
            <p:cNvGrpSpPr>
              <a:grpSpLocks/>
            </p:cNvGrpSpPr>
            <p:nvPr/>
          </p:nvGrpSpPr>
          <p:grpSpPr bwMode="auto">
            <a:xfrm>
              <a:off x="30" y="3547"/>
              <a:ext cx="5713" cy="154"/>
              <a:chOff x="134" y="2990"/>
              <a:chExt cx="5485" cy="154"/>
            </a:xfrm>
          </p:grpSpPr>
          <p:grpSp>
            <p:nvGrpSpPr>
              <p:cNvPr id="198832" name="Group 176"/>
              <p:cNvGrpSpPr>
                <a:grpSpLocks/>
              </p:cNvGrpSpPr>
              <p:nvPr/>
            </p:nvGrpSpPr>
            <p:grpSpPr bwMode="auto">
              <a:xfrm>
                <a:off x="4453" y="2990"/>
                <a:ext cx="1166" cy="142"/>
                <a:chOff x="612" y="2521"/>
                <a:chExt cx="2632" cy="480"/>
              </a:xfrm>
            </p:grpSpPr>
            <p:grpSp>
              <p:nvGrpSpPr>
                <p:cNvPr id="198833" name="Group 177"/>
                <p:cNvGrpSpPr>
                  <a:grpSpLocks/>
                </p:cNvGrpSpPr>
                <p:nvPr/>
              </p:nvGrpSpPr>
              <p:grpSpPr bwMode="auto">
                <a:xfrm>
                  <a:off x="612" y="2523"/>
                  <a:ext cx="1316" cy="478"/>
                  <a:chOff x="385" y="2523"/>
                  <a:chExt cx="1316" cy="478"/>
                </a:xfrm>
              </p:grpSpPr>
              <p:sp>
                <p:nvSpPr>
                  <p:cNvPr id="198834" name="Line 178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98835" name="Group 179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98836" name="Line 18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98837" name="Group 18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98838" name="Line 18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8839" name="Line 183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8840" name="Line 18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8841" name="Line 18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8842" name="Line 18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8843" name="Line 18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8844" name="Line 18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8845" name="Line 18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8846" name="Line 190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8847" name="Line 191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98848" name="Line 192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98849" name="Group 193"/>
                <p:cNvGrpSpPr>
                  <a:grpSpLocks/>
                </p:cNvGrpSpPr>
                <p:nvPr/>
              </p:nvGrpSpPr>
              <p:grpSpPr bwMode="auto">
                <a:xfrm>
                  <a:off x="1928" y="2521"/>
                  <a:ext cx="1316" cy="478"/>
                  <a:chOff x="385" y="2523"/>
                  <a:chExt cx="1316" cy="478"/>
                </a:xfrm>
              </p:grpSpPr>
              <p:sp>
                <p:nvSpPr>
                  <p:cNvPr id="198850" name="Line 194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98851" name="Group 195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98852" name="Line 19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98853" name="Group 19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98854" name="Line 19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8855" name="Line 199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8856" name="Line 20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8857" name="Line 20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8858" name="Line 20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8859" name="Line 20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8860" name="Line 20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8861" name="Line 20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8862" name="Line 206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8863" name="Line 207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98864" name="Line 208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198865" name="Group 209"/>
              <p:cNvGrpSpPr>
                <a:grpSpLocks/>
              </p:cNvGrpSpPr>
              <p:nvPr/>
            </p:nvGrpSpPr>
            <p:grpSpPr bwMode="auto">
              <a:xfrm>
                <a:off x="134" y="2999"/>
                <a:ext cx="4320" cy="145"/>
                <a:chOff x="12" y="3220"/>
                <a:chExt cx="5718" cy="217"/>
              </a:xfrm>
            </p:grpSpPr>
            <p:grpSp>
              <p:nvGrpSpPr>
                <p:cNvPr id="198866" name="Group 210"/>
                <p:cNvGrpSpPr>
                  <a:grpSpLocks/>
                </p:cNvGrpSpPr>
                <p:nvPr/>
              </p:nvGrpSpPr>
              <p:grpSpPr bwMode="auto">
                <a:xfrm>
                  <a:off x="12" y="3220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98867" name="Group 211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98868" name="Group 21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98869" name="Line 21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98870" name="Group 21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98871" name="Line 215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98872" name="Group 216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98873" name="Line 21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874" name="Line 21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875" name="Line 21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876" name="Line 22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877" name="Line 22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878" name="Line 22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879" name="Line 22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880" name="Line 22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881" name="Line 22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882" name="Line 22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98883" name="Line 22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98884" name="Group 22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98885" name="Line 22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98886" name="Group 230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98887" name="Line 231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98888" name="Group 232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98889" name="Line 23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890" name="Line 23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891" name="Line 23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892" name="Line 23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893" name="Line 23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894" name="Line 23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895" name="Line 23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896" name="Line 24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897" name="Line 24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898" name="Line 24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98899" name="Line 24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98900" name="Group 244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98901" name="Group 24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98902" name="Line 24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98903" name="Group 24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98904" name="Line 248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98905" name="Group 249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98906" name="Line 25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907" name="Line 25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908" name="Line 25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909" name="Line 25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910" name="Line 25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911" name="Line 25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912" name="Line 25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913" name="Line 25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914" name="Line 25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915" name="Line 25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98916" name="Line 26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98917" name="Group 26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98918" name="Line 26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98919" name="Group 26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98920" name="Line 264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98921" name="Group 265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98922" name="Line 26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923" name="Line 26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924" name="Line 26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925" name="Line 26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926" name="Line 27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927" name="Line 27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928" name="Line 27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929" name="Line 27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930" name="Line 27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931" name="Line 27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98932" name="Line 27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  <p:grpSp>
              <p:nvGrpSpPr>
                <p:cNvPr id="198933" name="Group 277"/>
                <p:cNvGrpSpPr>
                  <a:grpSpLocks/>
                </p:cNvGrpSpPr>
                <p:nvPr/>
              </p:nvGrpSpPr>
              <p:grpSpPr bwMode="auto">
                <a:xfrm>
                  <a:off x="2871" y="3223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98934" name="Group 278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98935" name="Group 27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98936" name="Line 28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98937" name="Group 28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98938" name="Line 282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98939" name="Group 283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98940" name="Line 28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941" name="Line 28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942" name="Line 28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943" name="Line 28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944" name="Line 28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945" name="Line 28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946" name="Line 29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947" name="Line 29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948" name="Line 29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949" name="Line 29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98950" name="Line 29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98951" name="Group 29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98952" name="Line 29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98953" name="Group 29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98954" name="Line 298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98955" name="Group 299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98956" name="Line 30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957" name="Line 30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958" name="Line 30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959" name="Line 30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960" name="Line 30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961" name="Line 30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962" name="Line 30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963" name="Line 30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964" name="Line 30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965" name="Line 30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98966" name="Line 31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98967" name="Group 311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98968" name="Group 31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98969" name="Line 31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98970" name="Group 31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98971" name="Line 315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98972" name="Group 316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98973" name="Line 31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974" name="Line 31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975" name="Line 31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976" name="Line 32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977" name="Line 32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978" name="Line 32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979" name="Line 32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980" name="Line 32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981" name="Line 32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982" name="Line 32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98983" name="Line 32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98984" name="Group 32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98985" name="Line 32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98986" name="Group 330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98987" name="Line 331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98988" name="Group 332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98989" name="Line 33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990" name="Line 33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991" name="Line 33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992" name="Line 33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993" name="Line 33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994" name="Line 33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995" name="Line 33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996" name="Line 34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997" name="Line 34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98998" name="Line 34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98999" name="Line 34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199004" name="Group 348"/>
          <p:cNvGrpSpPr>
            <a:grpSpLocks/>
          </p:cNvGrpSpPr>
          <p:nvPr/>
        </p:nvGrpSpPr>
        <p:grpSpPr bwMode="auto">
          <a:xfrm>
            <a:off x="1746250" y="820738"/>
            <a:ext cx="1785938" cy="1852612"/>
            <a:chOff x="89" y="201"/>
            <a:chExt cx="1008" cy="1077"/>
          </a:xfrm>
        </p:grpSpPr>
        <p:sp>
          <p:nvSpPr>
            <p:cNvPr id="199005" name="Oval 349"/>
            <p:cNvSpPr>
              <a:spLocks noChangeArrowheads="1"/>
            </p:cNvSpPr>
            <p:nvPr/>
          </p:nvSpPr>
          <p:spPr bwMode="auto">
            <a:xfrm>
              <a:off x="89" y="201"/>
              <a:ext cx="1008" cy="1077"/>
            </a:xfrm>
            <a:prstGeom prst="ellipse">
              <a:avLst/>
            </a:prstGeom>
            <a:solidFill>
              <a:srgbClr val="FDFDE7"/>
            </a:solidFill>
            <a:ln w="57150" cmpd="thickThin">
              <a:solidFill>
                <a:srgbClr val="5F3F1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199006" name="Picture 350" descr="новый-34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12000"/>
            </a:blip>
            <a:srcRect/>
            <a:stretch>
              <a:fillRect/>
            </a:stretch>
          </p:blipFill>
          <p:spPr bwMode="auto">
            <a:xfrm rot="1141563">
              <a:off x="89" y="201"/>
              <a:ext cx="989" cy="1018"/>
            </a:xfrm>
            <a:prstGeom prst="rect">
              <a:avLst/>
            </a:prstGeom>
            <a:noFill/>
          </p:spPr>
        </p:pic>
      </p:grpSp>
      <p:sp>
        <p:nvSpPr>
          <p:cNvPr id="199008" name="AutoShape 352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20088" y="6464300"/>
            <a:ext cx="636587" cy="330200"/>
          </a:xfrm>
          <a:prstGeom prst="actionButtonForwardNext">
            <a:avLst/>
          </a:prstGeom>
          <a:solidFill>
            <a:srgbClr val="ECD9C6"/>
          </a:solidFill>
          <a:ln w="9525">
            <a:solidFill>
              <a:srgbClr val="6B472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99010" name="AutoShape 354"/>
          <p:cNvSpPr>
            <a:spLocks noChangeArrowheads="1"/>
          </p:cNvSpPr>
          <p:nvPr/>
        </p:nvSpPr>
        <p:spPr bwMode="auto">
          <a:xfrm>
            <a:off x="396875" y="3068638"/>
            <a:ext cx="4216400" cy="2978150"/>
          </a:xfrm>
          <a:prstGeom prst="wave">
            <a:avLst>
              <a:gd name="adj1" fmla="val 3329"/>
              <a:gd name="adj2" fmla="val -1324"/>
            </a:avLst>
          </a:prstGeom>
          <a:solidFill>
            <a:srgbClr val="ECD9C6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 </a:t>
            </a:r>
          </a:p>
          <a:p>
            <a:pPr algn="ctr"/>
            <a:endParaRPr lang="ru-RU" b="1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/>
            <a:r>
              <a:rPr lang="ru-RU" b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Антон</a:t>
            </a:r>
          </a:p>
          <a:p>
            <a:pPr algn="ctr"/>
            <a:r>
              <a:rPr lang="ru-RU" b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станет командиром фаланги. </a:t>
            </a:r>
          </a:p>
          <a:p>
            <a:pPr algn="ctr"/>
            <a:r>
              <a:rPr lang="ru-RU" b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Он погибнет, как и 300 других</a:t>
            </a:r>
          </a:p>
          <a:p>
            <a:pPr algn="ctr"/>
            <a:r>
              <a:rPr lang="ru-RU" b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спартанцев,</a:t>
            </a:r>
          </a:p>
          <a:p>
            <a:pPr algn="ctr"/>
            <a:r>
              <a:rPr lang="ru-RU" b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в Фермопильском ущелье, </a:t>
            </a:r>
          </a:p>
          <a:p>
            <a:pPr algn="ctr"/>
            <a:r>
              <a:rPr lang="ru-RU" b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в сражении с персами, </a:t>
            </a:r>
          </a:p>
          <a:p>
            <a:pPr algn="ctr"/>
            <a:r>
              <a:rPr lang="ru-RU" b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защищая Грецию.</a:t>
            </a:r>
          </a:p>
          <a:p>
            <a:pPr algn="ctr"/>
            <a:r>
              <a:rPr lang="ru-RU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.</a:t>
            </a:r>
          </a:p>
        </p:txBody>
      </p:sp>
      <p:pic>
        <p:nvPicPr>
          <p:cNvPr id="199009" name="Picture 353" descr="1181551939_0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6875" y="1676400"/>
            <a:ext cx="1169988" cy="2273300"/>
          </a:xfrm>
          <a:prstGeom prst="rect">
            <a:avLst/>
          </a:prstGeom>
          <a:noFill/>
        </p:spPr>
      </p:pic>
      <p:grpSp>
        <p:nvGrpSpPr>
          <p:cNvPr id="199015" name="Group 359"/>
          <p:cNvGrpSpPr>
            <a:grpSpLocks/>
          </p:cNvGrpSpPr>
          <p:nvPr/>
        </p:nvGrpSpPr>
        <p:grpSpPr bwMode="auto">
          <a:xfrm>
            <a:off x="4797425" y="847725"/>
            <a:ext cx="4271963" cy="5524500"/>
            <a:chOff x="2950" y="517"/>
            <a:chExt cx="2691" cy="3480"/>
          </a:xfrm>
        </p:grpSpPr>
        <p:grpSp>
          <p:nvGrpSpPr>
            <p:cNvPr id="199000" name="Group 344"/>
            <p:cNvGrpSpPr>
              <a:grpSpLocks/>
            </p:cNvGrpSpPr>
            <p:nvPr/>
          </p:nvGrpSpPr>
          <p:grpSpPr bwMode="auto">
            <a:xfrm>
              <a:off x="3008" y="517"/>
              <a:ext cx="1270" cy="1235"/>
              <a:chOff x="4523" y="2666"/>
              <a:chExt cx="888" cy="872"/>
            </a:xfrm>
          </p:grpSpPr>
          <p:pic>
            <p:nvPicPr>
              <p:cNvPr id="199001" name="Picture 345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4559" y="2666"/>
                <a:ext cx="808" cy="8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199002" name="Oval 346"/>
              <p:cNvSpPr>
                <a:spLocks noChangeArrowheads="1"/>
              </p:cNvSpPr>
              <p:nvPr/>
            </p:nvSpPr>
            <p:spPr bwMode="auto">
              <a:xfrm>
                <a:off x="4523" y="2666"/>
                <a:ext cx="888" cy="872"/>
              </a:xfrm>
              <a:prstGeom prst="ellipse">
                <a:avLst/>
              </a:prstGeom>
              <a:noFill/>
              <a:ln w="76200" cmpd="tri">
                <a:solidFill>
                  <a:srgbClr val="5F3F1F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99012" name="AutoShape 356"/>
            <p:cNvSpPr>
              <a:spLocks noChangeArrowheads="1"/>
            </p:cNvSpPr>
            <p:nvPr/>
          </p:nvSpPr>
          <p:spPr bwMode="auto">
            <a:xfrm rot="5400000">
              <a:off x="3081" y="1621"/>
              <a:ext cx="2030" cy="2291"/>
            </a:xfrm>
            <a:prstGeom prst="wave">
              <a:avLst>
                <a:gd name="adj1" fmla="val 2398"/>
                <a:gd name="adj2" fmla="val 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rot="10800000" vert="eaVert" wrap="none" anchor="ctr"/>
            <a:lstStyle/>
            <a:p>
              <a:pPr algn="ctr"/>
              <a:r>
                <a:rPr lang="ru-RU" b="1">
                  <a:solidFill>
                    <a:schemeClr val="tx1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Тасия выйдет замуж</a:t>
              </a:r>
            </a:p>
            <a:p>
              <a:pPr algn="ctr"/>
              <a:r>
                <a:rPr lang="ru-RU" b="1">
                  <a:solidFill>
                    <a:schemeClr val="tx1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 за илота, воспитает детей.  </a:t>
              </a:r>
            </a:p>
            <a:p>
              <a:pPr algn="ctr"/>
              <a:r>
                <a:rPr lang="ru-RU" b="1">
                  <a:solidFill>
                    <a:schemeClr val="tx1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Мессения освободится</a:t>
              </a:r>
            </a:p>
            <a:p>
              <a:pPr algn="ctr"/>
              <a:r>
                <a:rPr lang="ru-RU" b="1">
                  <a:solidFill>
                    <a:schemeClr val="tx1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 от власти </a:t>
              </a:r>
            </a:p>
            <a:p>
              <a:pPr algn="ctr"/>
              <a:r>
                <a:rPr lang="ru-RU" b="1">
                  <a:solidFill>
                    <a:schemeClr val="tx1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Спарты, но до этого дня </a:t>
              </a:r>
            </a:p>
            <a:p>
              <a:pPr algn="ctr"/>
              <a:r>
                <a:rPr lang="ru-RU" b="1">
                  <a:solidFill>
                    <a:schemeClr val="tx1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Тасия</a:t>
              </a:r>
            </a:p>
            <a:p>
              <a:pPr algn="ctr"/>
              <a:r>
                <a:rPr lang="ru-RU" b="1">
                  <a:solidFill>
                    <a:schemeClr val="tx1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 не доживет.</a:t>
              </a:r>
              <a:r>
                <a:rPr lang="ru-RU">
                  <a:solidFill>
                    <a:schemeClr val="accent1"/>
                  </a:solidFill>
                  <a:effectDag name="">
                    <a:cont type="tree" name="">
                      <a:effect ref="fillLine"/>
                      <a:outerShdw dist="38100" dir="13500000" algn="br">
                        <a:srgbClr val="E1FDFF"/>
                      </a:outerShdw>
                    </a:cont>
                    <a:cont type="tree" name="">
                      <a:effect ref="fillLine"/>
                      <a:outerShdw dist="38100" dir="2700000" algn="tl">
                        <a:srgbClr val="708688"/>
                      </a:outerShdw>
                    </a:cont>
                    <a:effect ref="fillLine"/>
                  </a:effectDag>
                </a:rPr>
                <a:t> </a:t>
              </a:r>
            </a:p>
          </p:txBody>
        </p:sp>
        <p:pic>
          <p:nvPicPr>
            <p:cNvPr id="199014" name="Picture 358" descr="тас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7988"/>
            <a:stretch>
              <a:fillRect/>
            </a:stretch>
          </p:blipFill>
          <p:spPr bwMode="auto">
            <a:xfrm>
              <a:off x="4939" y="2341"/>
              <a:ext cx="702" cy="1656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900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82" name="Line 22"/>
          <p:cNvSpPr>
            <a:spLocks noChangeShapeType="1"/>
          </p:cNvSpPr>
          <p:nvPr/>
        </p:nvSpPr>
        <p:spPr bwMode="auto">
          <a:xfrm flipH="1">
            <a:off x="611188" y="4005263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pSp>
        <p:nvGrpSpPr>
          <p:cNvPr id="169166" name="Group 206"/>
          <p:cNvGrpSpPr>
            <a:grpSpLocks/>
          </p:cNvGrpSpPr>
          <p:nvPr/>
        </p:nvGrpSpPr>
        <p:grpSpPr bwMode="auto">
          <a:xfrm>
            <a:off x="20638" y="0"/>
            <a:ext cx="9096375" cy="479425"/>
            <a:chOff x="30" y="3490"/>
            <a:chExt cx="5730" cy="302"/>
          </a:xfrm>
        </p:grpSpPr>
        <p:sp>
          <p:nvSpPr>
            <p:cNvPr id="169162" name="Rectangle 202"/>
            <p:cNvSpPr>
              <a:spLocks noChangeArrowheads="1"/>
            </p:cNvSpPr>
            <p:nvPr/>
          </p:nvSpPr>
          <p:spPr bwMode="auto">
            <a:xfrm>
              <a:off x="30" y="3490"/>
              <a:ext cx="5730" cy="302"/>
            </a:xfrm>
            <a:prstGeom prst="rect">
              <a:avLst/>
            </a:prstGeom>
            <a:solidFill>
              <a:srgbClr val="D4A77A"/>
            </a:solidFill>
            <a:ln w="57150" cmpd="thickThin">
              <a:solidFill>
                <a:srgbClr val="5F3F1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69165" name="Group 205"/>
            <p:cNvGrpSpPr>
              <a:grpSpLocks/>
            </p:cNvGrpSpPr>
            <p:nvPr/>
          </p:nvGrpSpPr>
          <p:grpSpPr bwMode="auto">
            <a:xfrm>
              <a:off x="30" y="3547"/>
              <a:ext cx="5713" cy="154"/>
              <a:chOff x="134" y="2990"/>
              <a:chExt cx="5485" cy="154"/>
            </a:xfrm>
          </p:grpSpPr>
          <p:grpSp>
            <p:nvGrpSpPr>
              <p:cNvPr id="169058" name="Group 98"/>
              <p:cNvGrpSpPr>
                <a:grpSpLocks/>
              </p:cNvGrpSpPr>
              <p:nvPr/>
            </p:nvGrpSpPr>
            <p:grpSpPr bwMode="auto">
              <a:xfrm>
                <a:off x="4453" y="2990"/>
                <a:ext cx="1166" cy="142"/>
                <a:chOff x="612" y="2521"/>
                <a:chExt cx="2632" cy="480"/>
              </a:xfrm>
            </p:grpSpPr>
            <p:grpSp>
              <p:nvGrpSpPr>
                <p:cNvPr id="169059" name="Group 99"/>
                <p:cNvGrpSpPr>
                  <a:grpSpLocks/>
                </p:cNvGrpSpPr>
                <p:nvPr/>
              </p:nvGrpSpPr>
              <p:grpSpPr bwMode="auto">
                <a:xfrm>
                  <a:off x="612" y="2523"/>
                  <a:ext cx="1316" cy="478"/>
                  <a:chOff x="385" y="2523"/>
                  <a:chExt cx="1316" cy="478"/>
                </a:xfrm>
              </p:grpSpPr>
              <p:sp>
                <p:nvSpPr>
                  <p:cNvPr id="169060" name="Line 100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69061" name="Group 101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69062" name="Line 10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69063" name="Group 10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69064" name="Line 10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9065" name="Line 105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9066" name="Line 10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9067" name="Line 10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9068" name="Line 10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9069" name="Line 10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9070" name="Line 11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9071" name="Line 11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9072" name="Line 112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9073" name="Line 113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69074" name="Line 114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69075" name="Group 115"/>
                <p:cNvGrpSpPr>
                  <a:grpSpLocks/>
                </p:cNvGrpSpPr>
                <p:nvPr/>
              </p:nvGrpSpPr>
              <p:grpSpPr bwMode="auto">
                <a:xfrm>
                  <a:off x="1928" y="2521"/>
                  <a:ext cx="1316" cy="478"/>
                  <a:chOff x="385" y="2523"/>
                  <a:chExt cx="1316" cy="478"/>
                </a:xfrm>
              </p:grpSpPr>
              <p:sp>
                <p:nvSpPr>
                  <p:cNvPr id="169076" name="Line 116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69077" name="Group 117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69078" name="Line 11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69079" name="Group 11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69080" name="Line 12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9081" name="Line 121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9082" name="Line 12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9083" name="Line 12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9084" name="Line 12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9085" name="Line 12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9086" name="Line 12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9087" name="Line 12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9088" name="Line 128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9089" name="Line 129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69090" name="Line 130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169161" name="Group 201"/>
              <p:cNvGrpSpPr>
                <a:grpSpLocks/>
              </p:cNvGrpSpPr>
              <p:nvPr/>
            </p:nvGrpSpPr>
            <p:grpSpPr bwMode="auto">
              <a:xfrm>
                <a:off x="134" y="2999"/>
                <a:ext cx="4320" cy="145"/>
                <a:chOff x="12" y="3220"/>
                <a:chExt cx="5718" cy="217"/>
              </a:xfrm>
            </p:grpSpPr>
            <p:grpSp>
              <p:nvGrpSpPr>
                <p:cNvPr id="169092" name="Group 132"/>
                <p:cNvGrpSpPr>
                  <a:grpSpLocks/>
                </p:cNvGrpSpPr>
                <p:nvPr/>
              </p:nvGrpSpPr>
              <p:grpSpPr bwMode="auto">
                <a:xfrm>
                  <a:off x="12" y="3220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69024" name="Group 64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69007" name="Group 4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68990" name="Line 3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69006" name="Group 46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68993" name="Line 33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69003" name="Group 43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68980" name="Line 2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981" name="Line 2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984" name="Line 2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985" name="Line 2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987" name="Line 2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988" name="Line 2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989" name="Line 2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994" name="Line 3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8995" name="Line 3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002" name="Line 4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69004" name="Line 4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69008" name="Group 4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69009" name="Line 4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69010" name="Group 50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69011" name="Line 51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69012" name="Group 52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69013" name="Line 5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014" name="Line 5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015" name="Line 5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016" name="Line 5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017" name="Line 5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018" name="Line 5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019" name="Line 5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020" name="Line 6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021" name="Line 6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022" name="Line 6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69023" name="Line 6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69025" name="Group 65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69026" name="Group 6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69027" name="Line 6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69028" name="Group 68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69029" name="Line 69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69030" name="Group 70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69031" name="Line 7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032" name="Line 7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033" name="Line 7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034" name="Line 7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035" name="Line 7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036" name="Line 7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037" name="Line 7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038" name="Line 7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039" name="Line 7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040" name="Line 8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69041" name="Line 8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69042" name="Group 8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69043" name="Line 8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69044" name="Group 8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69045" name="Line 85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69046" name="Group 86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69047" name="Line 8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048" name="Line 8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049" name="Line 8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050" name="Line 9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051" name="Line 9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052" name="Line 9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053" name="Line 9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054" name="Line 9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055" name="Line 9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056" name="Line 9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69057" name="Line 9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  <p:grpSp>
              <p:nvGrpSpPr>
                <p:cNvPr id="169094" name="Group 134"/>
                <p:cNvGrpSpPr>
                  <a:grpSpLocks/>
                </p:cNvGrpSpPr>
                <p:nvPr/>
              </p:nvGrpSpPr>
              <p:grpSpPr bwMode="auto">
                <a:xfrm>
                  <a:off x="2871" y="3223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69095" name="Group 135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69096" name="Group 13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69097" name="Line 13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69098" name="Group 138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69099" name="Line 139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69100" name="Group 140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69101" name="Line 14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102" name="Line 14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103" name="Line 14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104" name="Line 14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105" name="Line 14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106" name="Line 14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107" name="Line 14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108" name="Line 14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109" name="Line 14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110" name="Line 15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69111" name="Line 15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69112" name="Group 15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69113" name="Line 15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69114" name="Group 15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69115" name="Line 155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69116" name="Group 156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69117" name="Line 15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118" name="Line 15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119" name="Line 15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120" name="Line 16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121" name="Line 16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122" name="Line 16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123" name="Line 16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124" name="Line 16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125" name="Line 16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126" name="Line 16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69127" name="Line 16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69128" name="Group 168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69129" name="Group 16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69130" name="Line 17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69131" name="Group 17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69132" name="Line 172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69133" name="Group 173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69134" name="Line 17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135" name="Line 17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136" name="Line 17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137" name="Line 17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138" name="Line 17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139" name="Line 17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140" name="Line 18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141" name="Line 18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142" name="Line 18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143" name="Line 18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69144" name="Line 18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69145" name="Group 18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69146" name="Line 18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69147" name="Group 18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69148" name="Line 188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69149" name="Group 189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69150" name="Line 19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151" name="Line 19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152" name="Line 19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153" name="Line 19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154" name="Line 19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155" name="Line 19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156" name="Line 19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157" name="Line 19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158" name="Line 19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159" name="Line 19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69160" name="Line 20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169167" name="Group 207"/>
          <p:cNvGrpSpPr>
            <a:grpSpLocks/>
          </p:cNvGrpSpPr>
          <p:nvPr/>
        </p:nvGrpSpPr>
        <p:grpSpPr bwMode="auto">
          <a:xfrm>
            <a:off x="47625" y="6378575"/>
            <a:ext cx="9096375" cy="479425"/>
            <a:chOff x="30" y="3490"/>
            <a:chExt cx="5730" cy="302"/>
          </a:xfrm>
        </p:grpSpPr>
        <p:sp>
          <p:nvSpPr>
            <p:cNvPr id="169168" name="Rectangle 208"/>
            <p:cNvSpPr>
              <a:spLocks noChangeArrowheads="1"/>
            </p:cNvSpPr>
            <p:nvPr/>
          </p:nvSpPr>
          <p:spPr bwMode="auto">
            <a:xfrm>
              <a:off x="30" y="3490"/>
              <a:ext cx="5730" cy="302"/>
            </a:xfrm>
            <a:prstGeom prst="rect">
              <a:avLst/>
            </a:prstGeom>
            <a:solidFill>
              <a:srgbClr val="D4A77A"/>
            </a:solidFill>
            <a:ln w="57150" cmpd="thickThin">
              <a:solidFill>
                <a:srgbClr val="5F3F1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69169" name="Group 209"/>
            <p:cNvGrpSpPr>
              <a:grpSpLocks/>
            </p:cNvGrpSpPr>
            <p:nvPr/>
          </p:nvGrpSpPr>
          <p:grpSpPr bwMode="auto">
            <a:xfrm>
              <a:off x="30" y="3547"/>
              <a:ext cx="5713" cy="154"/>
              <a:chOff x="134" y="2990"/>
              <a:chExt cx="5485" cy="154"/>
            </a:xfrm>
          </p:grpSpPr>
          <p:grpSp>
            <p:nvGrpSpPr>
              <p:cNvPr id="169170" name="Group 210"/>
              <p:cNvGrpSpPr>
                <a:grpSpLocks/>
              </p:cNvGrpSpPr>
              <p:nvPr/>
            </p:nvGrpSpPr>
            <p:grpSpPr bwMode="auto">
              <a:xfrm>
                <a:off x="4453" y="2990"/>
                <a:ext cx="1166" cy="142"/>
                <a:chOff x="612" y="2521"/>
                <a:chExt cx="2632" cy="480"/>
              </a:xfrm>
            </p:grpSpPr>
            <p:grpSp>
              <p:nvGrpSpPr>
                <p:cNvPr id="169171" name="Group 211"/>
                <p:cNvGrpSpPr>
                  <a:grpSpLocks/>
                </p:cNvGrpSpPr>
                <p:nvPr/>
              </p:nvGrpSpPr>
              <p:grpSpPr bwMode="auto">
                <a:xfrm>
                  <a:off x="612" y="2523"/>
                  <a:ext cx="1316" cy="478"/>
                  <a:chOff x="385" y="2523"/>
                  <a:chExt cx="1316" cy="478"/>
                </a:xfrm>
              </p:grpSpPr>
              <p:sp>
                <p:nvSpPr>
                  <p:cNvPr id="169172" name="Line 212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69173" name="Group 213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69174" name="Line 21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69175" name="Group 21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69176" name="Line 21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9177" name="Line 217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9178" name="Line 21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9179" name="Line 21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9180" name="Line 22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9181" name="Line 22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9182" name="Line 22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9183" name="Line 22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9184" name="Line 224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9185" name="Line 225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69186" name="Line 226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69187" name="Group 227"/>
                <p:cNvGrpSpPr>
                  <a:grpSpLocks/>
                </p:cNvGrpSpPr>
                <p:nvPr/>
              </p:nvGrpSpPr>
              <p:grpSpPr bwMode="auto">
                <a:xfrm>
                  <a:off x="1928" y="2521"/>
                  <a:ext cx="1316" cy="478"/>
                  <a:chOff x="385" y="2523"/>
                  <a:chExt cx="1316" cy="478"/>
                </a:xfrm>
              </p:grpSpPr>
              <p:sp>
                <p:nvSpPr>
                  <p:cNvPr id="169188" name="Line 228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69189" name="Group 229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69190" name="Line 23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69191" name="Group 23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69192" name="Line 23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9193" name="Line 233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9194" name="Line 23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9195" name="Line 23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9196" name="Line 23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9197" name="Line 23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9198" name="Line 23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9199" name="Line 23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9200" name="Line 240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9201" name="Line 241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69202" name="Line 242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169203" name="Group 243"/>
              <p:cNvGrpSpPr>
                <a:grpSpLocks/>
              </p:cNvGrpSpPr>
              <p:nvPr/>
            </p:nvGrpSpPr>
            <p:grpSpPr bwMode="auto">
              <a:xfrm>
                <a:off x="134" y="2999"/>
                <a:ext cx="4320" cy="145"/>
                <a:chOff x="12" y="3220"/>
                <a:chExt cx="5718" cy="217"/>
              </a:xfrm>
            </p:grpSpPr>
            <p:grpSp>
              <p:nvGrpSpPr>
                <p:cNvPr id="169204" name="Group 244"/>
                <p:cNvGrpSpPr>
                  <a:grpSpLocks/>
                </p:cNvGrpSpPr>
                <p:nvPr/>
              </p:nvGrpSpPr>
              <p:grpSpPr bwMode="auto">
                <a:xfrm>
                  <a:off x="12" y="3220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69205" name="Group 245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69206" name="Group 24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69207" name="Line 24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69208" name="Group 248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69209" name="Line 249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69210" name="Group 250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69211" name="Line 25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212" name="Line 25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213" name="Line 25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214" name="Line 25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215" name="Line 25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216" name="Line 25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217" name="Line 25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218" name="Line 25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219" name="Line 25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220" name="Line 26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69221" name="Line 26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69222" name="Group 26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69223" name="Line 26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69224" name="Group 26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69225" name="Line 265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69226" name="Group 266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69227" name="Line 26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228" name="Line 26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229" name="Line 26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230" name="Line 27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231" name="Line 27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232" name="Line 27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233" name="Line 27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234" name="Line 27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235" name="Line 27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236" name="Line 27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69237" name="Line 27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69238" name="Group 278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69239" name="Group 27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69240" name="Line 28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69241" name="Group 28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69242" name="Line 282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69243" name="Group 283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69244" name="Line 28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245" name="Line 28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246" name="Line 28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247" name="Line 28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248" name="Line 28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249" name="Line 28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250" name="Line 29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251" name="Line 29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252" name="Line 29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253" name="Line 29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69254" name="Line 29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69255" name="Group 29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69256" name="Line 29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69257" name="Group 29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69258" name="Line 298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69259" name="Group 299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69260" name="Line 30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261" name="Line 30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262" name="Line 30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263" name="Line 30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264" name="Line 30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265" name="Line 30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266" name="Line 30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267" name="Line 30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268" name="Line 30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269" name="Line 30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69270" name="Line 31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  <p:grpSp>
              <p:nvGrpSpPr>
                <p:cNvPr id="169271" name="Group 311"/>
                <p:cNvGrpSpPr>
                  <a:grpSpLocks/>
                </p:cNvGrpSpPr>
                <p:nvPr/>
              </p:nvGrpSpPr>
              <p:grpSpPr bwMode="auto">
                <a:xfrm>
                  <a:off x="2871" y="3223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69272" name="Group 312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69273" name="Group 31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69274" name="Line 31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69275" name="Group 315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69276" name="Line 316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69277" name="Group 317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69278" name="Line 31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279" name="Line 31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280" name="Line 32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281" name="Line 32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282" name="Line 32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283" name="Line 32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284" name="Line 32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285" name="Line 32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286" name="Line 32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287" name="Line 32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69288" name="Line 32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69289" name="Group 32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69290" name="Line 33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69291" name="Group 33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69292" name="Line 332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69293" name="Group 333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69294" name="Line 33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295" name="Line 33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296" name="Line 33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297" name="Line 33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298" name="Line 33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299" name="Line 33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300" name="Line 34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301" name="Line 34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302" name="Line 34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303" name="Line 34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69304" name="Line 34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69305" name="Group 345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69306" name="Group 34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69307" name="Line 34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69308" name="Group 348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69309" name="Line 349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69310" name="Group 350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69311" name="Line 35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312" name="Line 35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313" name="Line 35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314" name="Line 35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315" name="Line 35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316" name="Line 35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317" name="Line 35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318" name="Line 35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319" name="Line 35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320" name="Line 36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69321" name="Line 36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69322" name="Group 36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69323" name="Line 36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69324" name="Group 36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69325" name="Line 365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69326" name="Group 366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69327" name="Line 36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328" name="Line 36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329" name="Line 36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330" name="Line 37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331" name="Line 37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332" name="Line 37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333" name="Line 37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334" name="Line 37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335" name="Line 37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9336" name="Line 37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69337" name="Line 37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</p:grpSp>
        </p:grpSp>
      </p:grpSp>
      <p:sp>
        <p:nvSpPr>
          <p:cNvPr id="169338" name="Text Box 378"/>
          <p:cNvSpPr txBox="1">
            <a:spLocks noChangeArrowheads="1"/>
          </p:cNvSpPr>
          <p:nvPr/>
        </p:nvSpPr>
        <p:spPr bwMode="auto">
          <a:xfrm>
            <a:off x="927100" y="1562100"/>
            <a:ext cx="7199313" cy="3813175"/>
          </a:xfrm>
          <a:prstGeom prst="rect">
            <a:avLst/>
          </a:prstGeom>
          <a:noFill/>
          <a:ln w="9525">
            <a:solidFill>
              <a:srgbClr val="6B4723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solidFill>
                  <a:srgbClr val="6B472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На протяжении веков вся жизнь спартанцев была подчинена неукоснительному соблюдению законов своей страны.</a:t>
            </a:r>
          </a:p>
          <a:p>
            <a:pPr>
              <a:spcBef>
                <a:spcPct val="50000"/>
              </a:spcBef>
            </a:pPr>
            <a:r>
              <a:rPr lang="ru-RU">
                <a:solidFill>
                  <a:srgbClr val="6B472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Это был практически военный лагерь. </a:t>
            </a:r>
          </a:p>
          <a:p>
            <a:pPr>
              <a:spcBef>
                <a:spcPct val="50000"/>
              </a:spcBef>
            </a:pPr>
            <a:r>
              <a:rPr lang="ru-RU">
                <a:solidFill>
                  <a:srgbClr val="6B472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Главным делом спартанцев было служение в армии.</a:t>
            </a:r>
          </a:p>
          <a:p>
            <a:pPr>
              <a:spcBef>
                <a:spcPct val="50000"/>
              </a:spcBef>
            </a:pPr>
            <a:r>
              <a:rPr lang="ru-RU">
                <a:solidFill>
                  <a:srgbClr val="6B472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Выше всего ценились в человеке дисциплина и готовность отдать жизнь за Родину.   </a:t>
            </a:r>
          </a:p>
          <a:p>
            <a:pPr>
              <a:spcBef>
                <a:spcPct val="50000"/>
              </a:spcBef>
            </a:pPr>
            <a:r>
              <a:rPr lang="ru-RU">
                <a:solidFill>
                  <a:srgbClr val="6B472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Спартанцы вели суровый образ жизни, порицалось стремление к богатству и роскоши, занятия ремеслами, наукой, искусством.</a:t>
            </a:r>
          </a:p>
          <a:p>
            <a:pPr>
              <a:spcBef>
                <a:spcPct val="50000"/>
              </a:spcBef>
            </a:pPr>
            <a:r>
              <a:rPr lang="ru-RU">
                <a:solidFill>
                  <a:srgbClr val="6B472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Военное искусство – главное, что осталось в мировом наследии от этих легендарных времен истории Спарты.</a:t>
            </a:r>
          </a:p>
        </p:txBody>
      </p:sp>
      <p:pic>
        <p:nvPicPr>
          <p:cNvPr id="169341" name="Picture 381" descr="Теорговая пл в Спарте Рисюреконструкция"/>
          <p:cNvPicPr>
            <a:picLocks noChangeAspect="1" noChangeArrowheads="1"/>
          </p:cNvPicPr>
          <p:nvPr/>
        </p:nvPicPr>
        <p:blipFill>
          <a:blip r:embed="rId2" cstate="print"/>
          <a:srcRect t="7361"/>
          <a:stretch>
            <a:fillRect/>
          </a:stretch>
        </p:blipFill>
        <p:spPr bwMode="auto">
          <a:xfrm>
            <a:off x="830263" y="1484313"/>
            <a:ext cx="7366000" cy="4564062"/>
          </a:xfrm>
          <a:prstGeom prst="rect">
            <a:avLst/>
          </a:prstGeom>
          <a:noFill/>
          <a:ln w="9525">
            <a:solidFill>
              <a:srgbClr val="FFBC79"/>
            </a:solidFill>
            <a:miter lim="800000"/>
            <a:headEnd/>
            <a:tailEnd/>
          </a:ln>
        </p:spPr>
      </p:pic>
      <p:sp>
        <p:nvSpPr>
          <p:cNvPr id="169342" name="Text Box 382"/>
          <p:cNvSpPr txBox="1">
            <a:spLocks noChangeArrowheads="1"/>
          </p:cNvSpPr>
          <p:nvPr/>
        </p:nvSpPr>
        <p:spPr bwMode="auto">
          <a:xfrm>
            <a:off x="330200" y="661988"/>
            <a:ext cx="76295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>
              <a:solidFill>
                <a:srgbClr val="FDFDE7"/>
              </a:solidFill>
              <a:effectDag name="">
                <a:cont type="tree" name="">
                  <a:effect ref="fillLine"/>
                  <a:outerShdw dist="38100" dir="13500000" algn="br">
                    <a:srgbClr val="FFFFF1"/>
                  </a:outerShdw>
                </a:cont>
                <a:cont type="tree" name="">
                  <a:effect ref="fillLine"/>
                  <a:outerShdw dist="38100" dir="2700000" algn="tl">
                    <a:srgbClr val="97978A"/>
                  </a:outerShdw>
                </a:cont>
                <a:effect ref="fillLine"/>
              </a:effectDag>
            </a:endParaRPr>
          </a:p>
        </p:txBody>
      </p:sp>
      <p:sp>
        <p:nvSpPr>
          <p:cNvPr id="169343" name="Text Box 383"/>
          <p:cNvSpPr txBox="1">
            <a:spLocks noChangeArrowheads="1"/>
          </p:cNvSpPr>
          <p:nvPr/>
        </p:nvSpPr>
        <p:spPr bwMode="auto">
          <a:xfrm>
            <a:off x="271463" y="568325"/>
            <a:ext cx="865187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Начиная с </a:t>
            </a:r>
            <a:r>
              <a:rPr lang="en-US" b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V </a:t>
            </a:r>
            <a:r>
              <a:rPr lang="ru-RU" b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века до н. э. спартанцы все чаще будут забывать законы Ликурга и приобщаться к традициям и культуре других греческих полисов.</a:t>
            </a:r>
          </a:p>
        </p:txBody>
      </p:sp>
      <p:sp>
        <p:nvSpPr>
          <p:cNvPr id="169345" name="AutoShape 385">
            <a:hlinkClick r:id="" action="ppaction://hlinkshowjump?jump=endshow" highlightClick="1"/>
          </p:cNvPr>
          <p:cNvSpPr>
            <a:spLocks noChangeArrowheads="1"/>
          </p:cNvSpPr>
          <p:nvPr/>
        </p:nvSpPr>
        <p:spPr bwMode="auto">
          <a:xfrm>
            <a:off x="4854575" y="6442075"/>
            <a:ext cx="1355725" cy="334963"/>
          </a:xfrm>
          <a:prstGeom prst="actionButtonBlank">
            <a:avLst/>
          </a:prstGeom>
          <a:solidFill>
            <a:srgbClr val="ECD9C6"/>
          </a:solidFill>
          <a:ln w="9525">
            <a:solidFill>
              <a:srgbClr val="6B472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КОНЕЦ</a:t>
            </a:r>
          </a:p>
        </p:txBody>
      </p:sp>
      <p:sp>
        <p:nvSpPr>
          <p:cNvPr id="169346" name="AutoShape 386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6529388" y="6356350"/>
            <a:ext cx="1862137" cy="479425"/>
          </a:xfrm>
          <a:prstGeom prst="actionButtonBlank">
            <a:avLst/>
          </a:prstGeom>
          <a:solidFill>
            <a:srgbClr val="ECD9C6"/>
          </a:solidFill>
          <a:ln w="9525">
            <a:solidFill>
              <a:srgbClr val="6B472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ЗАКРЕПЛЕНИЕ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934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6" name="Text Box 508"/>
          <p:cNvSpPr txBox="1">
            <a:spLocks noChangeArrowheads="1"/>
          </p:cNvSpPr>
          <p:nvPr/>
        </p:nvSpPr>
        <p:spPr bwMode="auto">
          <a:xfrm>
            <a:off x="1863725" y="695325"/>
            <a:ext cx="5518150" cy="1006475"/>
          </a:xfrm>
          <a:prstGeom prst="rect">
            <a:avLst/>
          </a:prstGeom>
          <a:solidFill>
            <a:srgbClr val="ECD9C6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Спарта находится в Южной Греции на полуострове Пелопоннес, в долине реки Эврот.</a:t>
            </a:r>
          </a:p>
        </p:txBody>
      </p:sp>
      <p:sp>
        <p:nvSpPr>
          <p:cNvPr id="2204" name="Text Box 156"/>
          <p:cNvSpPr txBox="1">
            <a:spLocks noChangeArrowheads="1"/>
          </p:cNvSpPr>
          <p:nvPr/>
        </p:nvSpPr>
        <p:spPr bwMode="auto">
          <a:xfrm>
            <a:off x="4527550" y="3860800"/>
            <a:ext cx="3625850" cy="1935163"/>
          </a:xfrm>
          <a:prstGeom prst="rect">
            <a:avLst/>
          </a:prstGeom>
          <a:solidFill>
            <a:srgbClr val="F4E8DC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ru-RU" b="1">
                <a:solidFill>
                  <a:schemeClr val="tx1"/>
                </a:solidFill>
                <a:effectLst/>
              </a:rPr>
              <a:t>Спарта  находилась</a:t>
            </a:r>
            <a:r>
              <a:rPr lang="ru-RU">
                <a:solidFill>
                  <a:schemeClr val="tx1"/>
                </a:solidFill>
                <a:effectLst/>
              </a:rPr>
              <a:t>: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ru-RU">
                <a:solidFill>
                  <a:schemeClr val="tx1"/>
                </a:solidFill>
                <a:effectLst/>
              </a:rPr>
              <a:t>в южной Греции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ru-RU">
                <a:solidFill>
                  <a:schemeClr val="tx1"/>
                </a:solidFill>
                <a:effectLst/>
              </a:rPr>
              <a:t> на полуострове Пелопоннес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ru-RU">
                <a:solidFill>
                  <a:schemeClr val="tx1"/>
                </a:solidFill>
                <a:effectLst/>
              </a:rPr>
              <a:t>в области Лаконика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ru-RU">
                <a:solidFill>
                  <a:schemeClr val="tx1"/>
                </a:solidFill>
                <a:effectLst/>
              </a:rPr>
              <a:t>на правом берегу р. Эвфрот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endParaRPr lang="ru-RU">
              <a:solidFill>
                <a:schemeClr val="tx1"/>
              </a:solidFill>
              <a:effectLst/>
            </a:endParaRPr>
          </a:p>
        </p:txBody>
      </p:sp>
      <p:pic>
        <p:nvPicPr>
          <p:cNvPr id="2208" name="Picture 160" descr="СМ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50" y="720725"/>
            <a:ext cx="1776413" cy="1987550"/>
          </a:xfrm>
          <a:prstGeom prst="rect">
            <a:avLst/>
          </a:prstGeom>
          <a:solidFill>
            <a:srgbClr val="FDFDE7"/>
          </a:solidFill>
        </p:spPr>
      </p:pic>
      <p:sp>
        <p:nvSpPr>
          <p:cNvPr id="2189" name="AutoShape 141"/>
          <p:cNvSpPr>
            <a:spLocks noChangeArrowheads="1"/>
          </p:cNvSpPr>
          <p:nvPr/>
        </p:nvSpPr>
        <p:spPr bwMode="auto">
          <a:xfrm>
            <a:off x="1679575" y="720725"/>
            <a:ext cx="6378575" cy="1052513"/>
          </a:xfrm>
          <a:prstGeom prst="wedgeRoundRectCallout">
            <a:avLst>
              <a:gd name="adj1" fmla="val -64134"/>
              <a:gd name="adj2" fmla="val -9278"/>
              <a:gd name="adj3" fmla="val 16667"/>
            </a:avLst>
          </a:prstGeom>
          <a:solidFill>
            <a:srgbClr val="F4E8D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lnSpc>
                <a:spcPct val="130000"/>
              </a:lnSpc>
            </a:pPr>
            <a:r>
              <a:rPr lang="ru-RU" sz="2000" b="1">
                <a:solidFill>
                  <a:schemeClr val="tx1"/>
                </a:solidFill>
                <a:effectLst/>
              </a:rPr>
              <a:t>Я родом из города Спарты. </a:t>
            </a:r>
          </a:p>
          <a:p>
            <a:pPr algn="ctr">
              <a:lnSpc>
                <a:spcPct val="130000"/>
              </a:lnSpc>
            </a:pPr>
            <a:r>
              <a:rPr lang="ru-RU" sz="2000" b="1">
                <a:solidFill>
                  <a:schemeClr val="tx1"/>
                </a:solidFill>
                <a:effectLst/>
              </a:rPr>
              <a:t>Ты знаешь, где находится моя  родина?</a:t>
            </a:r>
          </a:p>
        </p:txBody>
      </p:sp>
      <p:grpSp>
        <p:nvGrpSpPr>
          <p:cNvPr id="2196" name="Group 148"/>
          <p:cNvGrpSpPr>
            <a:grpSpLocks/>
          </p:cNvGrpSpPr>
          <p:nvPr/>
        </p:nvGrpSpPr>
        <p:grpSpPr bwMode="auto">
          <a:xfrm>
            <a:off x="1558925" y="1928813"/>
            <a:ext cx="6769100" cy="4189412"/>
            <a:chOff x="517" y="362"/>
            <a:chExt cx="4491" cy="3025"/>
          </a:xfrm>
        </p:grpSpPr>
        <p:grpSp>
          <p:nvGrpSpPr>
            <p:cNvPr id="2197" name="Group 149"/>
            <p:cNvGrpSpPr>
              <a:grpSpLocks/>
            </p:cNvGrpSpPr>
            <p:nvPr/>
          </p:nvGrpSpPr>
          <p:grpSpPr bwMode="auto">
            <a:xfrm>
              <a:off x="517" y="362"/>
              <a:ext cx="4491" cy="3025"/>
              <a:chOff x="517" y="362"/>
              <a:chExt cx="4491" cy="3025"/>
            </a:xfrm>
          </p:grpSpPr>
          <p:grpSp>
            <p:nvGrpSpPr>
              <p:cNvPr id="2198" name="Group 150"/>
              <p:cNvGrpSpPr>
                <a:grpSpLocks/>
              </p:cNvGrpSpPr>
              <p:nvPr/>
            </p:nvGrpSpPr>
            <p:grpSpPr bwMode="auto">
              <a:xfrm>
                <a:off x="517" y="362"/>
                <a:ext cx="4491" cy="3025"/>
                <a:chOff x="476" y="-245"/>
                <a:chExt cx="4491" cy="3025"/>
              </a:xfrm>
            </p:grpSpPr>
            <p:pic>
              <p:nvPicPr>
                <p:cNvPr id="2199" name="Picture 151" descr="Южная Греция"/>
                <p:cNvPicPr>
                  <a:picLocks noChangeAspect="1" noChangeArrowheads="1"/>
                </p:cNvPicPr>
                <p:nvPr/>
              </p:nvPicPr>
              <p:blipFill>
                <a:blip r:embed="rId4" cstate="print"/>
                <a:srcRect/>
                <a:stretch>
                  <a:fillRect/>
                </a:stretch>
              </p:blipFill>
              <p:spPr bwMode="auto">
                <a:xfrm>
                  <a:off x="476" y="-245"/>
                  <a:ext cx="4491" cy="3025"/>
                </a:xfrm>
                <a:prstGeom prst="rect">
                  <a:avLst/>
                </a:prstGeom>
                <a:noFill/>
                <a:ln w="57150" cmpd="thickThin">
                  <a:solidFill>
                    <a:srgbClr val="714B25"/>
                  </a:solidFill>
                  <a:miter lim="800000"/>
                  <a:headEnd/>
                  <a:tailEnd/>
                </a:ln>
              </p:spPr>
            </p:pic>
            <p:sp>
              <p:nvSpPr>
                <p:cNvPr id="2200" name="Oval 152"/>
                <p:cNvSpPr>
                  <a:spLocks noChangeArrowheads="1"/>
                </p:cNvSpPr>
                <p:nvPr/>
              </p:nvSpPr>
              <p:spPr bwMode="auto">
                <a:xfrm>
                  <a:off x="2024" y="1499"/>
                  <a:ext cx="80" cy="83"/>
                </a:xfrm>
                <a:prstGeom prst="ellipse">
                  <a:avLst/>
                </a:prstGeom>
                <a:solidFill>
                  <a:srgbClr val="FF0D0D"/>
                </a:solidFill>
                <a:ln w="57150" cmpd="thickThin">
                  <a:solidFill>
                    <a:srgbClr val="714B25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2201" name="Text Box 153"/>
              <p:cNvSpPr txBox="1">
                <a:spLocks noChangeArrowheads="1"/>
              </p:cNvSpPr>
              <p:nvPr/>
            </p:nvSpPr>
            <p:spPr bwMode="auto">
              <a:xfrm>
                <a:off x="2065" y="1948"/>
                <a:ext cx="736" cy="2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r>
                  <a:rPr lang="ru-RU" b="1">
                    <a:solidFill>
                      <a:srgbClr val="FF0D0D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 Black" pitchFamily="34" charset="0"/>
                  </a:rPr>
                  <a:t>Спарта</a:t>
                </a:r>
                <a:endParaRPr lang="ru-RU"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202" name="Text Box 154"/>
              <p:cNvSpPr txBox="1">
                <a:spLocks noChangeArrowheads="1"/>
              </p:cNvSpPr>
              <p:nvPr/>
            </p:nvSpPr>
            <p:spPr bwMode="auto">
              <a:xfrm rot="3826813">
                <a:off x="1417" y="1749"/>
                <a:ext cx="1027" cy="2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r>
                  <a:rPr lang="ru-RU" sz="2000" b="1" i="1">
                    <a:solidFill>
                      <a:schemeClr val="accent2"/>
                    </a:solidFill>
                    <a:effectLst/>
                  </a:rPr>
                  <a:t>р. Эврот</a:t>
                </a:r>
                <a:endParaRPr lang="ru-RU">
                  <a:solidFill>
                    <a:schemeClr val="tx1"/>
                  </a:solidFill>
                  <a:effectLst/>
                </a:endParaRPr>
              </a:p>
            </p:txBody>
          </p:sp>
        </p:grpSp>
        <p:sp>
          <p:nvSpPr>
            <p:cNvPr id="2203" name="Line 155"/>
            <p:cNvSpPr>
              <a:spLocks noChangeShapeType="1"/>
            </p:cNvSpPr>
            <p:nvPr/>
          </p:nvSpPr>
          <p:spPr bwMode="auto">
            <a:xfrm>
              <a:off x="2065" y="1798"/>
              <a:ext cx="80" cy="151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195" name="WordArt 147"/>
          <p:cNvSpPr>
            <a:spLocks noChangeArrowheads="1" noChangeShapeType="1" noTextEdit="1"/>
          </p:cNvSpPr>
          <p:nvPr/>
        </p:nvSpPr>
        <p:spPr bwMode="auto">
          <a:xfrm>
            <a:off x="220663" y="2995613"/>
            <a:ext cx="966787" cy="287337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33333"/>
              </a:avLst>
            </a:prstTxWarp>
          </a:bodyPr>
          <a:lstStyle/>
          <a:p>
            <a:pPr algn="ctr"/>
            <a:r>
              <a:rPr lang="en-US" kern="10">
                <a:ln w="9525">
                  <a:solidFill>
                    <a:srgbClr val="714B25"/>
                  </a:solidFill>
                  <a:round/>
                  <a:headEnd/>
                  <a:tailEnd/>
                </a:ln>
                <a:solidFill>
                  <a:srgbClr val="FDFDE7"/>
                </a:solidFill>
                <a:effectLst/>
                <a:latin typeface="Times New Roman"/>
                <a:cs typeface="Times New Roman"/>
              </a:rPr>
              <a:t>ANTONIOS </a:t>
            </a:r>
            <a:endParaRPr lang="ru-RU" kern="10">
              <a:ln w="9525">
                <a:solidFill>
                  <a:srgbClr val="714B25"/>
                </a:solidFill>
                <a:round/>
                <a:headEnd/>
                <a:tailEnd/>
              </a:ln>
              <a:solidFill>
                <a:srgbClr val="FDFDE7"/>
              </a:solidFill>
              <a:effectLst/>
              <a:latin typeface="Times New Roman"/>
              <a:cs typeface="Times New Roman"/>
            </a:endParaRPr>
          </a:p>
        </p:txBody>
      </p:sp>
      <p:grpSp>
        <p:nvGrpSpPr>
          <p:cNvPr id="2211" name="Group 163"/>
          <p:cNvGrpSpPr>
            <a:grpSpLocks/>
          </p:cNvGrpSpPr>
          <p:nvPr/>
        </p:nvGrpSpPr>
        <p:grpSpPr bwMode="auto">
          <a:xfrm>
            <a:off x="47625" y="6375400"/>
            <a:ext cx="9096375" cy="479425"/>
            <a:chOff x="30" y="3490"/>
            <a:chExt cx="5730" cy="302"/>
          </a:xfrm>
        </p:grpSpPr>
        <p:sp>
          <p:nvSpPr>
            <p:cNvPr id="2212" name="Rectangle 164"/>
            <p:cNvSpPr>
              <a:spLocks noChangeArrowheads="1"/>
            </p:cNvSpPr>
            <p:nvPr/>
          </p:nvSpPr>
          <p:spPr bwMode="auto">
            <a:xfrm>
              <a:off x="30" y="3490"/>
              <a:ext cx="5730" cy="302"/>
            </a:xfrm>
            <a:prstGeom prst="rect">
              <a:avLst/>
            </a:prstGeom>
            <a:solidFill>
              <a:srgbClr val="D4A77A"/>
            </a:solidFill>
            <a:ln w="57150" cmpd="thickThin">
              <a:solidFill>
                <a:srgbClr val="5F3F1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2213" name="Group 165"/>
            <p:cNvGrpSpPr>
              <a:grpSpLocks/>
            </p:cNvGrpSpPr>
            <p:nvPr/>
          </p:nvGrpSpPr>
          <p:grpSpPr bwMode="auto">
            <a:xfrm>
              <a:off x="30" y="3547"/>
              <a:ext cx="5713" cy="154"/>
              <a:chOff x="134" y="2990"/>
              <a:chExt cx="5485" cy="154"/>
            </a:xfrm>
          </p:grpSpPr>
          <p:grpSp>
            <p:nvGrpSpPr>
              <p:cNvPr id="2214" name="Group 166"/>
              <p:cNvGrpSpPr>
                <a:grpSpLocks/>
              </p:cNvGrpSpPr>
              <p:nvPr/>
            </p:nvGrpSpPr>
            <p:grpSpPr bwMode="auto">
              <a:xfrm>
                <a:off x="4453" y="2990"/>
                <a:ext cx="1166" cy="142"/>
                <a:chOff x="612" y="2521"/>
                <a:chExt cx="2632" cy="480"/>
              </a:xfrm>
            </p:grpSpPr>
            <p:grpSp>
              <p:nvGrpSpPr>
                <p:cNvPr id="2215" name="Group 167"/>
                <p:cNvGrpSpPr>
                  <a:grpSpLocks/>
                </p:cNvGrpSpPr>
                <p:nvPr/>
              </p:nvGrpSpPr>
              <p:grpSpPr bwMode="auto">
                <a:xfrm>
                  <a:off x="612" y="2523"/>
                  <a:ext cx="1316" cy="478"/>
                  <a:chOff x="385" y="2523"/>
                  <a:chExt cx="1316" cy="478"/>
                </a:xfrm>
              </p:grpSpPr>
              <p:sp>
                <p:nvSpPr>
                  <p:cNvPr id="2216" name="Line 168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2217" name="Group 169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2218" name="Line 17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2219" name="Group 17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2220" name="Line 17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221" name="Line 173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222" name="Line 17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223" name="Line 17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224" name="Line 17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225" name="Line 17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226" name="Line 17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227" name="Line 17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228" name="Line 180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229" name="Line 181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2230" name="Line 182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231" name="Group 183"/>
                <p:cNvGrpSpPr>
                  <a:grpSpLocks/>
                </p:cNvGrpSpPr>
                <p:nvPr/>
              </p:nvGrpSpPr>
              <p:grpSpPr bwMode="auto">
                <a:xfrm>
                  <a:off x="1928" y="2521"/>
                  <a:ext cx="1316" cy="478"/>
                  <a:chOff x="385" y="2523"/>
                  <a:chExt cx="1316" cy="478"/>
                </a:xfrm>
              </p:grpSpPr>
              <p:sp>
                <p:nvSpPr>
                  <p:cNvPr id="2232" name="Line 184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2233" name="Group 185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2234" name="Line 18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2235" name="Group 18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2236" name="Line 18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237" name="Line 189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238" name="Line 19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239" name="Line 19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240" name="Line 19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241" name="Line 19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242" name="Line 19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243" name="Line 19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244" name="Line 196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245" name="Line 197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2246" name="Line 198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2247" name="Group 199"/>
              <p:cNvGrpSpPr>
                <a:grpSpLocks/>
              </p:cNvGrpSpPr>
              <p:nvPr/>
            </p:nvGrpSpPr>
            <p:grpSpPr bwMode="auto">
              <a:xfrm>
                <a:off x="134" y="2999"/>
                <a:ext cx="4320" cy="145"/>
                <a:chOff x="12" y="3220"/>
                <a:chExt cx="5718" cy="217"/>
              </a:xfrm>
            </p:grpSpPr>
            <p:grpSp>
              <p:nvGrpSpPr>
                <p:cNvPr id="2248" name="Group 200"/>
                <p:cNvGrpSpPr>
                  <a:grpSpLocks/>
                </p:cNvGrpSpPr>
                <p:nvPr/>
              </p:nvGrpSpPr>
              <p:grpSpPr bwMode="auto">
                <a:xfrm>
                  <a:off x="12" y="3220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2249" name="Group 201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2250" name="Group 20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2251" name="Line 20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2252" name="Group 20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2253" name="Line 205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2254" name="Group 206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2255" name="Line 20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256" name="Line 20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257" name="Line 20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258" name="Line 21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259" name="Line 21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260" name="Line 21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261" name="Line 21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262" name="Line 21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263" name="Line 21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264" name="Line 21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2265" name="Line 21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2266" name="Group 21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2267" name="Line 21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2268" name="Group 220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2269" name="Line 221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2270" name="Group 222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2271" name="Line 22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272" name="Line 22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273" name="Line 22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274" name="Line 22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275" name="Line 22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276" name="Line 22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277" name="Line 22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278" name="Line 23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279" name="Line 23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280" name="Line 23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2281" name="Line 23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2282" name="Group 234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2283" name="Group 23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2284" name="Line 23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2285" name="Group 23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2286" name="Line 238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2287" name="Group 239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2288" name="Line 24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289" name="Line 24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290" name="Line 24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291" name="Line 24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292" name="Line 24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293" name="Line 24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294" name="Line 24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295" name="Line 24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296" name="Line 24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297" name="Line 24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2298" name="Line 25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2299" name="Group 25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2300" name="Line 25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2301" name="Group 25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2302" name="Line 254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2303" name="Group 255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2304" name="Line 25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305" name="Line 25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306" name="Line 25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307" name="Line 25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308" name="Line 26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309" name="Line 26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310" name="Line 26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311" name="Line 26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312" name="Line 26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313" name="Line 26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2314" name="Line 26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  <p:grpSp>
              <p:nvGrpSpPr>
                <p:cNvPr id="2315" name="Group 267"/>
                <p:cNvGrpSpPr>
                  <a:grpSpLocks/>
                </p:cNvGrpSpPr>
                <p:nvPr/>
              </p:nvGrpSpPr>
              <p:grpSpPr bwMode="auto">
                <a:xfrm>
                  <a:off x="2871" y="3223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2316" name="Group 268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2317" name="Group 26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2318" name="Line 27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2319" name="Group 27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2320" name="Line 272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2321" name="Group 273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2322" name="Line 27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323" name="Line 27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324" name="Line 27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325" name="Line 27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326" name="Line 27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327" name="Line 27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328" name="Line 28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329" name="Line 28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330" name="Line 28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331" name="Line 28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2332" name="Line 28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2333" name="Group 28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2334" name="Line 28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2335" name="Group 28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2336" name="Line 288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2337" name="Group 289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2338" name="Line 29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339" name="Line 29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340" name="Line 29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341" name="Line 29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342" name="Line 29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343" name="Line 29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344" name="Line 29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345" name="Line 29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346" name="Line 29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347" name="Line 29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2348" name="Line 30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2349" name="Group 301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2350" name="Group 30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2351" name="Line 30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2352" name="Group 30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2353" name="Line 305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2354" name="Group 306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2355" name="Line 30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356" name="Line 30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357" name="Line 30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358" name="Line 31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359" name="Line 31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360" name="Line 31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361" name="Line 31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362" name="Line 31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363" name="Line 31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364" name="Line 31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2365" name="Line 31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2366" name="Group 31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2367" name="Line 31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2368" name="Group 320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2369" name="Line 321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2370" name="Group 322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2371" name="Line 32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372" name="Line 32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373" name="Line 32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374" name="Line 32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375" name="Line 32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376" name="Line 32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377" name="Line 32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378" name="Line 33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379" name="Line 33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380" name="Line 33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2381" name="Line 33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2382" name="Group 334"/>
          <p:cNvGrpSpPr>
            <a:grpSpLocks/>
          </p:cNvGrpSpPr>
          <p:nvPr/>
        </p:nvGrpSpPr>
        <p:grpSpPr bwMode="auto">
          <a:xfrm>
            <a:off x="-25400" y="38100"/>
            <a:ext cx="9169400" cy="479425"/>
            <a:chOff x="30" y="3490"/>
            <a:chExt cx="5730" cy="302"/>
          </a:xfrm>
        </p:grpSpPr>
        <p:sp>
          <p:nvSpPr>
            <p:cNvPr id="2383" name="Rectangle 335"/>
            <p:cNvSpPr>
              <a:spLocks noChangeArrowheads="1"/>
            </p:cNvSpPr>
            <p:nvPr/>
          </p:nvSpPr>
          <p:spPr bwMode="auto">
            <a:xfrm>
              <a:off x="30" y="3490"/>
              <a:ext cx="5730" cy="302"/>
            </a:xfrm>
            <a:prstGeom prst="rect">
              <a:avLst/>
            </a:prstGeom>
            <a:solidFill>
              <a:srgbClr val="D4A77A"/>
            </a:solidFill>
            <a:ln w="57150" cmpd="thickThin">
              <a:solidFill>
                <a:srgbClr val="5F3F1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2384" name="Group 336"/>
            <p:cNvGrpSpPr>
              <a:grpSpLocks/>
            </p:cNvGrpSpPr>
            <p:nvPr/>
          </p:nvGrpSpPr>
          <p:grpSpPr bwMode="auto">
            <a:xfrm>
              <a:off x="30" y="3547"/>
              <a:ext cx="5713" cy="154"/>
              <a:chOff x="134" y="2990"/>
              <a:chExt cx="5485" cy="154"/>
            </a:xfrm>
          </p:grpSpPr>
          <p:grpSp>
            <p:nvGrpSpPr>
              <p:cNvPr id="2385" name="Group 337"/>
              <p:cNvGrpSpPr>
                <a:grpSpLocks/>
              </p:cNvGrpSpPr>
              <p:nvPr/>
            </p:nvGrpSpPr>
            <p:grpSpPr bwMode="auto">
              <a:xfrm>
                <a:off x="4453" y="2990"/>
                <a:ext cx="1166" cy="142"/>
                <a:chOff x="612" y="2521"/>
                <a:chExt cx="2632" cy="480"/>
              </a:xfrm>
            </p:grpSpPr>
            <p:grpSp>
              <p:nvGrpSpPr>
                <p:cNvPr id="2386" name="Group 338"/>
                <p:cNvGrpSpPr>
                  <a:grpSpLocks/>
                </p:cNvGrpSpPr>
                <p:nvPr/>
              </p:nvGrpSpPr>
              <p:grpSpPr bwMode="auto">
                <a:xfrm>
                  <a:off x="612" y="2523"/>
                  <a:ext cx="1316" cy="478"/>
                  <a:chOff x="385" y="2523"/>
                  <a:chExt cx="1316" cy="478"/>
                </a:xfrm>
              </p:grpSpPr>
              <p:sp>
                <p:nvSpPr>
                  <p:cNvPr id="2387" name="Line 339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2388" name="Group 340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2389" name="Line 34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2390" name="Group 34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2391" name="Line 34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392" name="Line 344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393" name="Line 34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394" name="Line 34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395" name="Line 34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396" name="Line 34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397" name="Line 34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398" name="Line 35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399" name="Line 351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400" name="Line 352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2401" name="Line 353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402" name="Group 354"/>
                <p:cNvGrpSpPr>
                  <a:grpSpLocks/>
                </p:cNvGrpSpPr>
                <p:nvPr/>
              </p:nvGrpSpPr>
              <p:grpSpPr bwMode="auto">
                <a:xfrm>
                  <a:off x="1928" y="2521"/>
                  <a:ext cx="1316" cy="478"/>
                  <a:chOff x="385" y="2523"/>
                  <a:chExt cx="1316" cy="478"/>
                </a:xfrm>
              </p:grpSpPr>
              <p:sp>
                <p:nvSpPr>
                  <p:cNvPr id="2403" name="Line 355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2404" name="Group 356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2405" name="Line 35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2406" name="Group 35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2407" name="Line 35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408" name="Line 360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409" name="Line 36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410" name="Line 36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411" name="Line 36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412" name="Line 36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413" name="Line 36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414" name="Line 36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415" name="Line 367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416" name="Line 368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2417" name="Line 369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2418" name="Group 370"/>
              <p:cNvGrpSpPr>
                <a:grpSpLocks/>
              </p:cNvGrpSpPr>
              <p:nvPr/>
            </p:nvGrpSpPr>
            <p:grpSpPr bwMode="auto">
              <a:xfrm>
                <a:off x="134" y="2999"/>
                <a:ext cx="4320" cy="145"/>
                <a:chOff x="12" y="3220"/>
                <a:chExt cx="5718" cy="217"/>
              </a:xfrm>
            </p:grpSpPr>
            <p:grpSp>
              <p:nvGrpSpPr>
                <p:cNvPr id="2419" name="Group 371"/>
                <p:cNvGrpSpPr>
                  <a:grpSpLocks/>
                </p:cNvGrpSpPr>
                <p:nvPr/>
              </p:nvGrpSpPr>
              <p:grpSpPr bwMode="auto">
                <a:xfrm>
                  <a:off x="12" y="3220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2420" name="Group 372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2421" name="Group 37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2422" name="Line 37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2423" name="Group 375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2424" name="Line 376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2425" name="Group 377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2426" name="Line 37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427" name="Line 37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428" name="Line 38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429" name="Line 38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430" name="Line 38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431" name="Line 38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432" name="Line 38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433" name="Line 38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434" name="Line 38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435" name="Line 38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2436" name="Line 38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2437" name="Group 38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2438" name="Line 39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2439" name="Group 39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2440" name="Line 392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2441" name="Group 393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2442" name="Line 39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443" name="Line 39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444" name="Line 39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445" name="Line 39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446" name="Line 39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447" name="Line 39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448" name="Line 40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449" name="Line 40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450" name="Line 40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451" name="Line 40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2452" name="Line 40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2453" name="Group 405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2454" name="Group 40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2455" name="Line 40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2456" name="Group 408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2457" name="Line 409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2458" name="Group 410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2459" name="Line 41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460" name="Line 41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461" name="Line 41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462" name="Line 41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463" name="Line 41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464" name="Line 41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465" name="Line 41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466" name="Line 41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467" name="Line 41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468" name="Line 42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2469" name="Line 42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2470" name="Group 42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2471" name="Line 42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2472" name="Group 42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2473" name="Line 425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2474" name="Group 426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2475" name="Line 42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476" name="Line 42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477" name="Line 42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478" name="Line 43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479" name="Line 43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480" name="Line 43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481" name="Line 43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482" name="Line 43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483" name="Line 43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484" name="Line 43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2485" name="Line 43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  <p:grpSp>
              <p:nvGrpSpPr>
                <p:cNvPr id="2486" name="Group 438"/>
                <p:cNvGrpSpPr>
                  <a:grpSpLocks/>
                </p:cNvGrpSpPr>
                <p:nvPr/>
              </p:nvGrpSpPr>
              <p:grpSpPr bwMode="auto">
                <a:xfrm>
                  <a:off x="2871" y="3223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2487" name="Group 439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2488" name="Group 44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2489" name="Line 44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2490" name="Group 442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2491" name="Line 443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2492" name="Group 444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2493" name="Line 44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494" name="Line 44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495" name="Line 44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496" name="Line 44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497" name="Line 44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498" name="Line 45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499" name="Line 45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500" name="Line 45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501" name="Line 45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502" name="Line 45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2503" name="Line 45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2504" name="Group 45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2505" name="Line 45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2506" name="Group 458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2507" name="Line 459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2508" name="Group 460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2509" name="Line 46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510" name="Line 46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511" name="Line 46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512" name="Line 46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513" name="Line 46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514" name="Line 46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515" name="Line 46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516" name="Line 46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517" name="Line 46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518" name="Line 47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2519" name="Line 47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2520" name="Group 472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2521" name="Group 47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2522" name="Line 47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2523" name="Group 475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2524" name="Line 476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2525" name="Group 477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2526" name="Line 47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527" name="Line 47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528" name="Line 48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529" name="Line 48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530" name="Line 48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531" name="Line 48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532" name="Line 48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533" name="Line 48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534" name="Line 48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535" name="Line 48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2536" name="Line 48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2537" name="Group 48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2538" name="Line 49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2539" name="Group 49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2540" name="Line 492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2541" name="Group 493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2542" name="Line 49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543" name="Line 49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544" name="Line 49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545" name="Line 49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546" name="Line 49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547" name="Line 49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548" name="Line 50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549" name="Line 50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550" name="Line 50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551" name="Line 50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2552" name="Line 50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</p:grpSp>
        </p:grpSp>
      </p:grpSp>
      <p:sp>
        <p:nvSpPr>
          <p:cNvPr id="2553" name="AutoShape 50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7516813" y="5157788"/>
            <a:ext cx="1577975" cy="515937"/>
          </a:xfrm>
          <a:prstGeom prst="actionButtonForwardNext">
            <a:avLst/>
          </a:prstGeom>
          <a:solidFill>
            <a:srgbClr val="ECD9C6"/>
          </a:solidFill>
          <a:ln w="9525">
            <a:solidFill>
              <a:srgbClr val="6B472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Дальше</a:t>
            </a:r>
          </a:p>
        </p:txBody>
      </p:sp>
      <p:sp>
        <p:nvSpPr>
          <p:cNvPr id="2554" name="Text Box 506"/>
          <p:cNvSpPr txBox="1">
            <a:spLocks noChangeArrowheads="1"/>
          </p:cNvSpPr>
          <p:nvPr/>
        </p:nvSpPr>
        <p:spPr bwMode="auto">
          <a:xfrm>
            <a:off x="7300913" y="5799138"/>
            <a:ext cx="14811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>
              <a:solidFill>
                <a:srgbClr val="FDFDE7"/>
              </a:solidFill>
              <a:effectDag name="">
                <a:cont type="tree" name="">
                  <a:effect ref="fillLine"/>
                  <a:outerShdw dist="38100" dir="13500000" algn="br">
                    <a:srgbClr val="FFFFF1"/>
                  </a:outerShdw>
                </a:cont>
                <a:cont type="tree" name="">
                  <a:effect ref="fillLine"/>
                  <a:outerShdw dist="38100" dir="2700000" algn="tl">
                    <a:srgbClr val="97978A"/>
                  </a:outerShdw>
                </a:cont>
                <a:effect ref="fillLine"/>
              </a:effectDag>
            </a:endParaRPr>
          </a:p>
        </p:txBody>
      </p:sp>
      <p:sp>
        <p:nvSpPr>
          <p:cNvPr id="2555" name="Text Box 507"/>
          <p:cNvSpPr txBox="1">
            <a:spLocks noChangeArrowheads="1"/>
          </p:cNvSpPr>
          <p:nvPr/>
        </p:nvSpPr>
        <p:spPr bwMode="auto">
          <a:xfrm>
            <a:off x="7493000" y="5795963"/>
            <a:ext cx="1601788" cy="423862"/>
          </a:xfrm>
          <a:prstGeom prst="rect">
            <a:avLst/>
          </a:prstGeom>
          <a:solidFill>
            <a:srgbClr val="ECD9C6"/>
          </a:solidFill>
          <a:ln w="57150" cmpd="thickThin">
            <a:solidFill>
              <a:srgbClr val="565656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Ответ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04" grpId="0" animBg="1"/>
      <p:bldP spid="218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Text Box 2"/>
          <p:cNvSpPr txBox="1">
            <a:spLocks noChangeArrowheads="1"/>
          </p:cNvSpPr>
          <p:nvPr/>
        </p:nvSpPr>
        <p:spPr bwMode="auto">
          <a:xfrm>
            <a:off x="2181225" y="5994400"/>
            <a:ext cx="44783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i="1">
                <a:solidFill>
                  <a:schemeClr val="tx1"/>
                </a:solidFill>
                <a:effectLst/>
              </a:rPr>
              <a:t>Роспись на древнегреческой вазе</a:t>
            </a:r>
          </a:p>
        </p:txBody>
      </p:sp>
      <p:graphicFrame>
        <p:nvGraphicFramePr>
          <p:cNvPr id="202755" name="Object 3"/>
          <p:cNvGraphicFramePr>
            <a:graphicFrameLocks noChangeAspect="1"/>
          </p:cNvGraphicFramePr>
          <p:nvPr>
            <p:ph sz="half" idx="2"/>
          </p:nvPr>
        </p:nvGraphicFramePr>
        <p:xfrm>
          <a:off x="2916238" y="2163763"/>
          <a:ext cx="3225800" cy="2808287"/>
        </p:xfrm>
        <a:graphic>
          <a:graphicData uri="http://schemas.openxmlformats.org/presentationml/2006/ole">
            <p:oleObj spid="_x0000_s202755" name="PHOTO-PAINT" r:id="rId3" imgW="1828571" imgH="1434921" progId="">
              <p:embed/>
            </p:oleObj>
          </a:graphicData>
        </a:graphic>
      </p:graphicFrame>
      <p:sp>
        <p:nvSpPr>
          <p:cNvPr id="202756" name="Rectangle 4"/>
          <p:cNvSpPr>
            <a:spLocks noChangeArrowheads="1"/>
          </p:cNvSpPr>
          <p:nvPr/>
        </p:nvSpPr>
        <p:spPr bwMode="auto">
          <a:xfrm>
            <a:off x="2981325" y="5300663"/>
            <a:ext cx="28527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chemeClr val="tx1"/>
                </a:solidFill>
                <a:effectLst/>
              </a:rPr>
              <a:t>Елена и Менелай</a:t>
            </a:r>
            <a:r>
              <a:rPr lang="ru-RU">
                <a:solidFill>
                  <a:schemeClr val="tx1"/>
                </a:solidFill>
                <a:effectLst/>
              </a:rPr>
              <a:t>.</a:t>
            </a:r>
          </a:p>
        </p:txBody>
      </p:sp>
      <p:sp>
        <p:nvSpPr>
          <p:cNvPr id="202757" name="Text Box 5"/>
          <p:cNvSpPr txBox="1">
            <a:spLocks noChangeArrowheads="1"/>
          </p:cNvSpPr>
          <p:nvPr/>
        </p:nvSpPr>
        <p:spPr bwMode="auto">
          <a:xfrm>
            <a:off x="900113" y="725488"/>
            <a:ext cx="6840537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solidFill>
                  <a:schemeClr val="tx1"/>
                </a:solidFill>
                <a:effectLst/>
              </a:rPr>
              <a:t>Назови имена легендарного спартанского царя и его жены. С ними связаны события </a:t>
            </a:r>
            <a:r>
              <a:rPr lang="ru-RU" sz="2400" b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Троянской</a:t>
            </a:r>
            <a:r>
              <a:rPr lang="ru-RU" sz="2400" b="1">
                <a:solidFill>
                  <a:schemeClr val="tx1"/>
                </a:solidFill>
                <a:effectLst/>
              </a:rPr>
              <a:t> войны.</a:t>
            </a:r>
            <a:r>
              <a:rPr lang="ru-RU">
                <a:solidFill>
                  <a:srgbClr val="FDFDE7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1"/>
                    </a:outerShdw>
                  </a:cont>
                  <a:cont type="tree" name="">
                    <a:effect ref="fillLine"/>
                    <a:outerShdw dist="38100" dir="2700000" algn="tl">
                      <a:srgbClr val="97978A"/>
                    </a:outerShdw>
                  </a:cont>
                  <a:effect ref="fillLine"/>
                </a:effectDag>
              </a:rPr>
              <a:t>   </a:t>
            </a:r>
          </a:p>
        </p:txBody>
      </p:sp>
      <p:grpSp>
        <p:nvGrpSpPr>
          <p:cNvPr id="202758" name="Group 6"/>
          <p:cNvGrpSpPr>
            <a:grpSpLocks/>
          </p:cNvGrpSpPr>
          <p:nvPr/>
        </p:nvGrpSpPr>
        <p:grpSpPr bwMode="auto">
          <a:xfrm>
            <a:off x="20638" y="0"/>
            <a:ext cx="9096375" cy="479425"/>
            <a:chOff x="30" y="3490"/>
            <a:chExt cx="5730" cy="302"/>
          </a:xfrm>
        </p:grpSpPr>
        <p:sp>
          <p:nvSpPr>
            <p:cNvPr id="202759" name="Rectangle 7"/>
            <p:cNvSpPr>
              <a:spLocks noChangeArrowheads="1"/>
            </p:cNvSpPr>
            <p:nvPr/>
          </p:nvSpPr>
          <p:spPr bwMode="auto">
            <a:xfrm>
              <a:off x="30" y="3490"/>
              <a:ext cx="5730" cy="302"/>
            </a:xfrm>
            <a:prstGeom prst="rect">
              <a:avLst/>
            </a:prstGeom>
            <a:solidFill>
              <a:srgbClr val="D4A77A"/>
            </a:solidFill>
            <a:ln w="57150" cmpd="thickThin">
              <a:solidFill>
                <a:srgbClr val="5F3F1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202760" name="Group 8"/>
            <p:cNvGrpSpPr>
              <a:grpSpLocks/>
            </p:cNvGrpSpPr>
            <p:nvPr/>
          </p:nvGrpSpPr>
          <p:grpSpPr bwMode="auto">
            <a:xfrm>
              <a:off x="30" y="3547"/>
              <a:ext cx="5713" cy="154"/>
              <a:chOff x="134" y="2990"/>
              <a:chExt cx="5485" cy="154"/>
            </a:xfrm>
          </p:grpSpPr>
          <p:grpSp>
            <p:nvGrpSpPr>
              <p:cNvPr id="202761" name="Group 9"/>
              <p:cNvGrpSpPr>
                <a:grpSpLocks/>
              </p:cNvGrpSpPr>
              <p:nvPr/>
            </p:nvGrpSpPr>
            <p:grpSpPr bwMode="auto">
              <a:xfrm>
                <a:off x="4453" y="2990"/>
                <a:ext cx="1166" cy="142"/>
                <a:chOff x="612" y="2521"/>
                <a:chExt cx="2632" cy="480"/>
              </a:xfrm>
            </p:grpSpPr>
            <p:grpSp>
              <p:nvGrpSpPr>
                <p:cNvPr id="202762" name="Group 10"/>
                <p:cNvGrpSpPr>
                  <a:grpSpLocks/>
                </p:cNvGrpSpPr>
                <p:nvPr/>
              </p:nvGrpSpPr>
              <p:grpSpPr bwMode="auto">
                <a:xfrm>
                  <a:off x="612" y="2523"/>
                  <a:ext cx="1316" cy="478"/>
                  <a:chOff x="385" y="2523"/>
                  <a:chExt cx="1316" cy="478"/>
                </a:xfrm>
              </p:grpSpPr>
              <p:sp>
                <p:nvSpPr>
                  <p:cNvPr id="202763" name="Line 11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202764" name="Group 12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202765" name="Line 1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202766" name="Group 1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202767" name="Line 1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02768" name="Line 16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02769" name="Line 1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02770" name="Line 1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02771" name="Line 1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02772" name="Line 2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02773" name="Line 2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02774" name="Line 2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02775" name="Line 23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02776" name="Line 24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202777" name="Line 25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02778" name="Group 26"/>
                <p:cNvGrpSpPr>
                  <a:grpSpLocks/>
                </p:cNvGrpSpPr>
                <p:nvPr/>
              </p:nvGrpSpPr>
              <p:grpSpPr bwMode="auto">
                <a:xfrm>
                  <a:off x="1928" y="2521"/>
                  <a:ext cx="1316" cy="478"/>
                  <a:chOff x="385" y="2523"/>
                  <a:chExt cx="1316" cy="478"/>
                </a:xfrm>
              </p:grpSpPr>
              <p:sp>
                <p:nvSpPr>
                  <p:cNvPr id="202779" name="Line 27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202780" name="Group 28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202781" name="Line 2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202782" name="Group 3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202783" name="Line 3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02784" name="Line 32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02785" name="Line 3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02786" name="Line 3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02787" name="Line 3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02788" name="Line 3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02789" name="Line 3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02790" name="Line 3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02791" name="Line 39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02792" name="Line 40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202793" name="Line 41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202794" name="Group 42"/>
              <p:cNvGrpSpPr>
                <a:grpSpLocks/>
              </p:cNvGrpSpPr>
              <p:nvPr/>
            </p:nvGrpSpPr>
            <p:grpSpPr bwMode="auto">
              <a:xfrm>
                <a:off x="134" y="2999"/>
                <a:ext cx="4320" cy="145"/>
                <a:chOff x="12" y="3220"/>
                <a:chExt cx="5718" cy="217"/>
              </a:xfrm>
            </p:grpSpPr>
            <p:grpSp>
              <p:nvGrpSpPr>
                <p:cNvPr id="202795" name="Group 43"/>
                <p:cNvGrpSpPr>
                  <a:grpSpLocks/>
                </p:cNvGrpSpPr>
                <p:nvPr/>
              </p:nvGrpSpPr>
              <p:grpSpPr bwMode="auto">
                <a:xfrm>
                  <a:off x="12" y="3220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202796" name="Group 44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202797" name="Group 4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202798" name="Line 4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202799" name="Group 4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202800" name="Line 48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202801" name="Group 49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202802" name="Line 5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2803" name="Line 5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2804" name="Line 5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2805" name="Line 5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2806" name="Line 5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2807" name="Line 5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2808" name="Line 5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2809" name="Line 5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2810" name="Line 5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2811" name="Line 5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202812" name="Line 6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202813" name="Group 6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202814" name="Line 6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202815" name="Group 6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202816" name="Line 64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202817" name="Group 65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202818" name="Line 6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2819" name="Line 6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2820" name="Line 6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2821" name="Line 6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2822" name="Line 7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2823" name="Line 7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2824" name="Line 7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2825" name="Line 7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2826" name="Line 7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2827" name="Line 7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202828" name="Line 7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202829" name="Group 77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202830" name="Group 7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202831" name="Line 7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202832" name="Group 80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202833" name="Line 81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202834" name="Group 82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202835" name="Line 8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2836" name="Line 8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2837" name="Line 8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2838" name="Line 8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2839" name="Line 8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2840" name="Line 8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2841" name="Line 8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2842" name="Line 9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2843" name="Line 9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2844" name="Line 9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202845" name="Line 9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202846" name="Group 9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202847" name="Line 9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202848" name="Group 96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202849" name="Line 97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202850" name="Group 98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202851" name="Line 9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2852" name="Line 10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2853" name="Line 10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2854" name="Line 10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2855" name="Line 10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2856" name="Line 10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2857" name="Line 10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2858" name="Line 10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2859" name="Line 10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2860" name="Line 10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202861" name="Line 10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  <p:grpSp>
              <p:nvGrpSpPr>
                <p:cNvPr id="202862" name="Group 110"/>
                <p:cNvGrpSpPr>
                  <a:grpSpLocks/>
                </p:cNvGrpSpPr>
                <p:nvPr/>
              </p:nvGrpSpPr>
              <p:grpSpPr bwMode="auto">
                <a:xfrm>
                  <a:off x="2871" y="3223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202863" name="Group 111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202864" name="Group 11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202865" name="Line 11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202866" name="Group 11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202867" name="Line 115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202868" name="Group 116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202869" name="Line 11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2870" name="Line 11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2871" name="Line 11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2872" name="Line 12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2873" name="Line 12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2874" name="Line 12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2875" name="Line 12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2876" name="Line 12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2877" name="Line 12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2878" name="Line 12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202879" name="Line 12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202880" name="Group 12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202881" name="Line 12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202882" name="Group 130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202883" name="Line 131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202884" name="Group 132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202885" name="Line 13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2886" name="Line 13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2887" name="Line 13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2888" name="Line 13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2889" name="Line 13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2890" name="Line 13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2891" name="Line 13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2892" name="Line 14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2893" name="Line 14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2894" name="Line 14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202895" name="Line 14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202896" name="Group 144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202897" name="Group 14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202898" name="Line 14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202899" name="Group 14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202900" name="Line 148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202901" name="Group 149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202902" name="Line 15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2903" name="Line 15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2904" name="Line 15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2905" name="Line 15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2906" name="Line 15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2907" name="Line 15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2908" name="Line 15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2909" name="Line 15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2910" name="Line 15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2911" name="Line 15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202912" name="Line 16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202913" name="Group 16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202914" name="Line 16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202915" name="Group 16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202916" name="Line 164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202917" name="Group 165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202918" name="Line 16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2919" name="Line 16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2920" name="Line 16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2921" name="Line 16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2922" name="Line 17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2923" name="Line 17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2924" name="Line 17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2925" name="Line 17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2926" name="Line 17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2927" name="Line 17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202928" name="Line 17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202929" name="Group 177"/>
          <p:cNvGrpSpPr>
            <a:grpSpLocks/>
          </p:cNvGrpSpPr>
          <p:nvPr/>
        </p:nvGrpSpPr>
        <p:grpSpPr bwMode="auto">
          <a:xfrm>
            <a:off x="-6350" y="6378575"/>
            <a:ext cx="9096375" cy="479425"/>
            <a:chOff x="30" y="3490"/>
            <a:chExt cx="5730" cy="302"/>
          </a:xfrm>
        </p:grpSpPr>
        <p:sp>
          <p:nvSpPr>
            <p:cNvPr id="202930" name="Rectangle 178"/>
            <p:cNvSpPr>
              <a:spLocks noChangeArrowheads="1"/>
            </p:cNvSpPr>
            <p:nvPr/>
          </p:nvSpPr>
          <p:spPr bwMode="auto">
            <a:xfrm>
              <a:off x="30" y="3490"/>
              <a:ext cx="5730" cy="302"/>
            </a:xfrm>
            <a:prstGeom prst="rect">
              <a:avLst/>
            </a:prstGeom>
            <a:solidFill>
              <a:srgbClr val="D4A77A"/>
            </a:solidFill>
            <a:ln w="57150" cmpd="thickThin">
              <a:solidFill>
                <a:srgbClr val="5F3F1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202931" name="Group 179"/>
            <p:cNvGrpSpPr>
              <a:grpSpLocks/>
            </p:cNvGrpSpPr>
            <p:nvPr/>
          </p:nvGrpSpPr>
          <p:grpSpPr bwMode="auto">
            <a:xfrm>
              <a:off x="30" y="3547"/>
              <a:ext cx="5713" cy="154"/>
              <a:chOff x="134" y="2990"/>
              <a:chExt cx="5485" cy="154"/>
            </a:xfrm>
          </p:grpSpPr>
          <p:grpSp>
            <p:nvGrpSpPr>
              <p:cNvPr id="202932" name="Group 180"/>
              <p:cNvGrpSpPr>
                <a:grpSpLocks/>
              </p:cNvGrpSpPr>
              <p:nvPr/>
            </p:nvGrpSpPr>
            <p:grpSpPr bwMode="auto">
              <a:xfrm>
                <a:off x="4453" y="2990"/>
                <a:ext cx="1166" cy="142"/>
                <a:chOff x="612" y="2521"/>
                <a:chExt cx="2632" cy="480"/>
              </a:xfrm>
            </p:grpSpPr>
            <p:grpSp>
              <p:nvGrpSpPr>
                <p:cNvPr id="202933" name="Group 181"/>
                <p:cNvGrpSpPr>
                  <a:grpSpLocks/>
                </p:cNvGrpSpPr>
                <p:nvPr/>
              </p:nvGrpSpPr>
              <p:grpSpPr bwMode="auto">
                <a:xfrm>
                  <a:off x="612" y="2523"/>
                  <a:ext cx="1316" cy="478"/>
                  <a:chOff x="385" y="2523"/>
                  <a:chExt cx="1316" cy="478"/>
                </a:xfrm>
              </p:grpSpPr>
              <p:sp>
                <p:nvSpPr>
                  <p:cNvPr id="202934" name="Line 182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202935" name="Group 183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202936" name="Line 18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202937" name="Group 18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202938" name="Line 18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02939" name="Line 187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02940" name="Line 18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02941" name="Line 18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02942" name="Line 19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02943" name="Line 19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02944" name="Line 19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02945" name="Line 19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02946" name="Line 194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02947" name="Line 195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202948" name="Line 196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02949" name="Group 197"/>
                <p:cNvGrpSpPr>
                  <a:grpSpLocks/>
                </p:cNvGrpSpPr>
                <p:nvPr/>
              </p:nvGrpSpPr>
              <p:grpSpPr bwMode="auto">
                <a:xfrm>
                  <a:off x="1928" y="2521"/>
                  <a:ext cx="1316" cy="478"/>
                  <a:chOff x="385" y="2523"/>
                  <a:chExt cx="1316" cy="478"/>
                </a:xfrm>
              </p:grpSpPr>
              <p:sp>
                <p:nvSpPr>
                  <p:cNvPr id="202950" name="Line 198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202951" name="Group 199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202952" name="Line 20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202953" name="Group 20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202954" name="Line 20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02955" name="Line 203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02956" name="Line 20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02957" name="Line 20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02958" name="Line 20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02959" name="Line 20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02960" name="Line 20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02961" name="Line 20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02962" name="Line 210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02963" name="Line 211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202964" name="Line 212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202965" name="Group 213"/>
              <p:cNvGrpSpPr>
                <a:grpSpLocks/>
              </p:cNvGrpSpPr>
              <p:nvPr/>
            </p:nvGrpSpPr>
            <p:grpSpPr bwMode="auto">
              <a:xfrm>
                <a:off x="134" y="2999"/>
                <a:ext cx="4320" cy="145"/>
                <a:chOff x="12" y="3220"/>
                <a:chExt cx="5718" cy="217"/>
              </a:xfrm>
            </p:grpSpPr>
            <p:grpSp>
              <p:nvGrpSpPr>
                <p:cNvPr id="202966" name="Group 214"/>
                <p:cNvGrpSpPr>
                  <a:grpSpLocks/>
                </p:cNvGrpSpPr>
                <p:nvPr/>
              </p:nvGrpSpPr>
              <p:grpSpPr bwMode="auto">
                <a:xfrm>
                  <a:off x="12" y="3220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202967" name="Group 215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202968" name="Group 21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202969" name="Line 21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202970" name="Group 218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202971" name="Line 219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202972" name="Group 220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202973" name="Line 22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2974" name="Line 22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2975" name="Line 22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2976" name="Line 22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2977" name="Line 22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2978" name="Line 22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2979" name="Line 22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2980" name="Line 22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2981" name="Line 22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2982" name="Line 23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202983" name="Line 23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202984" name="Group 23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202985" name="Line 23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202986" name="Group 23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202987" name="Line 235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202988" name="Group 236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202989" name="Line 23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2990" name="Line 23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2991" name="Line 23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2992" name="Line 24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2993" name="Line 24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2994" name="Line 24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2995" name="Line 24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2996" name="Line 24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2997" name="Line 24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2998" name="Line 24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202999" name="Line 24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203000" name="Group 248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203001" name="Group 24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203002" name="Line 25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203003" name="Group 25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203004" name="Line 252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203005" name="Group 253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203006" name="Line 25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3007" name="Line 25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3008" name="Line 25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3009" name="Line 25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3010" name="Line 25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3011" name="Line 25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3012" name="Line 26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3013" name="Line 26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3014" name="Line 26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3015" name="Line 26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203016" name="Line 26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203017" name="Group 26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203018" name="Line 26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203019" name="Group 26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203020" name="Line 268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203021" name="Group 269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203022" name="Line 27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3023" name="Line 27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3024" name="Line 27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3025" name="Line 27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3026" name="Line 27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3027" name="Line 27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3028" name="Line 27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3029" name="Line 27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3030" name="Line 27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3031" name="Line 27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203032" name="Line 28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  <p:grpSp>
              <p:nvGrpSpPr>
                <p:cNvPr id="203033" name="Group 281"/>
                <p:cNvGrpSpPr>
                  <a:grpSpLocks/>
                </p:cNvGrpSpPr>
                <p:nvPr/>
              </p:nvGrpSpPr>
              <p:grpSpPr bwMode="auto">
                <a:xfrm>
                  <a:off x="2871" y="3223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203034" name="Group 282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203035" name="Group 28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203036" name="Line 28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203037" name="Group 285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203038" name="Line 286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203039" name="Group 287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203040" name="Line 28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3041" name="Line 28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3042" name="Line 29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3043" name="Line 29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3044" name="Line 29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3045" name="Line 29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3046" name="Line 29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3047" name="Line 29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3048" name="Line 29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3049" name="Line 29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203050" name="Line 29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203051" name="Group 29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203052" name="Line 30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203053" name="Group 30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203054" name="Line 302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203055" name="Group 303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203056" name="Line 30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3057" name="Line 30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3058" name="Line 30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3059" name="Line 30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3060" name="Line 30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3061" name="Line 30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3062" name="Line 31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3063" name="Line 31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3064" name="Line 31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3065" name="Line 31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203066" name="Line 31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203067" name="Group 315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203068" name="Group 31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203069" name="Line 31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203070" name="Group 318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203071" name="Line 319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203072" name="Group 320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203073" name="Line 32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3074" name="Line 32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3075" name="Line 32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3076" name="Line 32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3077" name="Line 32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3078" name="Line 32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3079" name="Line 32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3080" name="Line 32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3081" name="Line 32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3082" name="Line 33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203083" name="Line 33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203084" name="Group 33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203085" name="Line 33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203086" name="Group 33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203087" name="Line 335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203088" name="Group 336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203089" name="Line 33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3090" name="Line 33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3091" name="Line 33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3092" name="Line 34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3093" name="Line 34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3094" name="Line 34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3095" name="Line 34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3096" name="Line 34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3097" name="Line 34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03098" name="Line 34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203099" name="Line 34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</p:grpSp>
        </p:grpSp>
      </p:grpSp>
      <p:sp>
        <p:nvSpPr>
          <p:cNvPr id="203100" name="AutoShape 348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7761288" y="5924550"/>
            <a:ext cx="636587" cy="330200"/>
          </a:xfrm>
          <a:prstGeom prst="actionButtonForwardNext">
            <a:avLst/>
          </a:prstGeom>
          <a:solidFill>
            <a:srgbClr val="ECD9C6"/>
          </a:solidFill>
          <a:ln w="9525">
            <a:solidFill>
              <a:srgbClr val="6B472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2754" grpId="0"/>
      <p:bldP spid="20310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74" name="Rectangle 22"/>
          <p:cNvSpPr>
            <a:spLocks noGrp="1" noChangeArrowheads="1"/>
          </p:cNvSpPr>
          <p:nvPr>
            <p:ph type="title"/>
          </p:nvPr>
        </p:nvSpPr>
        <p:spPr>
          <a:xfrm>
            <a:off x="522288" y="836613"/>
            <a:ext cx="7902575" cy="11430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400" b="1">
                <a:solidFill>
                  <a:schemeClr val="tx1"/>
                </a:solidFill>
              </a:rPr>
              <a:t>Спартанцы, как и все греки, почитали богов.         С какими занятиями жителей страны связаны их  верования? Что попросят у этих богов спартанцы?</a:t>
            </a:r>
            <a:br>
              <a:rPr lang="ru-RU" sz="2400" b="1">
                <a:solidFill>
                  <a:schemeClr val="tx1"/>
                </a:solidFill>
              </a:rPr>
            </a:br>
            <a:endParaRPr lang="ru-RU" sz="2400" b="1">
              <a:solidFill>
                <a:schemeClr val="tx1"/>
              </a:solidFill>
            </a:endParaRPr>
          </a:p>
        </p:txBody>
      </p:sp>
      <p:pic>
        <p:nvPicPr>
          <p:cNvPr id="151556" name="Picture 4" descr="Теорговая пл в Спарте Рисюреконструкция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 cstate="print"/>
          <a:srcRect l="64969" t="32361"/>
          <a:stretch>
            <a:fillRect/>
          </a:stretch>
        </p:blipFill>
        <p:spPr>
          <a:xfrm>
            <a:off x="5508625" y="1979613"/>
            <a:ext cx="2760663" cy="3663950"/>
          </a:xfrm>
          <a:noFill/>
          <a:ln w="57150" cmpd="thickThin">
            <a:solidFill>
              <a:srgbClr val="714B25"/>
            </a:solidFill>
          </a:ln>
        </p:spPr>
      </p:pic>
      <p:pic>
        <p:nvPicPr>
          <p:cNvPr id="151559" name="Picture 7" descr="деметра"/>
          <p:cNvPicPr>
            <a:picLocks noChangeAspect="1" noChangeArrowheads="1"/>
          </p:cNvPicPr>
          <p:nvPr/>
        </p:nvPicPr>
        <p:blipFill>
          <a:blip r:embed="rId3" cstate="print"/>
          <a:srcRect l="24863" r="16757" b="55299"/>
          <a:stretch>
            <a:fillRect/>
          </a:stretch>
        </p:blipFill>
        <p:spPr bwMode="auto">
          <a:xfrm>
            <a:off x="452438" y="1700213"/>
            <a:ext cx="1692275" cy="1727200"/>
          </a:xfrm>
          <a:prstGeom prst="rect">
            <a:avLst/>
          </a:prstGeom>
          <a:noFill/>
          <a:ln w="57150" cmpd="thickThin">
            <a:solidFill>
              <a:srgbClr val="714B25"/>
            </a:solidFill>
            <a:miter lim="800000"/>
            <a:headEnd/>
            <a:tailEnd/>
          </a:ln>
        </p:spPr>
      </p:pic>
      <p:pic>
        <p:nvPicPr>
          <p:cNvPr id="151561" name="Picture 9" descr="Гефест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 b="20734"/>
          <a:stretch>
            <a:fillRect/>
          </a:stretch>
        </p:blipFill>
        <p:spPr bwMode="auto">
          <a:xfrm>
            <a:off x="606425" y="4130675"/>
            <a:ext cx="1450975" cy="1727200"/>
          </a:xfrm>
          <a:prstGeom prst="rect">
            <a:avLst/>
          </a:prstGeom>
          <a:solidFill>
            <a:srgbClr val="714B25"/>
          </a:solidFill>
          <a:ln w="57150" cmpd="thickThin">
            <a:solidFill>
              <a:srgbClr val="714B25"/>
            </a:solidFill>
            <a:miter lim="800000"/>
            <a:headEnd/>
            <a:tailEnd/>
          </a:ln>
        </p:spPr>
      </p:pic>
      <p:pic>
        <p:nvPicPr>
          <p:cNvPr id="151564" name="Picture 12" descr="ares"/>
          <p:cNvPicPr>
            <a:picLocks noChangeAspect="1" noChangeArrowheads="1"/>
          </p:cNvPicPr>
          <p:nvPr/>
        </p:nvPicPr>
        <p:blipFill>
          <a:blip r:embed="rId5" cstate="print"/>
          <a:srcRect b="57910"/>
          <a:stretch>
            <a:fillRect/>
          </a:stretch>
        </p:blipFill>
        <p:spPr bwMode="auto">
          <a:xfrm>
            <a:off x="2997200" y="4262438"/>
            <a:ext cx="1589088" cy="1658937"/>
          </a:xfrm>
          <a:prstGeom prst="rect">
            <a:avLst/>
          </a:prstGeom>
          <a:solidFill>
            <a:srgbClr val="714B25"/>
          </a:solidFill>
          <a:ln w="57150" cmpd="thickThin">
            <a:solidFill>
              <a:srgbClr val="714B25"/>
            </a:solidFill>
            <a:miter lim="800000"/>
            <a:headEnd/>
            <a:tailEnd/>
          </a:ln>
        </p:spPr>
      </p:pic>
      <p:pic>
        <p:nvPicPr>
          <p:cNvPr id="151565" name="Picture 13" descr="hermes_05"/>
          <p:cNvPicPr>
            <a:picLocks noChangeAspect="1" noChangeArrowheads="1"/>
          </p:cNvPicPr>
          <p:nvPr/>
        </p:nvPicPr>
        <p:blipFill>
          <a:blip r:embed="rId6" cstate="print"/>
          <a:srcRect l="21989" r="21100" b="58459"/>
          <a:stretch>
            <a:fillRect/>
          </a:stretch>
        </p:blipFill>
        <p:spPr bwMode="auto">
          <a:xfrm>
            <a:off x="2976563" y="1979613"/>
            <a:ext cx="1516062" cy="1658937"/>
          </a:xfrm>
          <a:prstGeom prst="rect">
            <a:avLst/>
          </a:prstGeom>
          <a:noFill/>
          <a:ln w="57150" cmpd="thickThin">
            <a:solidFill>
              <a:srgbClr val="714B25"/>
            </a:solidFill>
            <a:miter lim="800000"/>
            <a:headEnd/>
            <a:tailEnd/>
          </a:ln>
        </p:spPr>
      </p:pic>
      <p:sp>
        <p:nvSpPr>
          <p:cNvPr id="151570" name="Text Box 18"/>
          <p:cNvSpPr txBox="1">
            <a:spLocks noChangeArrowheads="1"/>
          </p:cNvSpPr>
          <p:nvPr/>
        </p:nvSpPr>
        <p:spPr bwMode="auto">
          <a:xfrm>
            <a:off x="344488" y="3544888"/>
            <a:ext cx="19446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>
                <a:solidFill>
                  <a:schemeClr val="tx1"/>
                </a:solidFill>
                <a:effectLst/>
              </a:rPr>
              <a:t>Деметра</a:t>
            </a:r>
          </a:p>
        </p:txBody>
      </p:sp>
      <p:sp>
        <p:nvSpPr>
          <p:cNvPr id="151571" name="Text Box 19"/>
          <p:cNvSpPr txBox="1">
            <a:spLocks noChangeArrowheads="1"/>
          </p:cNvSpPr>
          <p:nvPr/>
        </p:nvSpPr>
        <p:spPr bwMode="auto">
          <a:xfrm>
            <a:off x="2981325" y="3743325"/>
            <a:ext cx="14446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>
                <a:solidFill>
                  <a:schemeClr val="tx1"/>
                </a:solidFill>
                <a:effectLst/>
              </a:rPr>
              <a:t>Гермес</a:t>
            </a:r>
          </a:p>
        </p:txBody>
      </p:sp>
      <p:sp>
        <p:nvSpPr>
          <p:cNvPr id="151572" name="Text Box 20"/>
          <p:cNvSpPr txBox="1">
            <a:spLocks noChangeArrowheads="1"/>
          </p:cNvSpPr>
          <p:nvPr/>
        </p:nvSpPr>
        <p:spPr bwMode="auto">
          <a:xfrm>
            <a:off x="690563" y="5921375"/>
            <a:ext cx="11985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>
                <a:solidFill>
                  <a:schemeClr val="tx1"/>
                </a:solidFill>
                <a:effectLst/>
              </a:rPr>
              <a:t>Гефест</a:t>
            </a:r>
          </a:p>
        </p:txBody>
      </p:sp>
      <p:sp>
        <p:nvSpPr>
          <p:cNvPr id="151573" name="Text Box 21"/>
          <p:cNvSpPr txBox="1">
            <a:spLocks noChangeArrowheads="1"/>
          </p:cNvSpPr>
          <p:nvPr/>
        </p:nvSpPr>
        <p:spPr bwMode="auto">
          <a:xfrm>
            <a:off x="2925763" y="5857875"/>
            <a:ext cx="16605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>
                <a:solidFill>
                  <a:schemeClr val="tx1"/>
                </a:solidFill>
                <a:effectLst/>
              </a:rPr>
              <a:t>Арес</a:t>
            </a:r>
          </a:p>
        </p:txBody>
      </p:sp>
      <p:sp>
        <p:nvSpPr>
          <p:cNvPr id="151575" name="AutoShape 23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7761288" y="5924550"/>
            <a:ext cx="636587" cy="330200"/>
          </a:xfrm>
          <a:prstGeom prst="actionButtonForwardNext">
            <a:avLst/>
          </a:prstGeom>
          <a:solidFill>
            <a:srgbClr val="ECD9C6"/>
          </a:solidFill>
          <a:ln w="9525">
            <a:solidFill>
              <a:srgbClr val="6B472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51576" name="Group 24"/>
          <p:cNvGrpSpPr>
            <a:grpSpLocks/>
          </p:cNvGrpSpPr>
          <p:nvPr/>
        </p:nvGrpSpPr>
        <p:grpSpPr bwMode="auto">
          <a:xfrm>
            <a:off x="20638" y="0"/>
            <a:ext cx="9096375" cy="479425"/>
            <a:chOff x="30" y="3490"/>
            <a:chExt cx="5730" cy="302"/>
          </a:xfrm>
        </p:grpSpPr>
        <p:sp>
          <p:nvSpPr>
            <p:cNvPr id="151577" name="Rectangle 25"/>
            <p:cNvSpPr>
              <a:spLocks noChangeArrowheads="1"/>
            </p:cNvSpPr>
            <p:nvPr/>
          </p:nvSpPr>
          <p:spPr bwMode="auto">
            <a:xfrm>
              <a:off x="30" y="3490"/>
              <a:ext cx="5730" cy="302"/>
            </a:xfrm>
            <a:prstGeom prst="rect">
              <a:avLst/>
            </a:prstGeom>
            <a:solidFill>
              <a:srgbClr val="D4A77A"/>
            </a:solidFill>
            <a:ln w="57150" cmpd="thickThin">
              <a:solidFill>
                <a:srgbClr val="5F3F1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51578" name="Group 26"/>
            <p:cNvGrpSpPr>
              <a:grpSpLocks/>
            </p:cNvGrpSpPr>
            <p:nvPr/>
          </p:nvGrpSpPr>
          <p:grpSpPr bwMode="auto">
            <a:xfrm>
              <a:off x="30" y="3547"/>
              <a:ext cx="5713" cy="154"/>
              <a:chOff x="134" y="2990"/>
              <a:chExt cx="5485" cy="154"/>
            </a:xfrm>
          </p:grpSpPr>
          <p:grpSp>
            <p:nvGrpSpPr>
              <p:cNvPr id="151579" name="Group 27"/>
              <p:cNvGrpSpPr>
                <a:grpSpLocks/>
              </p:cNvGrpSpPr>
              <p:nvPr/>
            </p:nvGrpSpPr>
            <p:grpSpPr bwMode="auto">
              <a:xfrm>
                <a:off x="4453" y="2990"/>
                <a:ext cx="1166" cy="142"/>
                <a:chOff x="612" y="2521"/>
                <a:chExt cx="2632" cy="480"/>
              </a:xfrm>
            </p:grpSpPr>
            <p:grpSp>
              <p:nvGrpSpPr>
                <p:cNvPr id="151580" name="Group 28"/>
                <p:cNvGrpSpPr>
                  <a:grpSpLocks/>
                </p:cNvGrpSpPr>
                <p:nvPr/>
              </p:nvGrpSpPr>
              <p:grpSpPr bwMode="auto">
                <a:xfrm>
                  <a:off x="612" y="2523"/>
                  <a:ext cx="1316" cy="478"/>
                  <a:chOff x="385" y="2523"/>
                  <a:chExt cx="1316" cy="478"/>
                </a:xfrm>
              </p:grpSpPr>
              <p:sp>
                <p:nvSpPr>
                  <p:cNvPr id="151581" name="Line 29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51582" name="Group 30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51583" name="Line 3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51584" name="Group 3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51585" name="Line 3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1586" name="Line 34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1587" name="Line 3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1588" name="Line 3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1589" name="Line 3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1590" name="Line 3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1591" name="Line 3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1592" name="Line 4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1593" name="Line 41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1594" name="Line 42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51595" name="Line 43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51596" name="Group 44"/>
                <p:cNvGrpSpPr>
                  <a:grpSpLocks/>
                </p:cNvGrpSpPr>
                <p:nvPr/>
              </p:nvGrpSpPr>
              <p:grpSpPr bwMode="auto">
                <a:xfrm>
                  <a:off x="1928" y="2521"/>
                  <a:ext cx="1316" cy="478"/>
                  <a:chOff x="385" y="2523"/>
                  <a:chExt cx="1316" cy="478"/>
                </a:xfrm>
              </p:grpSpPr>
              <p:sp>
                <p:nvSpPr>
                  <p:cNvPr id="151597" name="Line 45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51598" name="Group 46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51599" name="Line 4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51600" name="Group 4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51601" name="Line 4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1602" name="Line 50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1603" name="Line 5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1604" name="Line 5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1605" name="Line 5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1606" name="Line 5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1607" name="Line 5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1608" name="Line 5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1609" name="Line 57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1610" name="Line 58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51611" name="Line 59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151612" name="Group 60"/>
              <p:cNvGrpSpPr>
                <a:grpSpLocks/>
              </p:cNvGrpSpPr>
              <p:nvPr/>
            </p:nvGrpSpPr>
            <p:grpSpPr bwMode="auto">
              <a:xfrm>
                <a:off x="134" y="2999"/>
                <a:ext cx="4320" cy="145"/>
                <a:chOff x="12" y="3220"/>
                <a:chExt cx="5718" cy="217"/>
              </a:xfrm>
            </p:grpSpPr>
            <p:grpSp>
              <p:nvGrpSpPr>
                <p:cNvPr id="151613" name="Group 61"/>
                <p:cNvGrpSpPr>
                  <a:grpSpLocks/>
                </p:cNvGrpSpPr>
                <p:nvPr/>
              </p:nvGrpSpPr>
              <p:grpSpPr bwMode="auto">
                <a:xfrm>
                  <a:off x="12" y="3220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51614" name="Group 62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51615" name="Group 6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51616" name="Line 6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51617" name="Group 65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51618" name="Line 66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51619" name="Group 67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51620" name="Line 6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621" name="Line 6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622" name="Line 7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623" name="Line 7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624" name="Line 7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625" name="Line 7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626" name="Line 7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627" name="Line 7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628" name="Line 7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629" name="Line 7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51630" name="Line 7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51631" name="Group 7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51632" name="Line 8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51633" name="Group 8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51634" name="Line 82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51635" name="Group 83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51636" name="Line 8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637" name="Line 8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638" name="Line 8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639" name="Line 8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640" name="Line 8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641" name="Line 8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642" name="Line 9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643" name="Line 9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644" name="Line 9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645" name="Line 9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51646" name="Line 9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51647" name="Group 95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51648" name="Group 9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51649" name="Line 9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51650" name="Group 98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51651" name="Line 99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51652" name="Group 100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51653" name="Line 10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654" name="Line 10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655" name="Line 10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656" name="Line 10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657" name="Line 10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658" name="Line 10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659" name="Line 10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660" name="Line 10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661" name="Line 10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662" name="Line 11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51663" name="Line 11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51664" name="Group 11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51665" name="Line 11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51666" name="Group 11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51667" name="Line 115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51668" name="Group 116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51669" name="Line 11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670" name="Line 11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671" name="Line 11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672" name="Line 12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673" name="Line 12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674" name="Line 12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675" name="Line 12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676" name="Line 12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677" name="Line 12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678" name="Line 12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51679" name="Line 12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  <p:grpSp>
              <p:nvGrpSpPr>
                <p:cNvPr id="151680" name="Group 128"/>
                <p:cNvGrpSpPr>
                  <a:grpSpLocks/>
                </p:cNvGrpSpPr>
                <p:nvPr/>
              </p:nvGrpSpPr>
              <p:grpSpPr bwMode="auto">
                <a:xfrm>
                  <a:off x="2871" y="3223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51681" name="Group 129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51682" name="Group 13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51683" name="Line 13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51684" name="Group 132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51685" name="Line 133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51686" name="Group 134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51687" name="Line 13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688" name="Line 13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689" name="Line 13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690" name="Line 13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691" name="Line 13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692" name="Line 14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693" name="Line 14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694" name="Line 14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695" name="Line 14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696" name="Line 14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51697" name="Line 14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51698" name="Group 14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51699" name="Line 14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51700" name="Group 148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51701" name="Line 149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51702" name="Group 150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51703" name="Line 15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704" name="Line 15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705" name="Line 15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706" name="Line 15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707" name="Line 15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708" name="Line 15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709" name="Line 15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710" name="Line 15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711" name="Line 15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712" name="Line 16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51713" name="Line 16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51714" name="Group 162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51715" name="Group 16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51716" name="Line 16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51717" name="Group 165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51718" name="Line 166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51719" name="Group 167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51720" name="Line 16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721" name="Line 16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722" name="Line 17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723" name="Line 17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724" name="Line 17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725" name="Line 17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726" name="Line 17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727" name="Line 17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728" name="Line 17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729" name="Line 17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51730" name="Line 17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51731" name="Group 17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51732" name="Line 18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51733" name="Group 18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51734" name="Line 182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51735" name="Group 183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51736" name="Line 18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737" name="Line 18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738" name="Line 18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739" name="Line 18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740" name="Line 18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741" name="Line 18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742" name="Line 19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743" name="Line 19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744" name="Line 19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745" name="Line 19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51746" name="Line 19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151747" name="Group 195"/>
          <p:cNvGrpSpPr>
            <a:grpSpLocks/>
          </p:cNvGrpSpPr>
          <p:nvPr/>
        </p:nvGrpSpPr>
        <p:grpSpPr bwMode="auto">
          <a:xfrm>
            <a:off x="47625" y="6378575"/>
            <a:ext cx="9096375" cy="479425"/>
            <a:chOff x="30" y="3490"/>
            <a:chExt cx="5730" cy="302"/>
          </a:xfrm>
        </p:grpSpPr>
        <p:sp>
          <p:nvSpPr>
            <p:cNvPr id="151748" name="Rectangle 196"/>
            <p:cNvSpPr>
              <a:spLocks noChangeArrowheads="1"/>
            </p:cNvSpPr>
            <p:nvPr/>
          </p:nvSpPr>
          <p:spPr bwMode="auto">
            <a:xfrm>
              <a:off x="30" y="3490"/>
              <a:ext cx="5730" cy="302"/>
            </a:xfrm>
            <a:prstGeom prst="rect">
              <a:avLst/>
            </a:prstGeom>
            <a:solidFill>
              <a:srgbClr val="D4A77A"/>
            </a:solidFill>
            <a:ln w="57150" cmpd="thickThin">
              <a:solidFill>
                <a:srgbClr val="5F3F1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51749" name="Group 197"/>
            <p:cNvGrpSpPr>
              <a:grpSpLocks/>
            </p:cNvGrpSpPr>
            <p:nvPr/>
          </p:nvGrpSpPr>
          <p:grpSpPr bwMode="auto">
            <a:xfrm>
              <a:off x="30" y="3547"/>
              <a:ext cx="5713" cy="154"/>
              <a:chOff x="134" y="2990"/>
              <a:chExt cx="5485" cy="154"/>
            </a:xfrm>
          </p:grpSpPr>
          <p:grpSp>
            <p:nvGrpSpPr>
              <p:cNvPr id="151750" name="Group 198"/>
              <p:cNvGrpSpPr>
                <a:grpSpLocks/>
              </p:cNvGrpSpPr>
              <p:nvPr/>
            </p:nvGrpSpPr>
            <p:grpSpPr bwMode="auto">
              <a:xfrm>
                <a:off x="4453" y="2990"/>
                <a:ext cx="1166" cy="142"/>
                <a:chOff x="612" y="2521"/>
                <a:chExt cx="2632" cy="480"/>
              </a:xfrm>
            </p:grpSpPr>
            <p:grpSp>
              <p:nvGrpSpPr>
                <p:cNvPr id="151751" name="Group 199"/>
                <p:cNvGrpSpPr>
                  <a:grpSpLocks/>
                </p:cNvGrpSpPr>
                <p:nvPr/>
              </p:nvGrpSpPr>
              <p:grpSpPr bwMode="auto">
                <a:xfrm>
                  <a:off x="612" y="2523"/>
                  <a:ext cx="1316" cy="478"/>
                  <a:chOff x="385" y="2523"/>
                  <a:chExt cx="1316" cy="478"/>
                </a:xfrm>
              </p:grpSpPr>
              <p:sp>
                <p:nvSpPr>
                  <p:cNvPr id="151752" name="Line 200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51753" name="Group 201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51754" name="Line 20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51755" name="Group 20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51756" name="Line 20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1757" name="Line 205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1758" name="Line 20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1759" name="Line 20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1760" name="Line 20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1761" name="Line 20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1762" name="Line 21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1763" name="Line 21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1764" name="Line 212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1765" name="Line 213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51766" name="Line 214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51767" name="Group 215"/>
                <p:cNvGrpSpPr>
                  <a:grpSpLocks/>
                </p:cNvGrpSpPr>
                <p:nvPr/>
              </p:nvGrpSpPr>
              <p:grpSpPr bwMode="auto">
                <a:xfrm>
                  <a:off x="1928" y="2521"/>
                  <a:ext cx="1316" cy="478"/>
                  <a:chOff x="385" y="2523"/>
                  <a:chExt cx="1316" cy="478"/>
                </a:xfrm>
              </p:grpSpPr>
              <p:sp>
                <p:nvSpPr>
                  <p:cNvPr id="151768" name="Line 216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51769" name="Group 217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51770" name="Line 21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51771" name="Group 21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51772" name="Line 22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1773" name="Line 221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1774" name="Line 22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1775" name="Line 22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1776" name="Line 22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1777" name="Line 22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1778" name="Line 22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1779" name="Line 22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1780" name="Line 228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1781" name="Line 229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51782" name="Line 230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151783" name="Group 231"/>
              <p:cNvGrpSpPr>
                <a:grpSpLocks/>
              </p:cNvGrpSpPr>
              <p:nvPr/>
            </p:nvGrpSpPr>
            <p:grpSpPr bwMode="auto">
              <a:xfrm>
                <a:off x="134" y="2999"/>
                <a:ext cx="4320" cy="145"/>
                <a:chOff x="12" y="3220"/>
                <a:chExt cx="5718" cy="217"/>
              </a:xfrm>
            </p:grpSpPr>
            <p:grpSp>
              <p:nvGrpSpPr>
                <p:cNvPr id="151784" name="Group 232"/>
                <p:cNvGrpSpPr>
                  <a:grpSpLocks/>
                </p:cNvGrpSpPr>
                <p:nvPr/>
              </p:nvGrpSpPr>
              <p:grpSpPr bwMode="auto">
                <a:xfrm>
                  <a:off x="12" y="3220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51785" name="Group 233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51786" name="Group 23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51787" name="Line 23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51788" name="Group 236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51789" name="Line 237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51790" name="Group 238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51791" name="Line 23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792" name="Line 24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793" name="Line 24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794" name="Line 24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795" name="Line 24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796" name="Line 24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797" name="Line 24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798" name="Line 24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799" name="Line 24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800" name="Line 24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51801" name="Line 24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51802" name="Group 25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51803" name="Line 25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51804" name="Group 252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51805" name="Line 253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51806" name="Group 254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51807" name="Line 25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808" name="Line 25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809" name="Line 25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810" name="Line 25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811" name="Line 25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812" name="Line 26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813" name="Line 26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814" name="Line 26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815" name="Line 26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816" name="Line 26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51817" name="Line 26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51818" name="Group 266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51819" name="Group 26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51820" name="Line 26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51821" name="Group 269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51822" name="Line 270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51823" name="Group 271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51824" name="Line 27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825" name="Line 27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826" name="Line 27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827" name="Line 27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828" name="Line 27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829" name="Line 27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830" name="Line 27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831" name="Line 27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832" name="Line 28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833" name="Line 28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51834" name="Line 28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51835" name="Group 28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51836" name="Line 28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51837" name="Group 285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51838" name="Line 286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51839" name="Group 287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51840" name="Line 28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841" name="Line 28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842" name="Line 29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843" name="Line 29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844" name="Line 29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845" name="Line 29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846" name="Line 29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847" name="Line 29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848" name="Line 29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849" name="Line 29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51850" name="Line 29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  <p:grpSp>
              <p:nvGrpSpPr>
                <p:cNvPr id="151851" name="Group 299"/>
                <p:cNvGrpSpPr>
                  <a:grpSpLocks/>
                </p:cNvGrpSpPr>
                <p:nvPr/>
              </p:nvGrpSpPr>
              <p:grpSpPr bwMode="auto">
                <a:xfrm>
                  <a:off x="2871" y="3223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51852" name="Group 300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51853" name="Group 30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51854" name="Line 30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51855" name="Group 30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51856" name="Line 304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51857" name="Group 305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51858" name="Line 30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859" name="Line 30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860" name="Line 30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861" name="Line 30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862" name="Line 31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863" name="Line 31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864" name="Line 31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865" name="Line 31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866" name="Line 31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867" name="Line 31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51868" name="Line 31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51869" name="Group 31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51870" name="Line 31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51871" name="Group 319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51872" name="Line 320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51873" name="Group 321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51874" name="Line 32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875" name="Line 32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876" name="Line 32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877" name="Line 32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878" name="Line 32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879" name="Line 32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880" name="Line 32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881" name="Line 32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882" name="Line 33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883" name="Line 33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51884" name="Line 33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51885" name="Group 333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51886" name="Group 33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51887" name="Line 33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51888" name="Group 336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51889" name="Line 337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51890" name="Group 338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51891" name="Line 33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892" name="Line 34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893" name="Line 34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894" name="Line 34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895" name="Line 34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896" name="Line 34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897" name="Line 34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898" name="Line 34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899" name="Line 34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900" name="Line 34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51901" name="Line 34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51902" name="Group 35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51903" name="Line 35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51904" name="Group 352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51905" name="Line 353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51906" name="Group 354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51907" name="Line 35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908" name="Line 35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909" name="Line 35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910" name="Line 35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911" name="Line 35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912" name="Line 36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913" name="Line 36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914" name="Line 36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915" name="Line 36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1916" name="Line 36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51917" name="Line 36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</p:grp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09575"/>
            <a:ext cx="8229600" cy="1143000"/>
          </a:xfrm>
        </p:spPr>
        <p:txBody>
          <a:bodyPr/>
          <a:lstStyle/>
          <a:p>
            <a:r>
              <a:rPr lang="ru-RU" sz="2800">
                <a:solidFill>
                  <a:schemeClr val="tx1"/>
                </a:solidFill>
              </a:rPr>
              <a:t>Назови жителей Спарты. Какое положение они занимали в обществе?</a:t>
            </a:r>
          </a:p>
        </p:txBody>
      </p:sp>
      <p:graphicFrame>
        <p:nvGraphicFramePr>
          <p:cNvPr id="171012" name="Object 4"/>
          <p:cNvGraphicFramePr>
            <a:graphicFrameLocks noChangeAspect="1"/>
          </p:cNvGraphicFramePr>
          <p:nvPr/>
        </p:nvGraphicFramePr>
        <p:xfrm>
          <a:off x="3563938" y="1552575"/>
          <a:ext cx="1571625" cy="3092450"/>
        </p:xfrm>
        <a:graphic>
          <a:graphicData uri="http://schemas.openxmlformats.org/presentationml/2006/ole">
            <p:oleObj spid="_x0000_s171012" name="Фотография Photo Editor" r:id="rId3" imgW="2276793" imgH="4486901" progId="">
              <p:embed/>
            </p:oleObj>
          </a:graphicData>
        </a:graphic>
      </p:graphicFrame>
      <p:pic>
        <p:nvPicPr>
          <p:cNvPr id="171017" name="Picture 9" descr="стРАТЕГИ"/>
          <p:cNvPicPr>
            <a:picLocks noChangeAspect="1" noChangeArrowheads="1"/>
          </p:cNvPicPr>
          <p:nvPr/>
        </p:nvPicPr>
        <p:blipFill>
          <a:blip r:embed="rId4" cstate="print"/>
          <a:srcRect l="56245"/>
          <a:stretch>
            <a:fillRect/>
          </a:stretch>
        </p:blipFill>
        <p:spPr bwMode="auto">
          <a:xfrm>
            <a:off x="900113" y="1552575"/>
            <a:ext cx="2016125" cy="3092450"/>
          </a:xfrm>
          <a:prstGeom prst="rect">
            <a:avLst/>
          </a:prstGeom>
          <a:noFill/>
          <a:ln w="57150" cmpd="thinThick">
            <a:solidFill>
              <a:srgbClr val="6B4723"/>
            </a:solidFill>
            <a:miter lim="800000"/>
            <a:headEnd/>
            <a:tailEnd/>
          </a:ln>
        </p:spPr>
      </p:pic>
      <p:pic>
        <p:nvPicPr>
          <p:cNvPr id="171018" name="Picture 10" descr="рАБЫ"/>
          <p:cNvPicPr>
            <a:picLocks noChangeAspect="1" noChangeArrowheads="1"/>
          </p:cNvPicPr>
          <p:nvPr/>
        </p:nvPicPr>
        <p:blipFill>
          <a:blip r:embed="rId5" cstate="print"/>
          <a:srcRect l="13991" r="40118"/>
          <a:stretch>
            <a:fillRect/>
          </a:stretch>
        </p:blipFill>
        <p:spPr bwMode="auto">
          <a:xfrm>
            <a:off x="5962650" y="1552575"/>
            <a:ext cx="1641475" cy="3092450"/>
          </a:xfrm>
          <a:prstGeom prst="rect">
            <a:avLst/>
          </a:prstGeom>
          <a:noFill/>
          <a:ln w="57150" cmpd="thinThick">
            <a:solidFill>
              <a:srgbClr val="6B4723"/>
            </a:solidFill>
            <a:miter lim="800000"/>
            <a:headEnd/>
            <a:tailEnd/>
          </a:ln>
        </p:spPr>
      </p:pic>
      <p:sp>
        <p:nvSpPr>
          <p:cNvPr id="171019" name="AutoShape 11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20088" y="5927725"/>
            <a:ext cx="636587" cy="330200"/>
          </a:xfrm>
          <a:prstGeom prst="actionButtonForwardNext">
            <a:avLst/>
          </a:prstGeom>
          <a:solidFill>
            <a:srgbClr val="ECD9C6"/>
          </a:solidFill>
          <a:ln w="9525">
            <a:solidFill>
              <a:srgbClr val="6B472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71020" name="AutoShape 12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8675" y="4987925"/>
            <a:ext cx="2087563" cy="596900"/>
          </a:xfrm>
          <a:prstGeom prst="actionButtonBlank">
            <a:avLst/>
          </a:prstGeom>
          <a:solidFill>
            <a:srgbClr val="ECD9C6"/>
          </a:solidFill>
          <a:ln w="9525">
            <a:solidFill>
              <a:srgbClr val="6B472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 i="1">
                <a:solidFill>
                  <a:schemeClr val="tx1"/>
                </a:solidFill>
                <a:effectLst/>
              </a:rPr>
              <a:t>Спартиаты</a:t>
            </a:r>
          </a:p>
        </p:txBody>
      </p:sp>
      <p:sp>
        <p:nvSpPr>
          <p:cNvPr id="171021" name="AutoShape 13">
            <a:hlinkClick r:id="rId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962650" y="4911725"/>
            <a:ext cx="1571625" cy="673100"/>
          </a:xfrm>
          <a:prstGeom prst="actionButtonBlank">
            <a:avLst/>
          </a:prstGeom>
          <a:solidFill>
            <a:srgbClr val="ECD9C6"/>
          </a:solidFill>
          <a:ln w="9525">
            <a:solidFill>
              <a:srgbClr val="6B472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 i="1">
                <a:solidFill>
                  <a:schemeClr val="tx1"/>
                </a:solidFill>
                <a:effectLst/>
              </a:rPr>
              <a:t>Илоты</a:t>
            </a:r>
          </a:p>
        </p:txBody>
      </p:sp>
      <p:sp>
        <p:nvSpPr>
          <p:cNvPr id="171022" name="AutoShape 14">
            <a:hlinkClick r:id="rId8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563938" y="4987925"/>
            <a:ext cx="1728787" cy="596900"/>
          </a:xfrm>
          <a:prstGeom prst="actionButtonBlank">
            <a:avLst/>
          </a:prstGeom>
          <a:solidFill>
            <a:srgbClr val="ECD9C6"/>
          </a:solidFill>
          <a:ln w="9525">
            <a:solidFill>
              <a:srgbClr val="6B472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endParaRPr lang="ru-RU" b="1" i="1">
              <a:solidFill>
                <a:schemeClr val="tx1"/>
              </a:solidFill>
              <a:effectLst/>
            </a:endParaRPr>
          </a:p>
          <a:p>
            <a:pPr algn="ctr">
              <a:lnSpc>
                <a:spcPct val="20000"/>
              </a:lnSpc>
              <a:spcBef>
                <a:spcPct val="50000"/>
              </a:spcBef>
            </a:pPr>
            <a:r>
              <a:rPr lang="ru-RU" b="1" i="1">
                <a:solidFill>
                  <a:schemeClr val="tx1"/>
                </a:solidFill>
                <a:effectLst/>
              </a:rPr>
              <a:t>Периэки</a:t>
            </a:r>
            <a:endParaRPr lang="ru-RU">
              <a:solidFill>
                <a:schemeClr val="tx1"/>
              </a:solidFill>
              <a:effectLst/>
            </a:endParaRPr>
          </a:p>
          <a:p>
            <a:pPr algn="ctr"/>
            <a:endParaRPr lang="ru-RU">
              <a:solidFill>
                <a:srgbClr val="ECD9C6"/>
              </a:solidFill>
              <a:effectDag name="">
                <a:cont type="tree" name="">
                  <a:effect ref="fillLine"/>
                  <a:outerShdw dist="38100" dir="13500000" algn="br">
                    <a:srgbClr val="FFF2E4"/>
                  </a:outerShdw>
                </a:cont>
                <a:cont type="tree" name="">
                  <a:effect ref="fillLine"/>
                  <a:outerShdw dist="38100" dir="2700000" algn="tl">
                    <a:srgbClr val="8D8276"/>
                  </a:outerShdw>
                </a:cont>
                <a:effect ref="fillLine"/>
              </a:effectDag>
            </a:endParaRPr>
          </a:p>
        </p:txBody>
      </p:sp>
      <p:grpSp>
        <p:nvGrpSpPr>
          <p:cNvPr id="171023" name="Group 15"/>
          <p:cNvGrpSpPr>
            <a:grpSpLocks/>
          </p:cNvGrpSpPr>
          <p:nvPr/>
        </p:nvGrpSpPr>
        <p:grpSpPr bwMode="auto">
          <a:xfrm>
            <a:off x="20638" y="0"/>
            <a:ext cx="9096375" cy="479425"/>
            <a:chOff x="30" y="3490"/>
            <a:chExt cx="5730" cy="302"/>
          </a:xfrm>
        </p:grpSpPr>
        <p:sp>
          <p:nvSpPr>
            <p:cNvPr id="171024" name="Rectangle 16"/>
            <p:cNvSpPr>
              <a:spLocks noChangeArrowheads="1"/>
            </p:cNvSpPr>
            <p:nvPr/>
          </p:nvSpPr>
          <p:spPr bwMode="auto">
            <a:xfrm>
              <a:off x="30" y="3490"/>
              <a:ext cx="5730" cy="302"/>
            </a:xfrm>
            <a:prstGeom prst="rect">
              <a:avLst/>
            </a:prstGeom>
            <a:solidFill>
              <a:srgbClr val="D4A77A"/>
            </a:solidFill>
            <a:ln w="57150" cmpd="thickThin">
              <a:solidFill>
                <a:srgbClr val="5F3F1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71025" name="Group 17"/>
            <p:cNvGrpSpPr>
              <a:grpSpLocks/>
            </p:cNvGrpSpPr>
            <p:nvPr/>
          </p:nvGrpSpPr>
          <p:grpSpPr bwMode="auto">
            <a:xfrm>
              <a:off x="30" y="3547"/>
              <a:ext cx="5713" cy="154"/>
              <a:chOff x="134" y="2990"/>
              <a:chExt cx="5485" cy="154"/>
            </a:xfrm>
          </p:grpSpPr>
          <p:grpSp>
            <p:nvGrpSpPr>
              <p:cNvPr id="171026" name="Group 18"/>
              <p:cNvGrpSpPr>
                <a:grpSpLocks/>
              </p:cNvGrpSpPr>
              <p:nvPr/>
            </p:nvGrpSpPr>
            <p:grpSpPr bwMode="auto">
              <a:xfrm>
                <a:off x="4453" y="2990"/>
                <a:ext cx="1166" cy="142"/>
                <a:chOff x="612" y="2521"/>
                <a:chExt cx="2632" cy="480"/>
              </a:xfrm>
            </p:grpSpPr>
            <p:grpSp>
              <p:nvGrpSpPr>
                <p:cNvPr id="171027" name="Group 19"/>
                <p:cNvGrpSpPr>
                  <a:grpSpLocks/>
                </p:cNvGrpSpPr>
                <p:nvPr/>
              </p:nvGrpSpPr>
              <p:grpSpPr bwMode="auto">
                <a:xfrm>
                  <a:off x="612" y="2523"/>
                  <a:ext cx="1316" cy="478"/>
                  <a:chOff x="385" y="2523"/>
                  <a:chExt cx="1316" cy="478"/>
                </a:xfrm>
              </p:grpSpPr>
              <p:sp>
                <p:nvSpPr>
                  <p:cNvPr id="171028" name="Line 20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71029" name="Group 21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71030" name="Line 2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71031" name="Group 2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71032" name="Line 2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1033" name="Line 25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1034" name="Line 2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1035" name="Line 2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1036" name="Line 2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1037" name="Line 2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1038" name="Line 3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1039" name="Line 3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1040" name="Line 32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1041" name="Line 33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71042" name="Line 34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71043" name="Group 35"/>
                <p:cNvGrpSpPr>
                  <a:grpSpLocks/>
                </p:cNvGrpSpPr>
                <p:nvPr/>
              </p:nvGrpSpPr>
              <p:grpSpPr bwMode="auto">
                <a:xfrm>
                  <a:off x="1928" y="2521"/>
                  <a:ext cx="1316" cy="478"/>
                  <a:chOff x="385" y="2523"/>
                  <a:chExt cx="1316" cy="478"/>
                </a:xfrm>
              </p:grpSpPr>
              <p:sp>
                <p:nvSpPr>
                  <p:cNvPr id="171044" name="Line 36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71045" name="Group 37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71046" name="Line 3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71047" name="Group 3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71048" name="Line 4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1049" name="Line 41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1050" name="Line 4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1051" name="Line 4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1052" name="Line 4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1053" name="Line 4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1054" name="Line 4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1055" name="Line 4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1056" name="Line 48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1057" name="Line 49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71058" name="Line 50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171059" name="Group 51"/>
              <p:cNvGrpSpPr>
                <a:grpSpLocks/>
              </p:cNvGrpSpPr>
              <p:nvPr/>
            </p:nvGrpSpPr>
            <p:grpSpPr bwMode="auto">
              <a:xfrm>
                <a:off x="134" y="2999"/>
                <a:ext cx="4320" cy="145"/>
                <a:chOff x="12" y="3220"/>
                <a:chExt cx="5718" cy="217"/>
              </a:xfrm>
            </p:grpSpPr>
            <p:grpSp>
              <p:nvGrpSpPr>
                <p:cNvPr id="171060" name="Group 52"/>
                <p:cNvGrpSpPr>
                  <a:grpSpLocks/>
                </p:cNvGrpSpPr>
                <p:nvPr/>
              </p:nvGrpSpPr>
              <p:grpSpPr bwMode="auto">
                <a:xfrm>
                  <a:off x="12" y="3220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71061" name="Group 53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71062" name="Group 5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71063" name="Line 5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71064" name="Group 56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71065" name="Line 57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71066" name="Group 58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71067" name="Line 5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068" name="Line 6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069" name="Line 6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070" name="Line 6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071" name="Line 6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072" name="Line 6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073" name="Line 6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074" name="Line 6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075" name="Line 6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076" name="Line 6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71077" name="Line 6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71078" name="Group 7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71079" name="Line 7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71080" name="Group 72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71081" name="Line 73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71082" name="Group 74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71083" name="Line 7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084" name="Line 7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085" name="Line 7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086" name="Line 7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087" name="Line 7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088" name="Line 8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089" name="Line 8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090" name="Line 8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091" name="Line 8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092" name="Line 8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71093" name="Line 8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71094" name="Group 86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71095" name="Group 8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71096" name="Line 8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71097" name="Group 89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71098" name="Line 90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71099" name="Group 91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71100" name="Line 9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101" name="Line 9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102" name="Line 9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103" name="Line 9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104" name="Line 9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105" name="Line 9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106" name="Line 9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107" name="Line 9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108" name="Line 10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109" name="Line 10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71110" name="Line 10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71111" name="Group 10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71112" name="Line 10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71113" name="Group 105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71114" name="Line 106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71115" name="Group 107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71116" name="Line 10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117" name="Line 10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118" name="Line 11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119" name="Line 11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120" name="Line 11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121" name="Line 11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122" name="Line 11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123" name="Line 11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124" name="Line 11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125" name="Line 11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71126" name="Line 11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  <p:grpSp>
              <p:nvGrpSpPr>
                <p:cNvPr id="171127" name="Group 119"/>
                <p:cNvGrpSpPr>
                  <a:grpSpLocks/>
                </p:cNvGrpSpPr>
                <p:nvPr/>
              </p:nvGrpSpPr>
              <p:grpSpPr bwMode="auto">
                <a:xfrm>
                  <a:off x="2871" y="3223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71128" name="Group 120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71129" name="Group 12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71130" name="Line 12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71131" name="Group 12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71132" name="Line 124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71133" name="Group 125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71134" name="Line 12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135" name="Line 12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136" name="Line 12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137" name="Line 12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138" name="Line 13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139" name="Line 13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140" name="Line 13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141" name="Line 13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142" name="Line 13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143" name="Line 13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71144" name="Line 13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71145" name="Group 13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71146" name="Line 13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71147" name="Group 139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71148" name="Line 140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71149" name="Group 141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71150" name="Line 14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151" name="Line 14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152" name="Line 14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153" name="Line 14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154" name="Line 14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155" name="Line 14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156" name="Line 14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157" name="Line 14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158" name="Line 15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159" name="Line 15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71160" name="Line 15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71161" name="Group 153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71162" name="Group 15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71163" name="Line 15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71164" name="Group 156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71165" name="Line 157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71166" name="Group 158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71167" name="Line 15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168" name="Line 16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169" name="Line 16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170" name="Line 16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171" name="Line 16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172" name="Line 16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173" name="Line 16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174" name="Line 16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175" name="Line 16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176" name="Line 16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71177" name="Line 16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71178" name="Group 17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71179" name="Line 17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71180" name="Group 172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71181" name="Line 173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71182" name="Group 174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71183" name="Line 17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184" name="Line 17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185" name="Line 17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186" name="Line 17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187" name="Line 17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188" name="Line 18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189" name="Line 18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190" name="Line 18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191" name="Line 18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192" name="Line 18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71193" name="Line 18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171194" name="Group 186"/>
          <p:cNvGrpSpPr>
            <a:grpSpLocks/>
          </p:cNvGrpSpPr>
          <p:nvPr/>
        </p:nvGrpSpPr>
        <p:grpSpPr bwMode="auto">
          <a:xfrm>
            <a:off x="-6350" y="6378575"/>
            <a:ext cx="9096375" cy="479425"/>
            <a:chOff x="30" y="3490"/>
            <a:chExt cx="5730" cy="302"/>
          </a:xfrm>
        </p:grpSpPr>
        <p:sp>
          <p:nvSpPr>
            <p:cNvPr id="171195" name="Rectangle 187"/>
            <p:cNvSpPr>
              <a:spLocks noChangeArrowheads="1"/>
            </p:cNvSpPr>
            <p:nvPr/>
          </p:nvSpPr>
          <p:spPr bwMode="auto">
            <a:xfrm>
              <a:off x="30" y="3490"/>
              <a:ext cx="5730" cy="302"/>
            </a:xfrm>
            <a:prstGeom prst="rect">
              <a:avLst/>
            </a:prstGeom>
            <a:solidFill>
              <a:srgbClr val="D4A77A"/>
            </a:solidFill>
            <a:ln w="57150" cmpd="thickThin">
              <a:solidFill>
                <a:srgbClr val="5F3F1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71196" name="Group 188"/>
            <p:cNvGrpSpPr>
              <a:grpSpLocks/>
            </p:cNvGrpSpPr>
            <p:nvPr/>
          </p:nvGrpSpPr>
          <p:grpSpPr bwMode="auto">
            <a:xfrm>
              <a:off x="30" y="3547"/>
              <a:ext cx="5713" cy="154"/>
              <a:chOff x="134" y="2990"/>
              <a:chExt cx="5485" cy="154"/>
            </a:xfrm>
          </p:grpSpPr>
          <p:grpSp>
            <p:nvGrpSpPr>
              <p:cNvPr id="171197" name="Group 189"/>
              <p:cNvGrpSpPr>
                <a:grpSpLocks/>
              </p:cNvGrpSpPr>
              <p:nvPr/>
            </p:nvGrpSpPr>
            <p:grpSpPr bwMode="auto">
              <a:xfrm>
                <a:off x="4453" y="2990"/>
                <a:ext cx="1166" cy="142"/>
                <a:chOff x="612" y="2521"/>
                <a:chExt cx="2632" cy="480"/>
              </a:xfrm>
            </p:grpSpPr>
            <p:grpSp>
              <p:nvGrpSpPr>
                <p:cNvPr id="171198" name="Group 190"/>
                <p:cNvGrpSpPr>
                  <a:grpSpLocks/>
                </p:cNvGrpSpPr>
                <p:nvPr/>
              </p:nvGrpSpPr>
              <p:grpSpPr bwMode="auto">
                <a:xfrm>
                  <a:off x="612" y="2523"/>
                  <a:ext cx="1316" cy="478"/>
                  <a:chOff x="385" y="2523"/>
                  <a:chExt cx="1316" cy="478"/>
                </a:xfrm>
              </p:grpSpPr>
              <p:sp>
                <p:nvSpPr>
                  <p:cNvPr id="171199" name="Line 191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71200" name="Group 192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71201" name="Line 19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71202" name="Group 19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71203" name="Line 19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1204" name="Line 196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1205" name="Line 19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1206" name="Line 19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1207" name="Line 19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1208" name="Line 20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1209" name="Line 20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1210" name="Line 20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1211" name="Line 203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1212" name="Line 204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71213" name="Line 205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71214" name="Group 206"/>
                <p:cNvGrpSpPr>
                  <a:grpSpLocks/>
                </p:cNvGrpSpPr>
                <p:nvPr/>
              </p:nvGrpSpPr>
              <p:grpSpPr bwMode="auto">
                <a:xfrm>
                  <a:off x="1928" y="2521"/>
                  <a:ext cx="1316" cy="478"/>
                  <a:chOff x="385" y="2523"/>
                  <a:chExt cx="1316" cy="478"/>
                </a:xfrm>
              </p:grpSpPr>
              <p:sp>
                <p:nvSpPr>
                  <p:cNvPr id="171215" name="Line 207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71216" name="Group 208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71217" name="Line 20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71218" name="Group 21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71219" name="Line 21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1220" name="Line 212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1221" name="Line 21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1222" name="Line 21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1223" name="Line 21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1224" name="Line 21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1225" name="Line 21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1226" name="Line 21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1227" name="Line 219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1228" name="Line 220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71229" name="Line 221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171230" name="Group 222"/>
              <p:cNvGrpSpPr>
                <a:grpSpLocks/>
              </p:cNvGrpSpPr>
              <p:nvPr/>
            </p:nvGrpSpPr>
            <p:grpSpPr bwMode="auto">
              <a:xfrm>
                <a:off x="134" y="2999"/>
                <a:ext cx="4320" cy="145"/>
                <a:chOff x="12" y="3220"/>
                <a:chExt cx="5718" cy="217"/>
              </a:xfrm>
            </p:grpSpPr>
            <p:grpSp>
              <p:nvGrpSpPr>
                <p:cNvPr id="171231" name="Group 223"/>
                <p:cNvGrpSpPr>
                  <a:grpSpLocks/>
                </p:cNvGrpSpPr>
                <p:nvPr/>
              </p:nvGrpSpPr>
              <p:grpSpPr bwMode="auto">
                <a:xfrm>
                  <a:off x="12" y="3220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71232" name="Group 224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71233" name="Group 22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71234" name="Line 22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71235" name="Group 22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71236" name="Line 228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71237" name="Group 229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71238" name="Line 23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239" name="Line 23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240" name="Line 23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241" name="Line 23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242" name="Line 23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243" name="Line 23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244" name="Line 23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245" name="Line 23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246" name="Line 23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247" name="Line 23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71248" name="Line 24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71249" name="Group 24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71250" name="Line 24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71251" name="Group 24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71252" name="Line 244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71253" name="Group 245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71254" name="Line 24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255" name="Line 24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256" name="Line 24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257" name="Line 24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258" name="Line 25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259" name="Line 25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260" name="Line 25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261" name="Line 25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262" name="Line 25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263" name="Line 25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71264" name="Line 25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71265" name="Group 257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71266" name="Group 25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71267" name="Line 25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71268" name="Group 260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71269" name="Line 261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71270" name="Group 262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71271" name="Line 26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272" name="Line 26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273" name="Line 26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274" name="Line 26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275" name="Line 26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276" name="Line 26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277" name="Line 26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278" name="Line 27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279" name="Line 27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280" name="Line 27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71281" name="Line 27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71282" name="Group 27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71283" name="Line 27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71284" name="Group 276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71285" name="Line 277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71286" name="Group 278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71287" name="Line 27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288" name="Line 28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289" name="Line 28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290" name="Line 28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291" name="Line 28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292" name="Line 28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293" name="Line 28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294" name="Line 28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295" name="Line 28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296" name="Line 28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71297" name="Line 28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  <p:grpSp>
              <p:nvGrpSpPr>
                <p:cNvPr id="171298" name="Group 290"/>
                <p:cNvGrpSpPr>
                  <a:grpSpLocks/>
                </p:cNvGrpSpPr>
                <p:nvPr/>
              </p:nvGrpSpPr>
              <p:grpSpPr bwMode="auto">
                <a:xfrm>
                  <a:off x="2871" y="3223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71299" name="Group 291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71300" name="Group 29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71301" name="Line 29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71302" name="Group 29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71303" name="Line 295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71304" name="Group 296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71305" name="Line 29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306" name="Line 29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307" name="Line 29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308" name="Line 30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309" name="Line 30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310" name="Line 30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311" name="Line 30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312" name="Line 30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313" name="Line 30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314" name="Line 30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71315" name="Line 30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71316" name="Group 30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71317" name="Line 30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71318" name="Group 310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71319" name="Line 311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71320" name="Group 312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71321" name="Line 31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322" name="Line 31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323" name="Line 31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324" name="Line 31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325" name="Line 31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326" name="Line 31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327" name="Line 31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328" name="Line 32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329" name="Line 32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330" name="Line 32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71331" name="Line 32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71332" name="Group 324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71333" name="Group 32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71334" name="Line 32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71335" name="Group 32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71336" name="Line 328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71337" name="Group 329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71338" name="Line 33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339" name="Line 33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340" name="Line 33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341" name="Line 33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342" name="Line 33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343" name="Line 33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344" name="Line 33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345" name="Line 33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346" name="Line 33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347" name="Line 33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71348" name="Line 34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71349" name="Group 34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71350" name="Line 34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71351" name="Group 34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71352" name="Line 344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71353" name="Group 345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71354" name="Line 34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355" name="Line 34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356" name="Line 34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357" name="Line 34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358" name="Line 35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359" name="Line 35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360" name="Line 35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361" name="Line 35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362" name="Line 35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71363" name="Line 35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71364" name="Line 35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</p:grp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77" name="Rectangle 45"/>
          <p:cNvSpPr>
            <a:spLocks noChangeArrowheads="1"/>
          </p:cNvSpPr>
          <p:nvPr/>
        </p:nvSpPr>
        <p:spPr bwMode="auto">
          <a:xfrm>
            <a:off x="3546475" y="1700213"/>
            <a:ext cx="5256213" cy="3013075"/>
          </a:xfrm>
          <a:prstGeom prst="rect">
            <a:avLst/>
          </a:prstGeom>
          <a:solidFill>
            <a:srgbClr val="ECD9C6"/>
          </a:solidFill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342900" indent="-342900"/>
            <a:r>
              <a:rPr lang="ru-RU" sz="2400" b="1">
                <a:solidFill>
                  <a:schemeClr val="tx1"/>
                </a:solidFill>
                <a:effectLst/>
              </a:rPr>
              <a:t>Объясни значение этих выражений:</a:t>
            </a:r>
          </a:p>
          <a:p>
            <a:pPr marL="342900" indent="-342900"/>
            <a:endParaRPr lang="ru-RU" sz="2400" b="1">
              <a:solidFill>
                <a:schemeClr val="tx1"/>
              </a:solidFill>
              <a:effectLst/>
            </a:endParaRPr>
          </a:p>
          <a:p>
            <a:pPr marL="342900" indent="-342900"/>
            <a:r>
              <a:rPr lang="ru-RU" sz="2400" b="1" i="1">
                <a:solidFill>
                  <a:schemeClr val="tx1"/>
                </a:solidFill>
                <a:effectLst/>
              </a:rPr>
              <a:t>лаконизм,</a:t>
            </a:r>
          </a:p>
          <a:p>
            <a:pPr marL="342900" indent="-342900"/>
            <a:endParaRPr lang="ru-RU" sz="2400" b="1" i="1">
              <a:solidFill>
                <a:schemeClr val="tx1"/>
              </a:solidFill>
              <a:effectLst/>
            </a:endParaRPr>
          </a:p>
          <a:p>
            <a:pPr marL="342900" indent="-342900"/>
            <a:r>
              <a:rPr lang="ru-RU" sz="2400" b="1" i="1">
                <a:solidFill>
                  <a:schemeClr val="tx1"/>
                </a:solidFill>
                <a:effectLst/>
              </a:rPr>
              <a:t>спартанское воспитание, </a:t>
            </a:r>
          </a:p>
          <a:p>
            <a:pPr marL="342900" indent="-342900"/>
            <a:r>
              <a:rPr lang="ru-RU" sz="2400" b="1" i="1">
                <a:solidFill>
                  <a:schemeClr val="tx1"/>
                </a:solidFill>
                <a:effectLst/>
              </a:rPr>
              <a:t> </a:t>
            </a:r>
          </a:p>
          <a:p>
            <a:pPr marL="342900" indent="-342900"/>
            <a:r>
              <a:rPr lang="ru-RU" sz="2400" b="1" i="1">
                <a:solidFill>
                  <a:schemeClr val="tx1"/>
                </a:solidFill>
                <a:effectLst/>
              </a:rPr>
              <a:t>спартанские условия жизни.</a:t>
            </a:r>
            <a:r>
              <a:rPr lang="ru-RU" b="1" i="1">
                <a:solidFill>
                  <a:schemeClr val="tx1"/>
                </a:solidFill>
                <a:effectLst/>
              </a:rPr>
              <a:t> </a:t>
            </a:r>
            <a:endParaRPr lang="ru-RU" i="1">
              <a:solidFill>
                <a:srgbClr val="ECD9C6"/>
              </a:solidFill>
              <a:effectDag name="">
                <a:cont type="tree" name="">
                  <a:effect ref="fillLine"/>
                  <a:outerShdw dist="38100" dir="13500000" algn="br">
                    <a:srgbClr val="FFF2E4"/>
                  </a:outerShdw>
                </a:cont>
                <a:cont type="tree" name="">
                  <a:effect ref="fillLine"/>
                  <a:outerShdw dist="38100" dir="2700000" algn="tl">
                    <a:srgbClr val="8D8276"/>
                  </a:outerShdw>
                </a:cont>
                <a:effect ref="fillLine"/>
              </a:effectDag>
            </a:endParaRPr>
          </a:p>
        </p:txBody>
      </p:sp>
      <p:pic>
        <p:nvPicPr>
          <p:cNvPr id="146483" name="Picture 51" descr="новый-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94563" y="728663"/>
            <a:ext cx="1296987" cy="952500"/>
          </a:xfrm>
          <a:prstGeom prst="rect">
            <a:avLst/>
          </a:prstGeom>
          <a:noFill/>
        </p:spPr>
      </p:pic>
      <p:pic>
        <p:nvPicPr>
          <p:cNvPr id="146485" name="Picture 53" descr="Бегунь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5663" y="4076700"/>
            <a:ext cx="1320800" cy="2147888"/>
          </a:xfrm>
          <a:prstGeom prst="rect">
            <a:avLst/>
          </a:prstGeom>
          <a:noFill/>
          <a:ln w="57150" cmpd="thickThin">
            <a:solidFill>
              <a:srgbClr val="6B4723"/>
            </a:solidFill>
            <a:miter lim="800000"/>
            <a:headEnd/>
            <a:tailEnd/>
          </a:ln>
        </p:spPr>
      </p:pic>
      <p:sp>
        <p:nvSpPr>
          <p:cNvPr id="146486" name="Text Box 54"/>
          <p:cNvSpPr txBox="1">
            <a:spLocks noChangeArrowheads="1"/>
          </p:cNvSpPr>
          <p:nvPr/>
        </p:nvSpPr>
        <p:spPr bwMode="auto">
          <a:xfrm>
            <a:off x="395288" y="2852738"/>
            <a:ext cx="295275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Пифагор Регийский</a:t>
            </a:r>
            <a:r>
              <a:rPr lang="ru-RU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Мальчик, вынимающий занозу</a:t>
            </a:r>
            <a:r>
              <a:rPr lang="ru-RU" b="1" i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. </a:t>
            </a:r>
            <a:r>
              <a:rPr lang="en-US" b="1" i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V</a:t>
            </a:r>
            <a:r>
              <a:rPr lang="ru-RU" b="1" i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в. до н. э.</a:t>
            </a:r>
          </a:p>
        </p:txBody>
      </p:sp>
      <p:sp>
        <p:nvSpPr>
          <p:cNvPr id="146487" name="Text Box 55"/>
          <p:cNvSpPr txBox="1">
            <a:spLocks noChangeArrowheads="1"/>
          </p:cNvSpPr>
          <p:nvPr/>
        </p:nvSpPr>
        <p:spPr bwMode="auto">
          <a:xfrm>
            <a:off x="2406650" y="5057775"/>
            <a:ext cx="2305050" cy="1414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Бегунья</a:t>
            </a:r>
          </a:p>
          <a:p>
            <a:pPr algn="ctr">
              <a:spcBef>
                <a:spcPct val="50000"/>
              </a:spcBef>
            </a:pPr>
            <a:r>
              <a:rPr lang="ru-RU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Древнегреческая скульптура.</a:t>
            </a:r>
            <a:r>
              <a:rPr lang="en-US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endParaRPr lang="ru-RU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>
              <a:lnSpc>
                <a:spcPct val="70000"/>
              </a:lnSpc>
              <a:spcBef>
                <a:spcPct val="50000"/>
              </a:spcBef>
            </a:pPr>
            <a:r>
              <a:rPr lang="en-US" b="1" i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V </a:t>
            </a:r>
            <a:r>
              <a:rPr lang="ru-RU" b="1" i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в. до н. э.</a:t>
            </a:r>
          </a:p>
        </p:txBody>
      </p:sp>
      <p:pic>
        <p:nvPicPr>
          <p:cNvPr id="146489" name="Picture 57" descr="136б. Мальчик, вынимающий занозу. Вторая четверть 5 в. до н. э. Бронзовая римская копия. Рим. Палаццо Консереатори."/>
          <p:cNvPicPr>
            <a:picLocks noChangeAspect="1" noChangeArrowheads="1"/>
          </p:cNvPicPr>
          <p:nvPr/>
        </p:nvPicPr>
        <p:blipFill>
          <a:blip r:embed="rId4" cstate="print">
            <a:lum bright="6000"/>
          </a:blip>
          <a:srcRect/>
          <a:stretch>
            <a:fillRect/>
          </a:stretch>
        </p:blipFill>
        <p:spPr bwMode="auto">
          <a:xfrm>
            <a:off x="657225" y="692150"/>
            <a:ext cx="1431925" cy="2100263"/>
          </a:xfrm>
          <a:prstGeom prst="rect">
            <a:avLst/>
          </a:prstGeom>
          <a:noFill/>
          <a:ln w="57150" cmpd="thickThin">
            <a:solidFill>
              <a:srgbClr val="6B4723"/>
            </a:solidFill>
            <a:miter lim="800000"/>
            <a:headEnd/>
            <a:tailEnd/>
          </a:ln>
        </p:spPr>
      </p:pic>
      <p:sp>
        <p:nvSpPr>
          <p:cNvPr id="146491" name="AutoShape 59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001000" y="5894388"/>
            <a:ext cx="636588" cy="330200"/>
          </a:xfrm>
          <a:prstGeom prst="actionButtonForwardNext">
            <a:avLst/>
          </a:prstGeom>
          <a:solidFill>
            <a:srgbClr val="ECD9C6"/>
          </a:solidFill>
          <a:ln w="9525">
            <a:solidFill>
              <a:srgbClr val="6B472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46492" name="Group 60"/>
          <p:cNvGrpSpPr>
            <a:grpSpLocks/>
          </p:cNvGrpSpPr>
          <p:nvPr/>
        </p:nvGrpSpPr>
        <p:grpSpPr bwMode="auto">
          <a:xfrm>
            <a:off x="20638" y="0"/>
            <a:ext cx="9096375" cy="479425"/>
            <a:chOff x="30" y="3490"/>
            <a:chExt cx="5730" cy="302"/>
          </a:xfrm>
        </p:grpSpPr>
        <p:sp>
          <p:nvSpPr>
            <p:cNvPr id="146493" name="Rectangle 61"/>
            <p:cNvSpPr>
              <a:spLocks noChangeArrowheads="1"/>
            </p:cNvSpPr>
            <p:nvPr/>
          </p:nvSpPr>
          <p:spPr bwMode="auto">
            <a:xfrm>
              <a:off x="30" y="3490"/>
              <a:ext cx="5730" cy="302"/>
            </a:xfrm>
            <a:prstGeom prst="rect">
              <a:avLst/>
            </a:prstGeom>
            <a:solidFill>
              <a:srgbClr val="D4A77A"/>
            </a:solidFill>
            <a:ln w="57150" cmpd="thickThin">
              <a:solidFill>
                <a:srgbClr val="5F3F1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46494" name="Group 62"/>
            <p:cNvGrpSpPr>
              <a:grpSpLocks/>
            </p:cNvGrpSpPr>
            <p:nvPr/>
          </p:nvGrpSpPr>
          <p:grpSpPr bwMode="auto">
            <a:xfrm>
              <a:off x="30" y="3547"/>
              <a:ext cx="5713" cy="154"/>
              <a:chOff x="134" y="2990"/>
              <a:chExt cx="5485" cy="154"/>
            </a:xfrm>
          </p:grpSpPr>
          <p:grpSp>
            <p:nvGrpSpPr>
              <p:cNvPr id="146495" name="Group 63"/>
              <p:cNvGrpSpPr>
                <a:grpSpLocks/>
              </p:cNvGrpSpPr>
              <p:nvPr/>
            </p:nvGrpSpPr>
            <p:grpSpPr bwMode="auto">
              <a:xfrm>
                <a:off x="4453" y="2990"/>
                <a:ext cx="1166" cy="142"/>
                <a:chOff x="612" y="2521"/>
                <a:chExt cx="2632" cy="480"/>
              </a:xfrm>
            </p:grpSpPr>
            <p:grpSp>
              <p:nvGrpSpPr>
                <p:cNvPr id="146496" name="Group 64"/>
                <p:cNvGrpSpPr>
                  <a:grpSpLocks/>
                </p:cNvGrpSpPr>
                <p:nvPr/>
              </p:nvGrpSpPr>
              <p:grpSpPr bwMode="auto">
                <a:xfrm>
                  <a:off x="612" y="2523"/>
                  <a:ext cx="1316" cy="478"/>
                  <a:chOff x="385" y="2523"/>
                  <a:chExt cx="1316" cy="478"/>
                </a:xfrm>
              </p:grpSpPr>
              <p:sp>
                <p:nvSpPr>
                  <p:cNvPr id="146497" name="Line 65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46498" name="Group 66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46499" name="Line 6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46500" name="Group 6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46501" name="Line 6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46502" name="Line 70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46503" name="Line 7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46504" name="Line 7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46505" name="Line 7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46506" name="Line 7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46507" name="Line 7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46508" name="Line 7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46509" name="Line 77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46510" name="Line 78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46511" name="Line 79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46512" name="Group 80"/>
                <p:cNvGrpSpPr>
                  <a:grpSpLocks/>
                </p:cNvGrpSpPr>
                <p:nvPr/>
              </p:nvGrpSpPr>
              <p:grpSpPr bwMode="auto">
                <a:xfrm>
                  <a:off x="1928" y="2521"/>
                  <a:ext cx="1316" cy="478"/>
                  <a:chOff x="385" y="2523"/>
                  <a:chExt cx="1316" cy="478"/>
                </a:xfrm>
              </p:grpSpPr>
              <p:sp>
                <p:nvSpPr>
                  <p:cNvPr id="146513" name="Line 81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46514" name="Group 82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46515" name="Line 8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46516" name="Group 8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46517" name="Line 8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46518" name="Line 86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46519" name="Line 8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46520" name="Line 8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46521" name="Line 8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46522" name="Line 9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46523" name="Line 9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46524" name="Line 9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46525" name="Line 93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46526" name="Line 94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46527" name="Line 95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146528" name="Group 96"/>
              <p:cNvGrpSpPr>
                <a:grpSpLocks/>
              </p:cNvGrpSpPr>
              <p:nvPr/>
            </p:nvGrpSpPr>
            <p:grpSpPr bwMode="auto">
              <a:xfrm>
                <a:off x="134" y="2999"/>
                <a:ext cx="4320" cy="145"/>
                <a:chOff x="12" y="3220"/>
                <a:chExt cx="5718" cy="217"/>
              </a:xfrm>
            </p:grpSpPr>
            <p:grpSp>
              <p:nvGrpSpPr>
                <p:cNvPr id="146529" name="Group 97"/>
                <p:cNvGrpSpPr>
                  <a:grpSpLocks/>
                </p:cNvGrpSpPr>
                <p:nvPr/>
              </p:nvGrpSpPr>
              <p:grpSpPr bwMode="auto">
                <a:xfrm>
                  <a:off x="12" y="3220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46530" name="Group 98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46531" name="Group 9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46532" name="Line 10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46533" name="Group 10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46534" name="Line 102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46535" name="Group 103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46536" name="Line 10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537" name="Line 10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538" name="Line 10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539" name="Line 10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540" name="Line 10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541" name="Line 10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542" name="Line 11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543" name="Line 11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544" name="Line 11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545" name="Line 11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46546" name="Line 11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46547" name="Group 11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46548" name="Line 11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46549" name="Group 11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46550" name="Line 118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46551" name="Group 119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46552" name="Line 12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553" name="Line 12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554" name="Line 12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555" name="Line 12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556" name="Line 12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557" name="Line 12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558" name="Line 12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559" name="Line 12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560" name="Line 12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561" name="Line 12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46562" name="Line 13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46563" name="Group 131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46564" name="Group 13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46565" name="Line 13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46566" name="Group 13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46567" name="Line 135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46568" name="Group 136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46569" name="Line 13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570" name="Line 13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571" name="Line 13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572" name="Line 14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573" name="Line 14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574" name="Line 14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575" name="Line 14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576" name="Line 14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577" name="Line 14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578" name="Line 14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46579" name="Line 14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46580" name="Group 14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46581" name="Line 14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46582" name="Group 150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46583" name="Line 151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46584" name="Group 152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46585" name="Line 15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586" name="Line 15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587" name="Line 15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588" name="Line 15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589" name="Line 15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590" name="Line 15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591" name="Line 15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592" name="Line 16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593" name="Line 16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594" name="Line 16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46595" name="Line 16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  <p:grpSp>
              <p:nvGrpSpPr>
                <p:cNvPr id="146596" name="Group 164"/>
                <p:cNvGrpSpPr>
                  <a:grpSpLocks/>
                </p:cNvGrpSpPr>
                <p:nvPr/>
              </p:nvGrpSpPr>
              <p:grpSpPr bwMode="auto">
                <a:xfrm>
                  <a:off x="2871" y="3223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46597" name="Group 165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46598" name="Group 16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46599" name="Line 16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46600" name="Group 168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46601" name="Line 169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46602" name="Group 170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46603" name="Line 17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604" name="Line 17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605" name="Line 17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606" name="Line 17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607" name="Line 17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608" name="Line 17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609" name="Line 17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610" name="Line 17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611" name="Line 17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612" name="Line 18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46613" name="Line 18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46614" name="Group 18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46615" name="Line 18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46616" name="Group 18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46617" name="Line 185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46618" name="Group 186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46619" name="Line 18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620" name="Line 18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621" name="Line 18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622" name="Line 19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623" name="Line 19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624" name="Line 19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625" name="Line 19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626" name="Line 19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627" name="Line 19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628" name="Line 19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46629" name="Line 19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46630" name="Group 198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46631" name="Group 19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46632" name="Line 20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46633" name="Group 20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46634" name="Line 202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46635" name="Group 203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46636" name="Line 20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637" name="Line 20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638" name="Line 20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639" name="Line 20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640" name="Line 20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641" name="Line 20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642" name="Line 21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643" name="Line 21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644" name="Line 21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645" name="Line 21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46646" name="Line 21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46647" name="Group 21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46648" name="Line 21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46649" name="Group 21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46650" name="Line 218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46651" name="Group 219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46652" name="Line 22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653" name="Line 22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654" name="Line 22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655" name="Line 22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656" name="Line 22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657" name="Line 22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658" name="Line 22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659" name="Line 22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660" name="Line 22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661" name="Line 22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46662" name="Line 23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146663" name="Group 231"/>
          <p:cNvGrpSpPr>
            <a:grpSpLocks/>
          </p:cNvGrpSpPr>
          <p:nvPr/>
        </p:nvGrpSpPr>
        <p:grpSpPr bwMode="auto">
          <a:xfrm>
            <a:off x="-6350" y="6378575"/>
            <a:ext cx="9096375" cy="479425"/>
            <a:chOff x="30" y="3490"/>
            <a:chExt cx="5730" cy="302"/>
          </a:xfrm>
        </p:grpSpPr>
        <p:sp>
          <p:nvSpPr>
            <p:cNvPr id="146664" name="Rectangle 232"/>
            <p:cNvSpPr>
              <a:spLocks noChangeArrowheads="1"/>
            </p:cNvSpPr>
            <p:nvPr/>
          </p:nvSpPr>
          <p:spPr bwMode="auto">
            <a:xfrm>
              <a:off x="30" y="3490"/>
              <a:ext cx="5730" cy="302"/>
            </a:xfrm>
            <a:prstGeom prst="rect">
              <a:avLst/>
            </a:prstGeom>
            <a:solidFill>
              <a:srgbClr val="D4A77A"/>
            </a:solidFill>
            <a:ln w="57150" cmpd="thickThin">
              <a:solidFill>
                <a:srgbClr val="5F3F1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46665" name="Group 233"/>
            <p:cNvGrpSpPr>
              <a:grpSpLocks/>
            </p:cNvGrpSpPr>
            <p:nvPr/>
          </p:nvGrpSpPr>
          <p:grpSpPr bwMode="auto">
            <a:xfrm>
              <a:off x="30" y="3547"/>
              <a:ext cx="5713" cy="154"/>
              <a:chOff x="134" y="2990"/>
              <a:chExt cx="5485" cy="154"/>
            </a:xfrm>
          </p:grpSpPr>
          <p:grpSp>
            <p:nvGrpSpPr>
              <p:cNvPr id="146666" name="Group 234"/>
              <p:cNvGrpSpPr>
                <a:grpSpLocks/>
              </p:cNvGrpSpPr>
              <p:nvPr/>
            </p:nvGrpSpPr>
            <p:grpSpPr bwMode="auto">
              <a:xfrm>
                <a:off x="4453" y="2990"/>
                <a:ext cx="1166" cy="142"/>
                <a:chOff x="612" y="2521"/>
                <a:chExt cx="2632" cy="480"/>
              </a:xfrm>
            </p:grpSpPr>
            <p:grpSp>
              <p:nvGrpSpPr>
                <p:cNvPr id="146667" name="Group 235"/>
                <p:cNvGrpSpPr>
                  <a:grpSpLocks/>
                </p:cNvGrpSpPr>
                <p:nvPr/>
              </p:nvGrpSpPr>
              <p:grpSpPr bwMode="auto">
                <a:xfrm>
                  <a:off x="612" y="2523"/>
                  <a:ext cx="1316" cy="478"/>
                  <a:chOff x="385" y="2523"/>
                  <a:chExt cx="1316" cy="478"/>
                </a:xfrm>
              </p:grpSpPr>
              <p:sp>
                <p:nvSpPr>
                  <p:cNvPr id="146668" name="Line 236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46669" name="Group 237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46670" name="Line 23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46671" name="Group 23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46672" name="Line 24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46673" name="Line 241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46674" name="Line 24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46675" name="Line 24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46676" name="Line 24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46677" name="Line 24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46678" name="Line 24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46679" name="Line 24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46680" name="Line 248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46681" name="Line 249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46682" name="Line 250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46683" name="Group 251"/>
                <p:cNvGrpSpPr>
                  <a:grpSpLocks/>
                </p:cNvGrpSpPr>
                <p:nvPr/>
              </p:nvGrpSpPr>
              <p:grpSpPr bwMode="auto">
                <a:xfrm>
                  <a:off x="1928" y="2521"/>
                  <a:ext cx="1316" cy="478"/>
                  <a:chOff x="385" y="2523"/>
                  <a:chExt cx="1316" cy="478"/>
                </a:xfrm>
              </p:grpSpPr>
              <p:sp>
                <p:nvSpPr>
                  <p:cNvPr id="146684" name="Line 252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46685" name="Group 253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46686" name="Line 25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46687" name="Group 25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46688" name="Line 25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46689" name="Line 257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46690" name="Line 25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46691" name="Line 25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46692" name="Line 26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46693" name="Line 26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46694" name="Line 26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46695" name="Line 26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46696" name="Line 264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46697" name="Line 265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46698" name="Line 266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146699" name="Group 267"/>
              <p:cNvGrpSpPr>
                <a:grpSpLocks/>
              </p:cNvGrpSpPr>
              <p:nvPr/>
            </p:nvGrpSpPr>
            <p:grpSpPr bwMode="auto">
              <a:xfrm>
                <a:off x="134" y="2999"/>
                <a:ext cx="4320" cy="145"/>
                <a:chOff x="12" y="3220"/>
                <a:chExt cx="5718" cy="217"/>
              </a:xfrm>
            </p:grpSpPr>
            <p:grpSp>
              <p:nvGrpSpPr>
                <p:cNvPr id="146700" name="Group 268"/>
                <p:cNvGrpSpPr>
                  <a:grpSpLocks/>
                </p:cNvGrpSpPr>
                <p:nvPr/>
              </p:nvGrpSpPr>
              <p:grpSpPr bwMode="auto">
                <a:xfrm>
                  <a:off x="12" y="3220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46701" name="Group 269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46702" name="Group 27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46703" name="Line 27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46704" name="Group 272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46705" name="Line 273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46706" name="Group 274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46707" name="Line 27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708" name="Line 27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709" name="Line 27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710" name="Line 27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711" name="Line 27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712" name="Line 28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713" name="Line 28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714" name="Line 28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715" name="Line 28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716" name="Line 28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46717" name="Line 28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46718" name="Group 28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46719" name="Line 28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46720" name="Group 288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46721" name="Line 289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46722" name="Group 290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46723" name="Line 29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724" name="Line 29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725" name="Line 29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726" name="Line 29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727" name="Line 29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728" name="Line 29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729" name="Line 29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730" name="Line 29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731" name="Line 29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732" name="Line 30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46733" name="Line 30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46734" name="Group 302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46735" name="Group 30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46736" name="Line 30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46737" name="Group 305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46738" name="Line 306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46739" name="Group 307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46740" name="Line 30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741" name="Line 30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742" name="Line 31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743" name="Line 31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744" name="Line 31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745" name="Line 31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746" name="Line 31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747" name="Line 31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748" name="Line 31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749" name="Line 31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46750" name="Line 31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46751" name="Group 31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46752" name="Line 32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46753" name="Group 32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46754" name="Line 322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46755" name="Group 323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46756" name="Line 32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757" name="Line 32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758" name="Line 32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759" name="Line 32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760" name="Line 32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761" name="Line 32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762" name="Line 33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763" name="Line 33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764" name="Line 33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765" name="Line 33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46766" name="Line 33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  <p:grpSp>
              <p:nvGrpSpPr>
                <p:cNvPr id="146767" name="Group 335"/>
                <p:cNvGrpSpPr>
                  <a:grpSpLocks/>
                </p:cNvGrpSpPr>
                <p:nvPr/>
              </p:nvGrpSpPr>
              <p:grpSpPr bwMode="auto">
                <a:xfrm>
                  <a:off x="2871" y="3223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46768" name="Group 336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46769" name="Group 33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46770" name="Line 33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46771" name="Group 339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46772" name="Line 340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46773" name="Group 341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46774" name="Line 34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775" name="Line 34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776" name="Line 34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777" name="Line 34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778" name="Line 34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779" name="Line 34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780" name="Line 34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781" name="Line 34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782" name="Line 35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783" name="Line 35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46784" name="Line 35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46785" name="Group 35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46786" name="Line 35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46787" name="Group 355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46788" name="Line 356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46789" name="Group 357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46790" name="Line 35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791" name="Line 35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792" name="Line 36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793" name="Line 36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794" name="Line 36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795" name="Line 36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796" name="Line 36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797" name="Line 36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798" name="Line 36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799" name="Line 36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46800" name="Line 36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46801" name="Group 369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46802" name="Group 37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46803" name="Line 37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46804" name="Group 372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46805" name="Line 373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46806" name="Group 374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46807" name="Line 37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808" name="Line 37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809" name="Line 37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810" name="Line 37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811" name="Line 37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812" name="Line 38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813" name="Line 38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814" name="Line 38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815" name="Line 38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816" name="Line 38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46817" name="Line 38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46818" name="Group 38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46819" name="Line 38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46820" name="Group 388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46821" name="Line 389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46822" name="Group 390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46823" name="Line 39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824" name="Line 39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825" name="Line 39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826" name="Line 39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827" name="Line 39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828" name="Line 39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829" name="Line 39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830" name="Line 39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831" name="Line 39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6832" name="Line 40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46833" name="Line 40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</p:grp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846138"/>
            <a:ext cx="8229600" cy="1143000"/>
          </a:xfrm>
        </p:spPr>
        <p:txBody>
          <a:bodyPr/>
          <a:lstStyle/>
          <a:p>
            <a:r>
              <a:rPr lang="ru-RU" sz="2800"/>
              <a:t>Определи последовательность ответа по теме «Древняя Спарта». </a:t>
            </a:r>
            <a:br>
              <a:rPr lang="ru-RU" sz="2800"/>
            </a:br>
            <a:endParaRPr lang="ru-RU" sz="2800"/>
          </a:p>
        </p:txBody>
      </p:sp>
      <p:sp>
        <p:nvSpPr>
          <p:cNvPr id="152583" name="Text Box 7"/>
          <p:cNvSpPr txBox="1">
            <a:spLocks noChangeArrowheads="1"/>
          </p:cNvSpPr>
          <p:nvPr/>
        </p:nvSpPr>
        <p:spPr bwMode="auto">
          <a:xfrm>
            <a:off x="457200" y="2825750"/>
            <a:ext cx="2274888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solidFill>
                  <a:schemeClr val="tx1"/>
                </a:solidFill>
                <a:effectLst/>
              </a:rPr>
              <a:t>Географическое положение и природа Спарты</a:t>
            </a:r>
          </a:p>
        </p:txBody>
      </p:sp>
      <p:sp>
        <p:nvSpPr>
          <p:cNvPr id="152584" name="Text Box 8"/>
          <p:cNvSpPr txBox="1">
            <a:spLocks noChangeArrowheads="1"/>
          </p:cNvSpPr>
          <p:nvPr/>
        </p:nvSpPr>
        <p:spPr bwMode="auto">
          <a:xfrm>
            <a:off x="457200" y="1876425"/>
            <a:ext cx="22748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solidFill>
                  <a:schemeClr val="tx1"/>
                </a:solidFill>
                <a:effectLst/>
              </a:rPr>
              <a:t>Жители Спарты и их занятия  </a:t>
            </a:r>
          </a:p>
        </p:txBody>
      </p:sp>
      <p:sp>
        <p:nvSpPr>
          <p:cNvPr id="152586" name="Text Box 10"/>
          <p:cNvSpPr txBox="1">
            <a:spLocks noChangeArrowheads="1"/>
          </p:cNvSpPr>
          <p:nvPr/>
        </p:nvSpPr>
        <p:spPr bwMode="auto">
          <a:xfrm>
            <a:off x="457200" y="4221163"/>
            <a:ext cx="22748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solidFill>
                  <a:schemeClr val="tx1"/>
                </a:solidFill>
                <a:effectLst/>
              </a:rPr>
              <a:t>Власть в Спарте</a:t>
            </a:r>
          </a:p>
        </p:txBody>
      </p:sp>
      <p:sp>
        <p:nvSpPr>
          <p:cNvPr id="152587" name="Text Box 11"/>
          <p:cNvSpPr txBox="1">
            <a:spLocks noChangeArrowheads="1"/>
          </p:cNvSpPr>
          <p:nvPr/>
        </p:nvSpPr>
        <p:spPr bwMode="auto">
          <a:xfrm>
            <a:off x="457200" y="4900613"/>
            <a:ext cx="22748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solidFill>
                  <a:schemeClr val="tx1"/>
                </a:solidFill>
                <a:effectLst/>
              </a:rPr>
              <a:t>Воспитание  спартанцев   </a:t>
            </a:r>
          </a:p>
        </p:txBody>
      </p:sp>
      <p:sp>
        <p:nvSpPr>
          <p:cNvPr id="152588" name="Text Box 12"/>
          <p:cNvSpPr txBox="1">
            <a:spLocks noChangeArrowheads="1"/>
          </p:cNvSpPr>
          <p:nvPr/>
        </p:nvSpPr>
        <p:spPr bwMode="auto">
          <a:xfrm>
            <a:off x="4654550" y="1876425"/>
            <a:ext cx="35290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solidFill>
                  <a:schemeClr val="tx1"/>
                </a:solidFill>
                <a:effectLst/>
              </a:rPr>
              <a:t>1. </a:t>
            </a:r>
          </a:p>
        </p:txBody>
      </p:sp>
      <p:sp>
        <p:nvSpPr>
          <p:cNvPr id="152589" name="WordArt 13"/>
          <p:cNvSpPr>
            <a:spLocks noChangeArrowheads="1" noChangeShapeType="1" noTextEdit="1"/>
          </p:cNvSpPr>
          <p:nvPr/>
        </p:nvSpPr>
        <p:spPr bwMode="auto">
          <a:xfrm>
            <a:off x="4035425" y="1831975"/>
            <a:ext cx="412750" cy="3127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000" kern="10">
                <a:ln w="9525">
                  <a:solidFill>
                    <a:srgbClr val="AC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?</a:t>
            </a:r>
          </a:p>
        </p:txBody>
      </p:sp>
      <p:sp>
        <p:nvSpPr>
          <p:cNvPr id="152590" name="Text Box 14"/>
          <p:cNvSpPr txBox="1">
            <a:spLocks noChangeArrowheads="1"/>
          </p:cNvSpPr>
          <p:nvPr/>
        </p:nvSpPr>
        <p:spPr bwMode="auto">
          <a:xfrm>
            <a:off x="4654550" y="2701925"/>
            <a:ext cx="35290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solidFill>
                  <a:schemeClr val="tx1"/>
                </a:solidFill>
                <a:effectLst/>
              </a:rPr>
              <a:t>2. </a:t>
            </a:r>
          </a:p>
        </p:txBody>
      </p:sp>
      <p:sp>
        <p:nvSpPr>
          <p:cNvPr id="152591" name="WordArt 15"/>
          <p:cNvSpPr>
            <a:spLocks noChangeArrowheads="1" noChangeShapeType="1" noTextEdit="1"/>
          </p:cNvSpPr>
          <p:nvPr/>
        </p:nvSpPr>
        <p:spPr bwMode="auto">
          <a:xfrm>
            <a:off x="4035425" y="2630488"/>
            <a:ext cx="412750" cy="3127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000" kern="10">
                <a:ln w="9525">
                  <a:solidFill>
                    <a:srgbClr val="AC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?</a:t>
            </a:r>
          </a:p>
        </p:txBody>
      </p:sp>
      <p:sp>
        <p:nvSpPr>
          <p:cNvPr id="152592" name="WordArt 16"/>
          <p:cNvSpPr>
            <a:spLocks noChangeArrowheads="1" noChangeShapeType="1" noTextEdit="1"/>
          </p:cNvSpPr>
          <p:nvPr/>
        </p:nvSpPr>
        <p:spPr bwMode="auto">
          <a:xfrm>
            <a:off x="4035425" y="3338513"/>
            <a:ext cx="412750" cy="3127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000" kern="10">
                <a:ln w="9525">
                  <a:solidFill>
                    <a:srgbClr val="AC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?</a:t>
            </a:r>
          </a:p>
        </p:txBody>
      </p:sp>
      <p:sp>
        <p:nvSpPr>
          <p:cNvPr id="152593" name="WordArt 17"/>
          <p:cNvSpPr>
            <a:spLocks noChangeArrowheads="1" noChangeShapeType="1" noTextEdit="1"/>
          </p:cNvSpPr>
          <p:nvPr/>
        </p:nvSpPr>
        <p:spPr bwMode="auto">
          <a:xfrm>
            <a:off x="4035425" y="3957638"/>
            <a:ext cx="412750" cy="3127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000" kern="10">
                <a:ln w="9525">
                  <a:solidFill>
                    <a:srgbClr val="AC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?</a:t>
            </a:r>
          </a:p>
        </p:txBody>
      </p:sp>
      <p:sp>
        <p:nvSpPr>
          <p:cNvPr id="152594" name="Text Box 18"/>
          <p:cNvSpPr txBox="1">
            <a:spLocks noChangeArrowheads="1"/>
          </p:cNvSpPr>
          <p:nvPr/>
        </p:nvSpPr>
        <p:spPr bwMode="auto">
          <a:xfrm>
            <a:off x="4654550" y="3284538"/>
            <a:ext cx="35290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solidFill>
                  <a:schemeClr val="tx1"/>
                </a:solidFill>
                <a:effectLst/>
              </a:rPr>
              <a:t>3. </a:t>
            </a:r>
          </a:p>
        </p:txBody>
      </p:sp>
      <p:sp>
        <p:nvSpPr>
          <p:cNvPr id="152595" name="Text Box 19"/>
          <p:cNvSpPr txBox="1">
            <a:spLocks noChangeArrowheads="1"/>
          </p:cNvSpPr>
          <p:nvPr/>
        </p:nvSpPr>
        <p:spPr bwMode="auto">
          <a:xfrm>
            <a:off x="4654550" y="3908425"/>
            <a:ext cx="35290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solidFill>
                  <a:schemeClr val="tx1"/>
                </a:solidFill>
                <a:effectLst/>
              </a:rPr>
              <a:t>4. </a:t>
            </a:r>
          </a:p>
        </p:txBody>
      </p:sp>
      <p:sp>
        <p:nvSpPr>
          <p:cNvPr id="152597" name="Text Box 21"/>
          <p:cNvSpPr txBox="1">
            <a:spLocks noChangeArrowheads="1"/>
          </p:cNvSpPr>
          <p:nvPr/>
        </p:nvSpPr>
        <p:spPr bwMode="auto">
          <a:xfrm>
            <a:off x="5176838" y="1739900"/>
            <a:ext cx="3689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solidFill>
                  <a:schemeClr val="tx1"/>
                </a:solidFill>
                <a:effectLst/>
              </a:rPr>
              <a:t>Географическое положение и природа Спарты</a:t>
            </a:r>
          </a:p>
        </p:txBody>
      </p:sp>
      <p:sp>
        <p:nvSpPr>
          <p:cNvPr id="152598" name="Rectangle 22"/>
          <p:cNvSpPr>
            <a:spLocks noChangeArrowheads="1"/>
          </p:cNvSpPr>
          <p:nvPr/>
        </p:nvSpPr>
        <p:spPr bwMode="auto">
          <a:xfrm>
            <a:off x="5159375" y="2630488"/>
            <a:ext cx="32877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solidFill>
                  <a:schemeClr val="tx1"/>
                </a:solidFill>
                <a:effectLst/>
              </a:rPr>
              <a:t>Жители Спарты и их занятия</a:t>
            </a:r>
          </a:p>
        </p:txBody>
      </p:sp>
      <p:sp>
        <p:nvSpPr>
          <p:cNvPr id="152599" name="Text Box 23"/>
          <p:cNvSpPr txBox="1">
            <a:spLocks noChangeArrowheads="1"/>
          </p:cNvSpPr>
          <p:nvPr/>
        </p:nvSpPr>
        <p:spPr bwMode="auto">
          <a:xfrm>
            <a:off x="5176838" y="3413125"/>
            <a:ext cx="22748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solidFill>
                  <a:schemeClr val="tx1"/>
                </a:solidFill>
                <a:effectLst/>
              </a:rPr>
              <a:t>Власть в Спарте</a:t>
            </a:r>
          </a:p>
        </p:txBody>
      </p:sp>
      <p:sp>
        <p:nvSpPr>
          <p:cNvPr id="152600" name="Text Box 24"/>
          <p:cNvSpPr txBox="1">
            <a:spLocks noChangeArrowheads="1"/>
          </p:cNvSpPr>
          <p:nvPr/>
        </p:nvSpPr>
        <p:spPr bwMode="auto">
          <a:xfrm>
            <a:off x="5159375" y="4037013"/>
            <a:ext cx="32877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solidFill>
                  <a:schemeClr val="tx1"/>
                </a:solidFill>
                <a:effectLst/>
              </a:rPr>
              <a:t>Воспитание  спартанцев   </a:t>
            </a:r>
          </a:p>
        </p:txBody>
      </p:sp>
      <p:sp>
        <p:nvSpPr>
          <p:cNvPr id="152601" name="AutoShape 25">
            <a:hlinkClick r:id="" action="ppaction://hlinkshowjump?jump=endshow" highlightClick="1"/>
          </p:cNvPr>
          <p:cNvSpPr>
            <a:spLocks noChangeArrowheads="1"/>
          </p:cNvSpPr>
          <p:nvPr/>
        </p:nvSpPr>
        <p:spPr bwMode="auto">
          <a:xfrm>
            <a:off x="7329488" y="5854700"/>
            <a:ext cx="1355725" cy="334963"/>
          </a:xfrm>
          <a:prstGeom prst="actionButtonBlank">
            <a:avLst/>
          </a:prstGeom>
          <a:solidFill>
            <a:srgbClr val="ECD9C6"/>
          </a:solidFill>
          <a:ln w="9525">
            <a:solidFill>
              <a:srgbClr val="6B472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КОНЕЦ</a:t>
            </a:r>
          </a:p>
        </p:txBody>
      </p:sp>
      <p:grpSp>
        <p:nvGrpSpPr>
          <p:cNvPr id="152602" name="Group 26"/>
          <p:cNvGrpSpPr>
            <a:grpSpLocks/>
          </p:cNvGrpSpPr>
          <p:nvPr/>
        </p:nvGrpSpPr>
        <p:grpSpPr bwMode="auto">
          <a:xfrm>
            <a:off x="20638" y="0"/>
            <a:ext cx="9096375" cy="479425"/>
            <a:chOff x="30" y="3490"/>
            <a:chExt cx="5730" cy="302"/>
          </a:xfrm>
        </p:grpSpPr>
        <p:sp>
          <p:nvSpPr>
            <p:cNvPr id="152603" name="Rectangle 27"/>
            <p:cNvSpPr>
              <a:spLocks noChangeArrowheads="1"/>
            </p:cNvSpPr>
            <p:nvPr/>
          </p:nvSpPr>
          <p:spPr bwMode="auto">
            <a:xfrm>
              <a:off x="30" y="3490"/>
              <a:ext cx="5730" cy="302"/>
            </a:xfrm>
            <a:prstGeom prst="rect">
              <a:avLst/>
            </a:prstGeom>
            <a:solidFill>
              <a:srgbClr val="D4A77A"/>
            </a:solidFill>
            <a:ln w="57150" cmpd="thickThin">
              <a:solidFill>
                <a:srgbClr val="5F3F1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52604" name="Group 28"/>
            <p:cNvGrpSpPr>
              <a:grpSpLocks/>
            </p:cNvGrpSpPr>
            <p:nvPr/>
          </p:nvGrpSpPr>
          <p:grpSpPr bwMode="auto">
            <a:xfrm>
              <a:off x="30" y="3547"/>
              <a:ext cx="5713" cy="154"/>
              <a:chOff x="134" y="2990"/>
              <a:chExt cx="5485" cy="154"/>
            </a:xfrm>
          </p:grpSpPr>
          <p:grpSp>
            <p:nvGrpSpPr>
              <p:cNvPr id="152605" name="Group 29"/>
              <p:cNvGrpSpPr>
                <a:grpSpLocks/>
              </p:cNvGrpSpPr>
              <p:nvPr/>
            </p:nvGrpSpPr>
            <p:grpSpPr bwMode="auto">
              <a:xfrm>
                <a:off x="4453" y="2990"/>
                <a:ext cx="1166" cy="142"/>
                <a:chOff x="612" y="2521"/>
                <a:chExt cx="2632" cy="480"/>
              </a:xfrm>
            </p:grpSpPr>
            <p:grpSp>
              <p:nvGrpSpPr>
                <p:cNvPr id="152606" name="Group 30"/>
                <p:cNvGrpSpPr>
                  <a:grpSpLocks/>
                </p:cNvGrpSpPr>
                <p:nvPr/>
              </p:nvGrpSpPr>
              <p:grpSpPr bwMode="auto">
                <a:xfrm>
                  <a:off x="612" y="2523"/>
                  <a:ext cx="1316" cy="478"/>
                  <a:chOff x="385" y="2523"/>
                  <a:chExt cx="1316" cy="478"/>
                </a:xfrm>
              </p:grpSpPr>
              <p:sp>
                <p:nvSpPr>
                  <p:cNvPr id="152607" name="Line 31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52608" name="Group 32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52609" name="Line 3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52610" name="Group 3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52611" name="Line 3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2612" name="Line 36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2613" name="Line 3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2614" name="Line 3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2615" name="Line 3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2616" name="Line 4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2617" name="Line 4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2618" name="Line 4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2619" name="Line 43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2620" name="Line 44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52621" name="Line 45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52622" name="Group 46"/>
                <p:cNvGrpSpPr>
                  <a:grpSpLocks/>
                </p:cNvGrpSpPr>
                <p:nvPr/>
              </p:nvGrpSpPr>
              <p:grpSpPr bwMode="auto">
                <a:xfrm>
                  <a:off x="1928" y="2521"/>
                  <a:ext cx="1316" cy="478"/>
                  <a:chOff x="385" y="2523"/>
                  <a:chExt cx="1316" cy="478"/>
                </a:xfrm>
              </p:grpSpPr>
              <p:sp>
                <p:nvSpPr>
                  <p:cNvPr id="152623" name="Line 47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52624" name="Group 48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52625" name="Line 4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52626" name="Group 5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52627" name="Line 5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2628" name="Line 52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2629" name="Line 5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2630" name="Line 5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2631" name="Line 5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2632" name="Line 5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2633" name="Line 5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2634" name="Line 5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2635" name="Line 59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2636" name="Line 60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52637" name="Line 61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152638" name="Group 62"/>
              <p:cNvGrpSpPr>
                <a:grpSpLocks/>
              </p:cNvGrpSpPr>
              <p:nvPr/>
            </p:nvGrpSpPr>
            <p:grpSpPr bwMode="auto">
              <a:xfrm>
                <a:off x="134" y="2999"/>
                <a:ext cx="4320" cy="145"/>
                <a:chOff x="12" y="3220"/>
                <a:chExt cx="5718" cy="217"/>
              </a:xfrm>
            </p:grpSpPr>
            <p:grpSp>
              <p:nvGrpSpPr>
                <p:cNvPr id="152639" name="Group 63"/>
                <p:cNvGrpSpPr>
                  <a:grpSpLocks/>
                </p:cNvGrpSpPr>
                <p:nvPr/>
              </p:nvGrpSpPr>
              <p:grpSpPr bwMode="auto">
                <a:xfrm>
                  <a:off x="12" y="3220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52640" name="Group 64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52641" name="Group 6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52642" name="Line 6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52643" name="Group 6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52644" name="Line 68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52645" name="Group 69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52646" name="Line 7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647" name="Line 7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648" name="Line 7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649" name="Line 7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650" name="Line 7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651" name="Line 7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652" name="Line 7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653" name="Line 7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654" name="Line 7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655" name="Line 7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52656" name="Line 8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52657" name="Group 8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52658" name="Line 8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52659" name="Group 8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52660" name="Line 84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52661" name="Group 85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52662" name="Line 8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663" name="Line 8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664" name="Line 8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665" name="Line 8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666" name="Line 9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667" name="Line 9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668" name="Line 9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669" name="Line 9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670" name="Line 9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671" name="Line 9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52672" name="Line 9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52673" name="Group 97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52674" name="Group 9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52675" name="Line 9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52676" name="Group 100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52677" name="Line 101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52678" name="Group 102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52679" name="Line 10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680" name="Line 10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681" name="Line 10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682" name="Line 10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683" name="Line 10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684" name="Line 10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685" name="Line 10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686" name="Line 11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687" name="Line 11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688" name="Line 11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52689" name="Line 11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52690" name="Group 11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52691" name="Line 11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52692" name="Group 116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52693" name="Line 117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52694" name="Group 118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52695" name="Line 11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696" name="Line 12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697" name="Line 12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698" name="Line 12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699" name="Line 12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700" name="Line 12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701" name="Line 12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702" name="Line 12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703" name="Line 12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704" name="Line 12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52705" name="Line 12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  <p:grpSp>
              <p:nvGrpSpPr>
                <p:cNvPr id="152706" name="Group 130"/>
                <p:cNvGrpSpPr>
                  <a:grpSpLocks/>
                </p:cNvGrpSpPr>
                <p:nvPr/>
              </p:nvGrpSpPr>
              <p:grpSpPr bwMode="auto">
                <a:xfrm>
                  <a:off x="2871" y="3223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52707" name="Group 131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52708" name="Group 13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52709" name="Line 13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52710" name="Group 13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52711" name="Line 135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52712" name="Group 136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52713" name="Line 13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714" name="Line 13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715" name="Line 13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716" name="Line 14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717" name="Line 14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718" name="Line 14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719" name="Line 14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720" name="Line 14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721" name="Line 14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722" name="Line 14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52723" name="Line 14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52724" name="Group 14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52725" name="Line 14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52726" name="Group 150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52727" name="Line 151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52728" name="Group 152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52729" name="Line 15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730" name="Line 15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731" name="Line 15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732" name="Line 15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733" name="Line 15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734" name="Line 15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735" name="Line 15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736" name="Line 16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737" name="Line 16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738" name="Line 16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52739" name="Line 16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52740" name="Group 164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52741" name="Group 16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52742" name="Line 16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52743" name="Group 16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52744" name="Line 168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52745" name="Group 169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52746" name="Line 17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747" name="Line 17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748" name="Line 17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749" name="Line 17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750" name="Line 17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751" name="Line 17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752" name="Line 17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753" name="Line 17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754" name="Line 17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755" name="Line 17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52756" name="Line 18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52757" name="Group 18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52758" name="Line 18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52759" name="Group 18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52760" name="Line 184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52761" name="Group 185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52762" name="Line 18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763" name="Line 18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764" name="Line 18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765" name="Line 18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766" name="Line 19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767" name="Line 19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768" name="Line 19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769" name="Line 19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770" name="Line 19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771" name="Line 19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52772" name="Line 19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152773" name="Group 197"/>
          <p:cNvGrpSpPr>
            <a:grpSpLocks/>
          </p:cNvGrpSpPr>
          <p:nvPr/>
        </p:nvGrpSpPr>
        <p:grpSpPr bwMode="auto">
          <a:xfrm>
            <a:off x="-6350" y="6378575"/>
            <a:ext cx="9096375" cy="479425"/>
            <a:chOff x="30" y="3490"/>
            <a:chExt cx="5730" cy="302"/>
          </a:xfrm>
        </p:grpSpPr>
        <p:sp>
          <p:nvSpPr>
            <p:cNvPr id="152774" name="Rectangle 198"/>
            <p:cNvSpPr>
              <a:spLocks noChangeArrowheads="1"/>
            </p:cNvSpPr>
            <p:nvPr/>
          </p:nvSpPr>
          <p:spPr bwMode="auto">
            <a:xfrm>
              <a:off x="30" y="3490"/>
              <a:ext cx="5730" cy="302"/>
            </a:xfrm>
            <a:prstGeom prst="rect">
              <a:avLst/>
            </a:prstGeom>
            <a:solidFill>
              <a:srgbClr val="D4A77A"/>
            </a:solidFill>
            <a:ln w="57150" cmpd="thickThin">
              <a:solidFill>
                <a:srgbClr val="5F3F1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52775" name="Group 199"/>
            <p:cNvGrpSpPr>
              <a:grpSpLocks/>
            </p:cNvGrpSpPr>
            <p:nvPr/>
          </p:nvGrpSpPr>
          <p:grpSpPr bwMode="auto">
            <a:xfrm>
              <a:off x="30" y="3547"/>
              <a:ext cx="5713" cy="154"/>
              <a:chOff x="134" y="2990"/>
              <a:chExt cx="5485" cy="154"/>
            </a:xfrm>
          </p:grpSpPr>
          <p:grpSp>
            <p:nvGrpSpPr>
              <p:cNvPr id="152776" name="Group 200"/>
              <p:cNvGrpSpPr>
                <a:grpSpLocks/>
              </p:cNvGrpSpPr>
              <p:nvPr/>
            </p:nvGrpSpPr>
            <p:grpSpPr bwMode="auto">
              <a:xfrm>
                <a:off x="4453" y="2990"/>
                <a:ext cx="1166" cy="142"/>
                <a:chOff x="612" y="2521"/>
                <a:chExt cx="2632" cy="480"/>
              </a:xfrm>
            </p:grpSpPr>
            <p:grpSp>
              <p:nvGrpSpPr>
                <p:cNvPr id="152777" name="Group 201"/>
                <p:cNvGrpSpPr>
                  <a:grpSpLocks/>
                </p:cNvGrpSpPr>
                <p:nvPr/>
              </p:nvGrpSpPr>
              <p:grpSpPr bwMode="auto">
                <a:xfrm>
                  <a:off x="612" y="2523"/>
                  <a:ext cx="1316" cy="478"/>
                  <a:chOff x="385" y="2523"/>
                  <a:chExt cx="1316" cy="478"/>
                </a:xfrm>
              </p:grpSpPr>
              <p:sp>
                <p:nvSpPr>
                  <p:cNvPr id="152778" name="Line 202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52779" name="Group 203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52780" name="Line 20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52781" name="Group 20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52782" name="Line 20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2783" name="Line 207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2784" name="Line 20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2785" name="Line 20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2786" name="Line 21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2787" name="Line 21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2788" name="Line 21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2789" name="Line 21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2790" name="Line 214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2791" name="Line 215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52792" name="Line 216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52793" name="Group 217"/>
                <p:cNvGrpSpPr>
                  <a:grpSpLocks/>
                </p:cNvGrpSpPr>
                <p:nvPr/>
              </p:nvGrpSpPr>
              <p:grpSpPr bwMode="auto">
                <a:xfrm>
                  <a:off x="1928" y="2521"/>
                  <a:ext cx="1316" cy="478"/>
                  <a:chOff x="385" y="2523"/>
                  <a:chExt cx="1316" cy="478"/>
                </a:xfrm>
              </p:grpSpPr>
              <p:sp>
                <p:nvSpPr>
                  <p:cNvPr id="152794" name="Line 218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52795" name="Group 219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52796" name="Line 22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52797" name="Group 22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52798" name="Line 22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2799" name="Line 223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2800" name="Line 22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2801" name="Line 22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2802" name="Line 22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2803" name="Line 22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2804" name="Line 22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2805" name="Line 22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2806" name="Line 230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2807" name="Line 231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52808" name="Line 232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152809" name="Group 233"/>
              <p:cNvGrpSpPr>
                <a:grpSpLocks/>
              </p:cNvGrpSpPr>
              <p:nvPr/>
            </p:nvGrpSpPr>
            <p:grpSpPr bwMode="auto">
              <a:xfrm>
                <a:off x="134" y="2999"/>
                <a:ext cx="4320" cy="145"/>
                <a:chOff x="12" y="3220"/>
                <a:chExt cx="5718" cy="217"/>
              </a:xfrm>
            </p:grpSpPr>
            <p:grpSp>
              <p:nvGrpSpPr>
                <p:cNvPr id="152810" name="Group 234"/>
                <p:cNvGrpSpPr>
                  <a:grpSpLocks/>
                </p:cNvGrpSpPr>
                <p:nvPr/>
              </p:nvGrpSpPr>
              <p:grpSpPr bwMode="auto">
                <a:xfrm>
                  <a:off x="12" y="3220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52811" name="Group 235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52812" name="Group 23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52813" name="Line 23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52814" name="Group 238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52815" name="Line 239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52816" name="Group 240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52817" name="Line 24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818" name="Line 24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819" name="Line 24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820" name="Line 24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821" name="Line 24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822" name="Line 24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823" name="Line 24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824" name="Line 24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825" name="Line 24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826" name="Line 25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52827" name="Line 25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52828" name="Group 25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52829" name="Line 25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52830" name="Group 25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52831" name="Line 255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52832" name="Group 256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52833" name="Line 25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834" name="Line 25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835" name="Line 25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836" name="Line 26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837" name="Line 26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838" name="Line 26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839" name="Line 26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840" name="Line 26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841" name="Line 26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842" name="Line 26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52843" name="Line 26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52844" name="Group 268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52845" name="Group 26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52846" name="Line 27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52847" name="Group 27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52848" name="Line 272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52849" name="Group 273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52850" name="Line 27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851" name="Line 27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852" name="Line 27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853" name="Line 27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854" name="Line 27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855" name="Line 27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856" name="Line 28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857" name="Line 28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858" name="Line 28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859" name="Line 28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52860" name="Line 28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52861" name="Group 28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52862" name="Line 28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52863" name="Group 28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52864" name="Line 288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52865" name="Group 289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52866" name="Line 29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867" name="Line 29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868" name="Line 29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869" name="Line 29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870" name="Line 29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871" name="Line 29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872" name="Line 29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873" name="Line 29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874" name="Line 29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875" name="Line 29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52876" name="Line 30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  <p:grpSp>
              <p:nvGrpSpPr>
                <p:cNvPr id="152877" name="Group 301"/>
                <p:cNvGrpSpPr>
                  <a:grpSpLocks/>
                </p:cNvGrpSpPr>
                <p:nvPr/>
              </p:nvGrpSpPr>
              <p:grpSpPr bwMode="auto">
                <a:xfrm>
                  <a:off x="2871" y="3223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52878" name="Group 302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52879" name="Group 30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52880" name="Line 30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52881" name="Group 305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52882" name="Line 306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52883" name="Group 307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52884" name="Line 30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885" name="Line 30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886" name="Line 31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887" name="Line 31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888" name="Line 31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889" name="Line 31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890" name="Line 31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891" name="Line 31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892" name="Line 31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893" name="Line 31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52894" name="Line 31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52895" name="Group 31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52896" name="Line 32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52897" name="Group 32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52898" name="Line 322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52899" name="Group 323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52900" name="Line 32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901" name="Line 32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902" name="Line 32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903" name="Line 32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904" name="Line 32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905" name="Line 32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906" name="Line 33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907" name="Line 33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908" name="Line 33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909" name="Line 33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52910" name="Line 33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52911" name="Group 335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52912" name="Group 33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52913" name="Line 33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52914" name="Group 338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52915" name="Line 339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52916" name="Group 340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52917" name="Line 34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918" name="Line 34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919" name="Line 34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920" name="Line 34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921" name="Line 34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922" name="Line 34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923" name="Line 34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924" name="Line 34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925" name="Line 34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926" name="Line 35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52927" name="Line 35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52928" name="Group 35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52929" name="Line 35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52930" name="Group 35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52931" name="Line 355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52932" name="Group 356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52933" name="Line 35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934" name="Line 35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935" name="Line 35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936" name="Line 36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937" name="Line 36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938" name="Line 36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939" name="Line 36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940" name="Line 36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941" name="Line 36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2942" name="Line 36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52943" name="Line 36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</p:grp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583" grpId="0"/>
      <p:bldP spid="152584" grpId="0"/>
      <p:bldP spid="152586" grpId="0"/>
      <p:bldP spid="152587" grpId="0"/>
      <p:bldP spid="152589" grpId="0" animBg="1"/>
      <p:bldP spid="152591" grpId="0" animBg="1"/>
      <p:bldP spid="152591" grpId="1" animBg="1"/>
      <p:bldP spid="152592" grpId="0" animBg="1"/>
      <p:bldP spid="152592" grpId="1" animBg="1"/>
      <p:bldP spid="152593" grpId="0" animBg="1"/>
      <p:bldP spid="152593" grpId="1" animBg="1"/>
      <p:bldP spid="152597" grpId="0"/>
      <p:bldP spid="152598" grpId="0"/>
      <p:bldP spid="152599" grpId="0"/>
      <p:bldP spid="15260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D9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806575" y="881063"/>
            <a:ext cx="7283450" cy="2606675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1600"/>
              <a:t>     </a:t>
            </a:r>
            <a:r>
              <a:rPr lang="ru-RU" sz="1800"/>
              <a:t>Сведения о Ликурге настолько противоречивы, что ученые даже склонны считать его вымышленным лицом.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1800"/>
              <a:t>       Согласно преданию, Ликург был сыном царя, жил в </a:t>
            </a:r>
            <a:r>
              <a:rPr lang="en-US" sz="1800"/>
              <a:t>IX</a:t>
            </a:r>
            <a:r>
              <a:rPr lang="ru-RU" sz="1800"/>
              <a:t>–</a:t>
            </a:r>
            <a:r>
              <a:rPr lang="en-US" sz="1800"/>
              <a:t>VIII </a:t>
            </a:r>
            <a:r>
              <a:rPr lang="ru-RU" sz="1800"/>
              <a:t>вв. до н. э.</a:t>
            </a:r>
            <a:r>
              <a:rPr lang="en-US" sz="1800"/>
              <a:t> </a:t>
            </a:r>
            <a:r>
              <a:rPr lang="ru-RU" sz="1800"/>
              <a:t>Его законы устанавливали равенство всех спартанцев, суровые обычаи жизни и воспитания. Недовольные преобразованиями спартанцы, которые потеряли свое богатство, однажды жестоко избили правителя, и Ликург ослеп на один глаз. Однажды спартанцы спросили: «Как сделать, чтобы соседние страны не нападали на нас?»</a:t>
            </a:r>
            <a:r>
              <a:rPr lang="en-US" sz="1600"/>
              <a:t> </a:t>
            </a:r>
            <a:endParaRPr lang="ru-RU" sz="1600"/>
          </a:p>
        </p:txBody>
      </p:sp>
      <p:graphicFrame>
        <p:nvGraphicFramePr>
          <p:cNvPr id="179546" name="Object 346"/>
          <p:cNvGraphicFramePr>
            <a:graphicFrameLocks noChangeAspect="1"/>
          </p:cNvGraphicFramePr>
          <p:nvPr>
            <p:ph sz="half" idx="2"/>
          </p:nvPr>
        </p:nvGraphicFramePr>
        <p:xfrm>
          <a:off x="350838" y="1247775"/>
          <a:ext cx="1679575" cy="2239963"/>
        </p:xfrm>
        <a:graphic>
          <a:graphicData uri="http://schemas.openxmlformats.org/presentationml/2006/ole">
            <p:oleObj spid="_x0000_s179546" name="Фотография Photo Editor" r:id="rId3" imgW="1542857" imgH="2057143" progId="">
              <p:embed/>
            </p:oleObj>
          </a:graphicData>
        </a:graphic>
      </p:graphicFrame>
      <p:sp>
        <p:nvSpPr>
          <p:cNvPr id="179549" name="Rectangle 349"/>
          <p:cNvSpPr>
            <a:spLocks noChangeArrowheads="1"/>
          </p:cNvSpPr>
          <p:nvPr/>
        </p:nvSpPr>
        <p:spPr bwMode="auto">
          <a:xfrm>
            <a:off x="185738" y="3487738"/>
            <a:ext cx="8950325" cy="2563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>
                <a:solidFill>
                  <a:schemeClr val="tx1"/>
                </a:solidFill>
                <a:effectLst/>
              </a:rPr>
              <a:t>  </a:t>
            </a:r>
            <a:r>
              <a:rPr lang="en-US">
                <a:solidFill>
                  <a:schemeClr val="tx1"/>
                </a:solidFill>
                <a:effectLst/>
              </a:rPr>
              <a:t>     </a:t>
            </a:r>
            <a:r>
              <a:rPr lang="ru-RU">
                <a:solidFill>
                  <a:schemeClr val="tx1"/>
                </a:solidFill>
                <a:effectLst/>
              </a:rPr>
              <a:t>Ликург отвечал: «Оставайтесь бедными и не будьте ни в чем богаче соседей».</a:t>
            </a:r>
          </a:p>
          <a:p>
            <a:r>
              <a:rPr lang="ru-RU">
                <a:solidFill>
                  <a:schemeClr val="tx1"/>
                </a:solidFill>
                <a:effectLst/>
              </a:rPr>
              <a:t>Ликург считал, что даже смерть общественного деятеля должна быть полезна государству. Когда законы были претворены в жизнь, Ликург отправился  к Дельфийскому оракулу, взяв со спартанцев слово ничего не менять в законодательстве до его возвращения. В Дельфах законодатель покончил жизнь самоубийством, завещав сжечь свое тело, а пепел развеять, чтобы даже мертвым не вернуться в Спарту. Спартанцы, верные данному обещанию, много веков ничего не меняли в законах Ликурга.</a:t>
            </a:r>
          </a:p>
        </p:txBody>
      </p:sp>
      <p:sp>
        <p:nvSpPr>
          <p:cNvPr id="179550" name="Text Box 350"/>
          <p:cNvSpPr txBox="1">
            <a:spLocks noChangeArrowheads="1"/>
          </p:cNvSpPr>
          <p:nvPr/>
        </p:nvSpPr>
        <p:spPr bwMode="auto">
          <a:xfrm>
            <a:off x="387350" y="454025"/>
            <a:ext cx="1446213" cy="79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ru-RU" sz="2800" b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Ликург</a:t>
            </a:r>
            <a:r>
              <a:rPr lang="ru-RU" sz="28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</a:t>
            </a:r>
          </a:p>
        </p:txBody>
      </p:sp>
      <p:sp>
        <p:nvSpPr>
          <p:cNvPr id="179551" name="AutoShape 351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53400" y="5459413"/>
            <a:ext cx="631825" cy="592137"/>
          </a:xfrm>
          <a:prstGeom prst="actionButtonReturn">
            <a:avLst/>
          </a:prstGeom>
          <a:solidFill>
            <a:srgbClr val="ECD9C6"/>
          </a:solidFill>
          <a:ln w="9525">
            <a:solidFill>
              <a:srgbClr val="6B472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79552" name="Rectangle 352"/>
          <p:cNvSpPr>
            <a:spLocks noChangeArrowheads="1"/>
          </p:cNvSpPr>
          <p:nvPr/>
        </p:nvSpPr>
        <p:spPr bwMode="auto">
          <a:xfrm>
            <a:off x="0" y="0"/>
            <a:ext cx="9136063" cy="6858000"/>
          </a:xfrm>
          <a:prstGeom prst="rect">
            <a:avLst/>
          </a:prstGeom>
          <a:noFill/>
          <a:ln w="76200" cmpd="tri">
            <a:solidFill>
              <a:srgbClr val="6B472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ECD9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Text Box 2"/>
          <p:cNvSpPr txBox="1">
            <a:spLocks noChangeArrowheads="1"/>
          </p:cNvSpPr>
          <p:nvPr/>
        </p:nvSpPr>
        <p:spPr bwMode="auto">
          <a:xfrm>
            <a:off x="184150" y="5429250"/>
            <a:ext cx="1565275" cy="792163"/>
          </a:xfrm>
          <a:prstGeom prst="rect">
            <a:avLst/>
          </a:prstGeom>
          <a:solidFill>
            <a:srgbClr val="F6F7CD"/>
          </a:solidFill>
          <a:ln w="9525">
            <a:solidFill>
              <a:srgbClr val="D4A77A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50000"/>
              </a:lnSpc>
              <a:spcBef>
                <a:spcPct val="50000"/>
              </a:spcBef>
            </a:pPr>
            <a:r>
              <a:rPr lang="ru-RU" b="1">
                <a:solidFill>
                  <a:srgbClr val="D4A77A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Не</a:t>
            </a:r>
          </a:p>
          <a:p>
            <a:pPr algn="ctr">
              <a:lnSpc>
                <a:spcPct val="50000"/>
              </a:lnSpc>
              <a:spcBef>
                <a:spcPct val="50000"/>
              </a:spcBef>
            </a:pPr>
            <a:r>
              <a:rPr lang="ru-RU" b="1">
                <a:solidFill>
                  <a:srgbClr val="D4A77A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выступают</a:t>
            </a:r>
          </a:p>
          <a:p>
            <a:pPr algn="ctr">
              <a:lnSpc>
                <a:spcPct val="50000"/>
              </a:lnSpc>
              <a:spcBef>
                <a:spcPct val="50000"/>
              </a:spcBef>
            </a:pPr>
            <a:r>
              <a:rPr lang="ru-RU" b="1">
                <a:solidFill>
                  <a:srgbClr val="D4A77A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 речами</a:t>
            </a:r>
          </a:p>
        </p:txBody>
      </p:sp>
      <p:sp>
        <p:nvSpPr>
          <p:cNvPr id="197635" name="Text Box 3"/>
          <p:cNvSpPr txBox="1">
            <a:spLocks noChangeArrowheads="1"/>
          </p:cNvSpPr>
          <p:nvPr/>
        </p:nvSpPr>
        <p:spPr bwMode="auto">
          <a:xfrm>
            <a:off x="7200900" y="5405438"/>
            <a:ext cx="1833563" cy="873125"/>
          </a:xfrm>
          <a:prstGeom prst="rect">
            <a:avLst/>
          </a:prstGeom>
          <a:solidFill>
            <a:srgbClr val="F6F7CD"/>
          </a:solidFill>
          <a:ln w="9525">
            <a:solidFill>
              <a:srgbClr val="D4A77A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60000"/>
              </a:lnSpc>
              <a:spcBef>
                <a:spcPct val="50000"/>
              </a:spcBef>
            </a:pPr>
            <a:r>
              <a:rPr lang="ru-RU" b="1">
                <a:solidFill>
                  <a:srgbClr val="D4A77A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Решение</a:t>
            </a:r>
          </a:p>
          <a:p>
            <a:pPr algn="ctr">
              <a:lnSpc>
                <a:spcPct val="60000"/>
              </a:lnSpc>
              <a:spcBef>
                <a:spcPct val="50000"/>
              </a:spcBef>
            </a:pPr>
            <a:r>
              <a:rPr lang="ru-RU" b="1">
                <a:solidFill>
                  <a:srgbClr val="D4A77A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принимают </a:t>
            </a:r>
          </a:p>
          <a:p>
            <a:pPr algn="ctr">
              <a:lnSpc>
                <a:spcPct val="60000"/>
              </a:lnSpc>
              <a:spcBef>
                <a:spcPct val="50000"/>
              </a:spcBef>
            </a:pPr>
            <a:r>
              <a:rPr lang="ru-RU" b="1">
                <a:solidFill>
                  <a:srgbClr val="D4A77A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криком</a:t>
            </a:r>
          </a:p>
        </p:txBody>
      </p:sp>
      <p:sp>
        <p:nvSpPr>
          <p:cNvPr id="197636" name="Line 4"/>
          <p:cNvSpPr>
            <a:spLocks noChangeShapeType="1"/>
          </p:cNvSpPr>
          <p:nvPr/>
        </p:nvSpPr>
        <p:spPr bwMode="auto">
          <a:xfrm>
            <a:off x="1749425" y="3141663"/>
            <a:ext cx="4841875" cy="0"/>
          </a:xfrm>
          <a:prstGeom prst="line">
            <a:avLst/>
          </a:prstGeom>
          <a:noFill/>
          <a:ln w="28575">
            <a:solidFill>
              <a:srgbClr val="D4A77A"/>
            </a:solidFill>
            <a:round/>
            <a:headEnd type="oval" w="med" len="med"/>
            <a:tailEnd type="oval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97637" name="Text Box 5"/>
          <p:cNvSpPr txBox="1">
            <a:spLocks noChangeArrowheads="1"/>
          </p:cNvSpPr>
          <p:nvPr/>
        </p:nvSpPr>
        <p:spPr bwMode="auto">
          <a:xfrm>
            <a:off x="338138" y="3338513"/>
            <a:ext cx="1958975" cy="788987"/>
          </a:xfrm>
          <a:prstGeom prst="rect">
            <a:avLst/>
          </a:prstGeom>
          <a:solidFill>
            <a:srgbClr val="F6F7CD"/>
          </a:solidFill>
          <a:ln w="9525">
            <a:solidFill>
              <a:srgbClr val="D4A77A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solidFill>
                  <a:srgbClr val="D4A77A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Верховный</a:t>
            </a:r>
          </a:p>
          <a:p>
            <a:pPr algn="ctr">
              <a:spcBef>
                <a:spcPct val="50000"/>
              </a:spcBef>
            </a:pPr>
            <a:r>
              <a:rPr lang="ru-RU" b="1">
                <a:solidFill>
                  <a:srgbClr val="D4A77A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суд</a:t>
            </a:r>
          </a:p>
        </p:txBody>
      </p:sp>
      <p:sp>
        <p:nvSpPr>
          <p:cNvPr id="197638" name="Text Box 6"/>
          <p:cNvSpPr txBox="1">
            <a:spLocks noChangeArrowheads="1"/>
          </p:cNvSpPr>
          <p:nvPr/>
        </p:nvSpPr>
        <p:spPr bwMode="auto">
          <a:xfrm>
            <a:off x="6034088" y="3332163"/>
            <a:ext cx="2532062" cy="1201737"/>
          </a:xfrm>
          <a:prstGeom prst="rect">
            <a:avLst/>
          </a:prstGeom>
          <a:solidFill>
            <a:srgbClr val="F6F7CD"/>
          </a:solidFill>
          <a:ln w="9525">
            <a:solidFill>
              <a:srgbClr val="D4A77A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solidFill>
                  <a:srgbClr val="D4A77A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Руководят</a:t>
            </a:r>
          </a:p>
          <a:p>
            <a:pPr algn="ctr">
              <a:spcBef>
                <a:spcPct val="50000"/>
              </a:spcBef>
            </a:pPr>
            <a:r>
              <a:rPr lang="ru-RU" b="1">
                <a:solidFill>
                  <a:srgbClr val="D4A77A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общиной равных</a:t>
            </a:r>
          </a:p>
          <a:p>
            <a:pPr algn="ctr">
              <a:spcBef>
                <a:spcPct val="50000"/>
              </a:spcBef>
            </a:pPr>
            <a:endParaRPr lang="ru-RU" b="1">
              <a:solidFill>
                <a:srgbClr val="D4A77A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97639" name="Line 7"/>
          <p:cNvSpPr>
            <a:spLocks noChangeShapeType="1"/>
          </p:cNvSpPr>
          <p:nvPr/>
        </p:nvSpPr>
        <p:spPr bwMode="auto">
          <a:xfrm>
            <a:off x="1749425" y="3141663"/>
            <a:ext cx="0" cy="190500"/>
          </a:xfrm>
          <a:prstGeom prst="line">
            <a:avLst/>
          </a:prstGeom>
          <a:noFill/>
          <a:ln w="57150">
            <a:solidFill>
              <a:srgbClr val="D4A77A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97640" name="Line 8"/>
          <p:cNvSpPr>
            <a:spLocks noChangeShapeType="1"/>
          </p:cNvSpPr>
          <p:nvPr/>
        </p:nvSpPr>
        <p:spPr bwMode="auto">
          <a:xfrm>
            <a:off x="6591300" y="3141663"/>
            <a:ext cx="0" cy="196850"/>
          </a:xfrm>
          <a:prstGeom prst="line">
            <a:avLst/>
          </a:prstGeom>
          <a:noFill/>
          <a:ln w="57150">
            <a:solidFill>
              <a:srgbClr val="D4A77A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graphicFrame>
        <p:nvGraphicFramePr>
          <p:cNvPr id="197641" name="Object 9"/>
          <p:cNvGraphicFramePr>
            <a:graphicFrameLocks noChangeAspect="1"/>
          </p:cNvGraphicFramePr>
          <p:nvPr>
            <p:ph sz="half" idx="1"/>
          </p:nvPr>
        </p:nvGraphicFramePr>
        <p:xfrm>
          <a:off x="4500563" y="920750"/>
          <a:ext cx="860425" cy="1787525"/>
        </p:xfrm>
        <a:graphic>
          <a:graphicData uri="http://schemas.openxmlformats.org/presentationml/2006/ole">
            <p:oleObj spid="_x0000_s197641" name="PHOTO-PAINT" r:id="rId3" imgW="711111" imgH="2031746" progId="">
              <p:embed/>
            </p:oleObj>
          </a:graphicData>
        </a:graphic>
      </p:graphicFrame>
      <p:graphicFrame>
        <p:nvGraphicFramePr>
          <p:cNvPr id="197642" name="Object 10"/>
          <p:cNvGraphicFramePr>
            <a:graphicFrameLocks noChangeAspect="1"/>
          </p:cNvGraphicFramePr>
          <p:nvPr>
            <p:ph sz="quarter" idx="2"/>
          </p:nvPr>
        </p:nvGraphicFramePr>
        <p:xfrm>
          <a:off x="3241675" y="920750"/>
          <a:ext cx="920750" cy="1787525"/>
        </p:xfrm>
        <a:graphic>
          <a:graphicData uri="http://schemas.openxmlformats.org/presentationml/2006/ole">
            <p:oleObj spid="_x0000_s197642" name="PHOTO-PAINT" r:id="rId4" imgW="1079365" imgH="2095238" progId="">
              <p:embed/>
            </p:oleObj>
          </a:graphicData>
        </a:graphic>
      </p:graphicFrame>
      <p:sp>
        <p:nvSpPr>
          <p:cNvPr id="197643" name="Text Box 11"/>
          <p:cNvSpPr txBox="1">
            <a:spLocks noChangeArrowheads="1"/>
          </p:cNvSpPr>
          <p:nvPr/>
        </p:nvSpPr>
        <p:spPr bwMode="auto">
          <a:xfrm>
            <a:off x="338138" y="260350"/>
            <a:ext cx="2414587" cy="376238"/>
          </a:xfrm>
          <a:prstGeom prst="rect">
            <a:avLst/>
          </a:prstGeom>
          <a:solidFill>
            <a:srgbClr val="F6F7CD"/>
          </a:solidFill>
          <a:ln w="9525">
            <a:solidFill>
              <a:srgbClr val="D4A77A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i="1">
                <a:solidFill>
                  <a:srgbClr val="D4A77A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Власть от бога</a:t>
            </a:r>
          </a:p>
        </p:txBody>
      </p:sp>
      <p:sp>
        <p:nvSpPr>
          <p:cNvPr id="197644" name="Line 12"/>
          <p:cNvSpPr>
            <a:spLocks noChangeShapeType="1"/>
          </p:cNvSpPr>
          <p:nvPr/>
        </p:nvSpPr>
        <p:spPr bwMode="auto">
          <a:xfrm>
            <a:off x="2473325" y="461963"/>
            <a:ext cx="590550" cy="0"/>
          </a:xfrm>
          <a:prstGeom prst="line">
            <a:avLst/>
          </a:prstGeom>
          <a:noFill/>
          <a:ln w="76200">
            <a:solidFill>
              <a:srgbClr val="D4A77A"/>
            </a:solidFill>
            <a:prstDash val="sysDot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97645" name="Line 13"/>
          <p:cNvSpPr>
            <a:spLocks noChangeShapeType="1"/>
          </p:cNvSpPr>
          <p:nvPr/>
        </p:nvSpPr>
        <p:spPr bwMode="auto">
          <a:xfrm>
            <a:off x="4346575" y="717550"/>
            <a:ext cx="0" cy="144463"/>
          </a:xfrm>
          <a:prstGeom prst="line">
            <a:avLst/>
          </a:prstGeom>
          <a:noFill/>
          <a:ln w="76200">
            <a:solidFill>
              <a:srgbClr val="EEEEEE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pSp>
        <p:nvGrpSpPr>
          <p:cNvPr id="197646" name="Group 14"/>
          <p:cNvGrpSpPr>
            <a:grpSpLocks/>
          </p:cNvGrpSpPr>
          <p:nvPr/>
        </p:nvGrpSpPr>
        <p:grpSpPr bwMode="auto">
          <a:xfrm>
            <a:off x="1138238" y="717550"/>
            <a:ext cx="6980237" cy="1116013"/>
            <a:chOff x="717" y="452"/>
            <a:chExt cx="4397" cy="703"/>
          </a:xfrm>
        </p:grpSpPr>
        <p:sp>
          <p:nvSpPr>
            <p:cNvPr id="197647" name="Line 15"/>
            <p:cNvSpPr>
              <a:spLocks noChangeShapeType="1"/>
            </p:cNvSpPr>
            <p:nvPr/>
          </p:nvSpPr>
          <p:spPr bwMode="auto">
            <a:xfrm>
              <a:off x="1383" y="452"/>
              <a:ext cx="2858" cy="0"/>
            </a:xfrm>
            <a:prstGeom prst="line">
              <a:avLst/>
            </a:prstGeom>
            <a:noFill/>
            <a:ln w="28575">
              <a:solidFill>
                <a:srgbClr val="D4A77A"/>
              </a:solidFill>
              <a:round/>
              <a:headEnd type="oval" w="med" len="med"/>
              <a:tailEnd type="oval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97648" name="Text Box 16"/>
            <p:cNvSpPr txBox="1">
              <a:spLocks noChangeArrowheads="1"/>
            </p:cNvSpPr>
            <p:nvPr/>
          </p:nvSpPr>
          <p:spPr bwMode="auto">
            <a:xfrm>
              <a:off x="717" y="576"/>
              <a:ext cx="1156" cy="514"/>
            </a:xfrm>
            <a:prstGeom prst="rect">
              <a:avLst/>
            </a:prstGeom>
            <a:solidFill>
              <a:srgbClr val="F6F7CD"/>
            </a:solidFill>
            <a:ln w="9525">
              <a:solidFill>
                <a:srgbClr val="D4A77A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lnSpc>
                  <a:spcPct val="130000"/>
                </a:lnSpc>
                <a:spcBef>
                  <a:spcPct val="50000"/>
                </a:spcBef>
              </a:pPr>
              <a:r>
                <a:rPr lang="ru-RU" b="1">
                  <a:solidFill>
                    <a:srgbClr val="D4A77A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Командуют армией</a:t>
              </a:r>
            </a:p>
          </p:txBody>
        </p:sp>
        <p:sp>
          <p:nvSpPr>
            <p:cNvPr id="197649" name="Text Box 17"/>
            <p:cNvSpPr txBox="1">
              <a:spLocks noChangeArrowheads="1"/>
            </p:cNvSpPr>
            <p:nvPr/>
          </p:nvSpPr>
          <p:spPr bwMode="auto">
            <a:xfrm>
              <a:off x="3620" y="572"/>
              <a:ext cx="1494" cy="583"/>
            </a:xfrm>
            <a:prstGeom prst="rect">
              <a:avLst/>
            </a:prstGeom>
            <a:solidFill>
              <a:srgbClr val="F6F7CD"/>
            </a:solidFill>
            <a:ln w="9525">
              <a:solidFill>
                <a:srgbClr val="D4A77A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b="1">
                  <a:solidFill>
                    <a:srgbClr val="D4A77A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Наблюдают за пользованием землей</a:t>
              </a:r>
            </a:p>
          </p:txBody>
        </p:sp>
        <p:sp>
          <p:nvSpPr>
            <p:cNvPr id="197650" name="Line 18"/>
            <p:cNvSpPr>
              <a:spLocks noChangeShapeType="1"/>
            </p:cNvSpPr>
            <p:nvPr/>
          </p:nvSpPr>
          <p:spPr bwMode="auto">
            <a:xfrm>
              <a:off x="1383" y="452"/>
              <a:ext cx="0" cy="120"/>
            </a:xfrm>
            <a:prstGeom prst="line">
              <a:avLst/>
            </a:prstGeom>
            <a:noFill/>
            <a:ln w="57150">
              <a:solidFill>
                <a:srgbClr val="D4A77A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97651" name="Line 19"/>
            <p:cNvSpPr>
              <a:spLocks noChangeShapeType="1"/>
            </p:cNvSpPr>
            <p:nvPr/>
          </p:nvSpPr>
          <p:spPr bwMode="auto">
            <a:xfrm>
              <a:off x="4241" y="452"/>
              <a:ext cx="0" cy="124"/>
            </a:xfrm>
            <a:prstGeom prst="line">
              <a:avLst/>
            </a:prstGeom>
            <a:noFill/>
            <a:ln w="57150">
              <a:solidFill>
                <a:srgbClr val="D4A77A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aphicFrame>
        <p:nvGraphicFramePr>
          <p:cNvPr id="197652" name="Object 20"/>
          <p:cNvGraphicFramePr>
            <a:graphicFrameLocks noChangeAspect="1"/>
          </p:cNvGraphicFramePr>
          <p:nvPr>
            <p:ph sz="quarter" idx="3"/>
          </p:nvPr>
        </p:nvGraphicFramePr>
        <p:xfrm>
          <a:off x="2711450" y="3032125"/>
          <a:ext cx="3035300" cy="1498600"/>
        </p:xfrm>
        <a:graphic>
          <a:graphicData uri="http://schemas.openxmlformats.org/presentationml/2006/ole">
            <p:oleObj spid="_x0000_s197652" name="PHOTO-PAINT" r:id="rId5" imgW="3936508" imgH="1942857" progId="">
              <p:embed/>
            </p:oleObj>
          </a:graphicData>
        </a:graphic>
      </p:graphicFrame>
      <p:sp>
        <p:nvSpPr>
          <p:cNvPr id="197653" name="Text Box 21"/>
          <p:cNvSpPr txBox="1">
            <a:spLocks noChangeArrowheads="1"/>
          </p:cNvSpPr>
          <p:nvPr/>
        </p:nvSpPr>
        <p:spPr bwMode="ltGray">
          <a:xfrm>
            <a:off x="2644775" y="4106863"/>
            <a:ext cx="3048000" cy="423862"/>
          </a:xfrm>
          <a:prstGeom prst="rect">
            <a:avLst/>
          </a:prstGeom>
          <a:solidFill>
            <a:srgbClr val="7A5128"/>
          </a:solidFill>
          <a:ln w="57150" cmpd="thinThick">
            <a:solidFill>
              <a:srgbClr val="EEEEEE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effectLst/>
                <a:latin typeface="Times New Roman" pitchFamily="18" charset="0"/>
              </a:rPr>
              <a:t>СОВЕТ СТАРЕЙШИН</a:t>
            </a:r>
          </a:p>
        </p:txBody>
      </p:sp>
      <p:sp>
        <p:nvSpPr>
          <p:cNvPr id="197654" name="Text Box 22"/>
          <p:cNvSpPr txBox="1">
            <a:spLocks noChangeArrowheads="1"/>
          </p:cNvSpPr>
          <p:nvPr/>
        </p:nvSpPr>
        <p:spPr bwMode="ltGray">
          <a:xfrm>
            <a:off x="3241675" y="369888"/>
            <a:ext cx="2266950" cy="514350"/>
          </a:xfrm>
          <a:prstGeom prst="rect">
            <a:avLst/>
          </a:prstGeom>
          <a:solidFill>
            <a:srgbClr val="7A5128"/>
          </a:solidFill>
          <a:ln w="57150" cmpd="thickThin">
            <a:solidFill>
              <a:srgbClr val="EEEEEE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4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ДВА ЦАРЯ</a:t>
            </a:r>
            <a:endParaRPr lang="ru-RU" sz="240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grpSp>
        <p:nvGrpSpPr>
          <p:cNvPr id="197655" name="Group 23"/>
          <p:cNvGrpSpPr>
            <a:grpSpLocks/>
          </p:cNvGrpSpPr>
          <p:nvPr/>
        </p:nvGrpSpPr>
        <p:grpSpPr bwMode="auto">
          <a:xfrm>
            <a:off x="1927225" y="5084763"/>
            <a:ext cx="4838700" cy="1193800"/>
            <a:chOff x="1098" y="3203"/>
            <a:chExt cx="3048" cy="752"/>
          </a:xfrm>
        </p:grpSpPr>
        <p:grpSp>
          <p:nvGrpSpPr>
            <p:cNvPr id="197656" name="Group 24"/>
            <p:cNvGrpSpPr>
              <a:grpSpLocks/>
            </p:cNvGrpSpPr>
            <p:nvPr/>
          </p:nvGrpSpPr>
          <p:grpSpPr bwMode="auto">
            <a:xfrm>
              <a:off x="1098" y="3203"/>
              <a:ext cx="3048" cy="752"/>
              <a:chOff x="1534" y="3162"/>
              <a:chExt cx="3048" cy="752"/>
            </a:xfrm>
          </p:grpSpPr>
          <p:pic>
            <p:nvPicPr>
              <p:cNvPr id="197657" name="Picture 25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ltGray">
              <a:xfrm>
                <a:off x="2550" y="3162"/>
                <a:ext cx="1016" cy="7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97658" name="Picture 26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ltGray">
              <a:xfrm>
                <a:off x="1534" y="3162"/>
                <a:ext cx="1016" cy="7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97659" name="Picture 27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ltGray">
              <a:xfrm>
                <a:off x="3566" y="3162"/>
                <a:ext cx="1016" cy="7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</p:grpSp>
        <p:sp>
          <p:nvSpPr>
            <p:cNvPr id="197660" name="Rectangle 28"/>
            <p:cNvSpPr>
              <a:spLocks noChangeArrowheads="1"/>
            </p:cNvSpPr>
            <p:nvPr/>
          </p:nvSpPr>
          <p:spPr bwMode="auto">
            <a:xfrm>
              <a:off x="1098" y="3203"/>
              <a:ext cx="3048" cy="752"/>
            </a:xfrm>
            <a:prstGeom prst="rect">
              <a:avLst/>
            </a:prstGeom>
            <a:noFill/>
            <a:ln w="57150" cmpd="thickThin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97661" name="Text Box 29"/>
          <p:cNvSpPr txBox="1">
            <a:spLocks noChangeArrowheads="1"/>
          </p:cNvSpPr>
          <p:nvPr/>
        </p:nvSpPr>
        <p:spPr bwMode="ltGray">
          <a:xfrm>
            <a:off x="2195513" y="6110288"/>
            <a:ext cx="3671887" cy="393700"/>
          </a:xfrm>
          <a:prstGeom prst="rect">
            <a:avLst/>
          </a:prstGeom>
          <a:solidFill>
            <a:srgbClr val="7A5128"/>
          </a:solidFill>
          <a:ln w="57150" cmpd="thickThin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1600" b="1">
                <a:effectLst/>
                <a:latin typeface="Times New Roman" pitchFamily="18" charset="0"/>
              </a:rPr>
              <a:t>НАРОДНОЕ СОБРАНИЕ</a:t>
            </a:r>
            <a:endParaRPr lang="ru-RU" sz="1400">
              <a:effectLst/>
              <a:latin typeface="Times New Roman" pitchFamily="18" charset="0"/>
            </a:endParaRPr>
          </a:p>
        </p:txBody>
      </p:sp>
      <p:sp>
        <p:nvSpPr>
          <p:cNvPr id="197662" name="Line 30"/>
          <p:cNvSpPr>
            <a:spLocks noChangeShapeType="1"/>
          </p:cNvSpPr>
          <p:nvPr/>
        </p:nvSpPr>
        <p:spPr bwMode="auto">
          <a:xfrm flipV="1">
            <a:off x="4162425" y="4530725"/>
            <a:ext cx="0" cy="554038"/>
          </a:xfrm>
          <a:prstGeom prst="line">
            <a:avLst/>
          </a:prstGeom>
          <a:noFill/>
          <a:ln w="76200">
            <a:solidFill>
              <a:srgbClr val="7A5128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97663" name="Rectangle 31"/>
          <p:cNvSpPr>
            <a:spLocks noChangeArrowheads="1"/>
          </p:cNvSpPr>
          <p:nvPr/>
        </p:nvSpPr>
        <p:spPr bwMode="auto">
          <a:xfrm>
            <a:off x="506413" y="4530725"/>
            <a:ext cx="6840537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 b="1" i="1">
                <a:solidFill>
                  <a:srgbClr val="D4A77A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Избирается пожизненно    Народным собранием</a:t>
            </a:r>
          </a:p>
        </p:txBody>
      </p:sp>
      <p:grpSp>
        <p:nvGrpSpPr>
          <p:cNvPr id="197664" name="Group 32"/>
          <p:cNvGrpSpPr>
            <a:grpSpLocks/>
          </p:cNvGrpSpPr>
          <p:nvPr/>
        </p:nvGrpSpPr>
        <p:grpSpPr bwMode="auto">
          <a:xfrm>
            <a:off x="1322388" y="5307013"/>
            <a:ext cx="604837" cy="190500"/>
            <a:chOff x="717" y="3343"/>
            <a:chExt cx="381" cy="120"/>
          </a:xfrm>
        </p:grpSpPr>
        <p:sp>
          <p:nvSpPr>
            <p:cNvPr id="197665" name="Line 33"/>
            <p:cNvSpPr>
              <a:spLocks noChangeShapeType="1"/>
            </p:cNvSpPr>
            <p:nvPr/>
          </p:nvSpPr>
          <p:spPr bwMode="auto">
            <a:xfrm>
              <a:off x="717" y="3343"/>
              <a:ext cx="0" cy="120"/>
            </a:xfrm>
            <a:prstGeom prst="line">
              <a:avLst/>
            </a:prstGeom>
            <a:noFill/>
            <a:ln w="57150">
              <a:solidFill>
                <a:srgbClr val="D4A77A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97666" name="Line 34"/>
            <p:cNvSpPr>
              <a:spLocks noChangeShapeType="1"/>
            </p:cNvSpPr>
            <p:nvPr/>
          </p:nvSpPr>
          <p:spPr bwMode="auto">
            <a:xfrm flipH="1">
              <a:off x="717" y="3343"/>
              <a:ext cx="381" cy="0"/>
            </a:xfrm>
            <a:prstGeom prst="line">
              <a:avLst/>
            </a:prstGeom>
            <a:noFill/>
            <a:ln w="38100">
              <a:solidFill>
                <a:srgbClr val="D4A77A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97667" name="Group 35"/>
          <p:cNvGrpSpPr>
            <a:grpSpLocks/>
          </p:cNvGrpSpPr>
          <p:nvPr/>
        </p:nvGrpSpPr>
        <p:grpSpPr bwMode="auto">
          <a:xfrm>
            <a:off x="6732588" y="5232400"/>
            <a:ext cx="614362" cy="196850"/>
            <a:chOff x="4146" y="3296"/>
            <a:chExt cx="482" cy="124"/>
          </a:xfrm>
        </p:grpSpPr>
        <p:sp>
          <p:nvSpPr>
            <p:cNvPr id="197668" name="Line 36"/>
            <p:cNvSpPr>
              <a:spLocks noChangeShapeType="1"/>
            </p:cNvSpPr>
            <p:nvPr/>
          </p:nvSpPr>
          <p:spPr bwMode="auto">
            <a:xfrm>
              <a:off x="4628" y="3296"/>
              <a:ext cx="0" cy="124"/>
            </a:xfrm>
            <a:prstGeom prst="line">
              <a:avLst/>
            </a:prstGeom>
            <a:noFill/>
            <a:ln w="57150">
              <a:solidFill>
                <a:srgbClr val="D4A77A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97669" name="Line 37"/>
            <p:cNvSpPr>
              <a:spLocks noChangeShapeType="1"/>
            </p:cNvSpPr>
            <p:nvPr/>
          </p:nvSpPr>
          <p:spPr bwMode="auto">
            <a:xfrm>
              <a:off x="4146" y="3296"/>
              <a:ext cx="482" cy="0"/>
            </a:xfrm>
            <a:prstGeom prst="line">
              <a:avLst/>
            </a:prstGeom>
            <a:noFill/>
            <a:ln w="28575">
              <a:solidFill>
                <a:srgbClr val="D4A77A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97670" name="Rectangle 38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76200" cmpd="tri">
            <a:solidFill>
              <a:srgbClr val="7A5128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97672" name="AutoShape 40">
            <a:hlinkClick r:id="rId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840538" y="6243638"/>
            <a:ext cx="719137" cy="519112"/>
          </a:xfrm>
          <a:prstGeom prst="actionButtonReturn">
            <a:avLst/>
          </a:prstGeom>
          <a:solidFill>
            <a:srgbClr val="ECD9C6"/>
          </a:solidFill>
          <a:ln w="9525">
            <a:solidFill>
              <a:srgbClr val="6B472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ECD9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1" name="Text Box 3"/>
          <p:cNvSpPr txBox="1">
            <a:spLocks noChangeArrowheads="1"/>
          </p:cNvSpPr>
          <p:nvPr/>
        </p:nvSpPr>
        <p:spPr bwMode="auto">
          <a:xfrm>
            <a:off x="3276600" y="1557338"/>
            <a:ext cx="5267325" cy="3652837"/>
          </a:xfrm>
          <a:prstGeom prst="rect">
            <a:avLst/>
          </a:prstGeom>
          <a:solidFill>
            <a:srgbClr val="ECD9C6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 i="1">
                <a:solidFill>
                  <a:schemeClr val="tx1"/>
                </a:solidFill>
                <a:effectLst/>
              </a:rPr>
              <a:t>Спартиаты </a:t>
            </a:r>
            <a:r>
              <a:rPr lang="ru-RU" sz="2400">
                <a:solidFill>
                  <a:schemeClr val="tx1"/>
                </a:solidFill>
                <a:effectLst/>
              </a:rPr>
              <a:t>– завоеватели Лаконики или их потомки, родившиеся в Спарте. Спартиатами были только мужчины. Это была замкнутая группа, в которую не допускались посторонние. Все спартиаты служили в армии и могли голосовать в Народном собрании.</a:t>
            </a:r>
          </a:p>
          <a:p>
            <a:endParaRPr lang="ru-RU">
              <a:solidFill>
                <a:srgbClr val="ECD9C6"/>
              </a:solidFill>
              <a:effectDag name="">
                <a:cont type="tree" name="">
                  <a:effect ref="fillLine"/>
                  <a:outerShdw dist="38100" dir="13500000" algn="br">
                    <a:srgbClr val="FFF2E4"/>
                  </a:outerShdw>
                </a:cont>
                <a:cont type="tree" name="">
                  <a:effect ref="fillLine"/>
                  <a:outerShdw dist="38100" dir="2700000" algn="tl">
                    <a:srgbClr val="8D8276"/>
                  </a:outerShdw>
                </a:cont>
                <a:effect ref="fillLine"/>
              </a:effectDag>
            </a:endParaRPr>
          </a:p>
        </p:txBody>
      </p:sp>
      <p:sp>
        <p:nvSpPr>
          <p:cNvPr id="196613" name="AutoShape 5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7451725" y="5661025"/>
            <a:ext cx="1092200" cy="792163"/>
          </a:xfrm>
          <a:prstGeom prst="actionButtonReturn">
            <a:avLst/>
          </a:prstGeom>
          <a:solidFill>
            <a:srgbClr val="ECD9C6"/>
          </a:solidFill>
          <a:ln w="9525">
            <a:solidFill>
              <a:srgbClr val="6B472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196614" name="Picture 6" descr="гречвоин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10101"/>
              </a:clrFrom>
              <a:clrTo>
                <a:srgbClr val="01010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6725" y="1203325"/>
            <a:ext cx="2493963" cy="4006850"/>
          </a:xfrm>
          <a:prstGeom prst="rect">
            <a:avLst/>
          </a:prstGeom>
          <a:solidFill>
            <a:srgbClr val="6B4723"/>
          </a:solidFill>
          <a:ln w="57150" cmpd="thickThin">
            <a:solidFill>
              <a:srgbClr val="6B4723"/>
            </a:solidFill>
            <a:miter lim="800000"/>
            <a:headEnd/>
            <a:tailEnd/>
          </a:ln>
        </p:spPr>
      </p:pic>
      <p:sp>
        <p:nvSpPr>
          <p:cNvPr id="196615" name="Rectangle 7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76200" cmpd="tri">
            <a:solidFill>
              <a:srgbClr val="7A5128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ECD9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23" name="Text Box 95"/>
          <p:cNvSpPr txBox="1">
            <a:spLocks noChangeArrowheads="1"/>
          </p:cNvSpPr>
          <p:nvPr/>
        </p:nvSpPr>
        <p:spPr bwMode="auto">
          <a:xfrm>
            <a:off x="3851275" y="1265238"/>
            <a:ext cx="4968875" cy="4108450"/>
          </a:xfrm>
          <a:prstGeom prst="rect">
            <a:avLst/>
          </a:prstGeom>
          <a:solidFill>
            <a:srgbClr val="ECD9C6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 i="1">
                <a:solidFill>
                  <a:schemeClr val="tx1"/>
                </a:solidFill>
                <a:effectLst/>
              </a:rPr>
              <a:t>Илоты</a:t>
            </a:r>
            <a:r>
              <a:rPr lang="ru-RU" sz="2400">
                <a:solidFill>
                  <a:schemeClr val="tx1"/>
                </a:solidFill>
                <a:effectLst/>
              </a:rPr>
              <a:t> – потомки коренных жителей Лаконики и Мессении. Они обрабатывали землю и должны были отдавать большую часть урожая спартиатам. Илотов в Спарте было значительно больше. Это определяло образ жизни спартиатов, которые должны были быть постоянно готовыми к подавлению восстания илотов.</a:t>
            </a:r>
            <a:endParaRPr lang="ru-RU" sz="2400">
              <a:solidFill>
                <a:srgbClr val="ECD9C6"/>
              </a:solidFill>
              <a:effectDag name="">
                <a:cont type="tree" name="">
                  <a:effect ref="fillLine"/>
                  <a:outerShdw dist="38100" dir="13500000" algn="br">
                    <a:srgbClr val="FFF2E4"/>
                  </a:outerShdw>
                </a:cont>
                <a:cont type="tree" name="">
                  <a:effect ref="fillLine"/>
                  <a:outerShdw dist="38100" dir="2700000" algn="tl">
                    <a:srgbClr val="8D8276"/>
                  </a:outerShdw>
                </a:cont>
                <a:effect ref="fillLine"/>
              </a:effectDag>
            </a:endParaRPr>
          </a:p>
        </p:txBody>
      </p:sp>
      <p:sp>
        <p:nvSpPr>
          <p:cNvPr id="22624" name="AutoShape 96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7451725" y="5661025"/>
            <a:ext cx="1092200" cy="792163"/>
          </a:xfrm>
          <a:prstGeom prst="actionButtonReturn">
            <a:avLst/>
          </a:prstGeom>
          <a:solidFill>
            <a:srgbClr val="ECD9C6"/>
          </a:solidFill>
          <a:ln w="9525">
            <a:solidFill>
              <a:srgbClr val="6B472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22626" name="Picture 98" descr="18_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213" y="1341438"/>
            <a:ext cx="2890837" cy="4032250"/>
          </a:xfrm>
          <a:prstGeom prst="rect">
            <a:avLst/>
          </a:prstGeom>
          <a:solidFill>
            <a:srgbClr val="6B4723"/>
          </a:solidFill>
          <a:ln w="57150" cmpd="thickThin">
            <a:solidFill>
              <a:srgbClr val="6B4723"/>
            </a:solidFill>
            <a:miter lim="800000"/>
            <a:headEnd/>
            <a:tailEnd/>
          </a:ln>
        </p:spPr>
      </p:pic>
      <p:sp>
        <p:nvSpPr>
          <p:cNvPr id="22627" name="Rectangle 99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76200" cmpd="tri">
            <a:solidFill>
              <a:srgbClr val="7A5128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ECD9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7" name="Text Box 3"/>
          <p:cNvSpPr txBox="1">
            <a:spLocks noChangeArrowheads="1"/>
          </p:cNvSpPr>
          <p:nvPr/>
        </p:nvSpPr>
        <p:spPr bwMode="auto">
          <a:xfrm>
            <a:off x="4572000" y="620713"/>
            <a:ext cx="3971925" cy="4108450"/>
          </a:xfrm>
          <a:prstGeom prst="rect">
            <a:avLst/>
          </a:prstGeom>
          <a:solidFill>
            <a:srgbClr val="ECD9C6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 i="1">
                <a:solidFill>
                  <a:schemeClr val="tx1"/>
                </a:solidFill>
                <a:effectLst/>
              </a:rPr>
              <a:t>Периэки</a:t>
            </a:r>
            <a:r>
              <a:rPr lang="ru-RU" sz="2400">
                <a:solidFill>
                  <a:schemeClr val="tx1"/>
                </a:solidFill>
                <a:effectLst/>
              </a:rPr>
              <a:t> («живущие вокруг») – люди, находившиеся под властью Спарты, при этом, в отличие от илотов, они были лично свободными. Могли заниматься торговлей, ремеслами, в армии они    составляли свой отряд.</a:t>
            </a:r>
          </a:p>
          <a:p>
            <a:endParaRPr lang="ru-RU" sz="2400">
              <a:solidFill>
                <a:srgbClr val="ECD9C6"/>
              </a:solidFill>
              <a:effectDag name="">
                <a:cont type="tree" name="">
                  <a:effect ref="fillLine"/>
                  <a:outerShdw dist="38100" dir="13500000" algn="br">
                    <a:srgbClr val="FFF2E4"/>
                  </a:outerShdw>
                </a:cont>
                <a:cont type="tree" name="">
                  <a:effect ref="fillLine"/>
                  <a:outerShdw dist="38100" dir="2700000" algn="tl">
                    <a:srgbClr val="8D8276"/>
                  </a:outerShdw>
                </a:cont>
                <a:effect ref="fillLine"/>
              </a:effectDag>
            </a:endParaRPr>
          </a:p>
        </p:txBody>
      </p:sp>
      <p:sp>
        <p:nvSpPr>
          <p:cNvPr id="195588" name="AutoShape 4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7451725" y="5661025"/>
            <a:ext cx="1092200" cy="792163"/>
          </a:xfrm>
          <a:prstGeom prst="actionButtonReturn">
            <a:avLst/>
          </a:prstGeom>
          <a:solidFill>
            <a:srgbClr val="ECD9C6"/>
          </a:solidFill>
          <a:ln w="9525">
            <a:solidFill>
              <a:srgbClr val="6B472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195590" name="Picture 6" descr="18_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908050"/>
            <a:ext cx="1931987" cy="2736850"/>
          </a:xfrm>
          <a:prstGeom prst="rect">
            <a:avLst/>
          </a:prstGeom>
          <a:noFill/>
          <a:ln w="57150" cmpd="thickThin">
            <a:solidFill>
              <a:srgbClr val="6B4723"/>
            </a:solidFill>
            <a:miter lim="800000"/>
            <a:headEnd/>
            <a:tailEnd/>
          </a:ln>
        </p:spPr>
      </p:pic>
      <p:pic>
        <p:nvPicPr>
          <p:cNvPr id="195591" name="Picture 7" descr="18_1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6375" y="3597275"/>
            <a:ext cx="2879725" cy="2063750"/>
          </a:xfrm>
          <a:prstGeom prst="rect">
            <a:avLst/>
          </a:prstGeom>
          <a:noFill/>
          <a:ln w="57150" cmpd="thickThin">
            <a:solidFill>
              <a:srgbClr val="6B4723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777" name="Object 81"/>
          <p:cNvGraphicFramePr>
            <a:graphicFrameLocks noChangeAspect="1"/>
          </p:cNvGraphicFramePr>
          <p:nvPr>
            <p:ph sz="half" idx="2"/>
          </p:nvPr>
        </p:nvGraphicFramePr>
        <p:xfrm>
          <a:off x="406400" y="2620963"/>
          <a:ext cx="3898900" cy="2549525"/>
        </p:xfrm>
        <a:graphic>
          <a:graphicData uri="http://schemas.openxmlformats.org/presentationml/2006/ole">
            <p:oleObj spid="_x0000_s29777" name="Фотография Photo Editor" r:id="rId3" imgW="6095238" imgH="4571429" progId="">
              <p:embed/>
            </p:oleObj>
          </a:graphicData>
        </a:graphic>
      </p:graphicFrame>
      <p:sp>
        <p:nvSpPr>
          <p:cNvPr id="29783" name="Text Box 87"/>
          <p:cNvSpPr txBox="1">
            <a:spLocks noChangeArrowheads="1"/>
          </p:cNvSpPr>
          <p:nvPr/>
        </p:nvSpPr>
        <p:spPr bwMode="auto">
          <a:xfrm>
            <a:off x="606425" y="5387975"/>
            <a:ext cx="3003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solidFill>
                  <a:schemeClr val="tx1"/>
                </a:solidFill>
                <a:effectLst/>
              </a:rPr>
              <a:t>Лаконика. Река Эврот </a:t>
            </a:r>
          </a:p>
        </p:txBody>
      </p:sp>
      <p:sp>
        <p:nvSpPr>
          <p:cNvPr id="29781" name="Text Box 85"/>
          <p:cNvSpPr txBox="1">
            <a:spLocks noChangeArrowheads="1"/>
          </p:cNvSpPr>
          <p:nvPr/>
        </p:nvSpPr>
        <p:spPr bwMode="auto">
          <a:xfrm>
            <a:off x="4964113" y="5232400"/>
            <a:ext cx="3529012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110000"/>
              </a:lnSpc>
              <a:spcBef>
                <a:spcPct val="50000"/>
              </a:spcBef>
            </a:pPr>
            <a:r>
              <a:rPr lang="ru-RU" b="1">
                <a:solidFill>
                  <a:schemeClr val="tx1"/>
                </a:solidFill>
                <a:effectLst/>
              </a:rPr>
              <a:t>Равнина Лаконики. Вид на руины Древней Спарты</a:t>
            </a:r>
          </a:p>
        </p:txBody>
      </p:sp>
      <p:graphicFrame>
        <p:nvGraphicFramePr>
          <p:cNvPr id="29803" name="Object 107"/>
          <p:cNvGraphicFramePr>
            <a:graphicFrameLocks noChangeAspect="1"/>
          </p:cNvGraphicFramePr>
          <p:nvPr>
            <p:ph sz="half" idx="1"/>
          </p:nvPr>
        </p:nvGraphicFramePr>
        <p:xfrm>
          <a:off x="4749800" y="2620963"/>
          <a:ext cx="3903663" cy="2530475"/>
        </p:xfrm>
        <a:graphic>
          <a:graphicData uri="http://schemas.openxmlformats.org/presentationml/2006/ole">
            <p:oleObj spid="_x0000_s29803" name="PHOTO-PAINT" r:id="rId4" imgW="2742857" imgH="1777778" progId="">
              <p:embed/>
            </p:oleObj>
          </a:graphicData>
        </a:graphic>
      </p:graphicFrame>
      <p:grpSp>
        <p:nvGrpSpPr>
          <p:cNvPr id="29977" name="Group 281"/>
          <p:cNvGrpSpPr>
            <a:grpSpLocks/>
          </p:cNvGrpSpPr>
          <p:nvPr/>
        </p:nvGrpSpPr>
        <p:grpSpPr bwMode="auto">
          <a:xfrm>
            <a:off x="20638" y="6326188"/>
            <a:ext cx="9096375" cy="479425"/>
            <a:chOff x="-5" y="3728"/>
            <a:chExt cx="5730" cy="302"/>
          </a:xfrm>
        </p:grpSpPr>
        <p:sp>
          <p:nvSpPr>
            <p:cNvPr id="29807" name="Rectangle 111"/>
            <p:cNvSpPr>
              <a:spLocks noChangeArrowheads="1"/>
            </p:cNvSpPr>
            <p:nvPr/>
          </p:nvSpPr>
          <p:spPr bwMode="auto">
            <a:xfrm>
              <a:off x="-5" y="3728"/>
              <a:ext cx="5730" cy="302"/>
            </a:xfrm>
            <a:prstGeom prst="rect">
              <a:avLst/>
            </a:prstGeom>
            <a:gradFill rotWithShape="1">
              <a:gsLst>
                <a:gs pos="0">
                  <a:srgbClr val="DFBE9D">
                    <a:gamma/>
                    <a:shade val="46275"/>
                    <a:invGamma/>
                  </a:srgbClr>
                </a:gs>
                <a:gs pos="50000">
                  <a:srgbClr val="DFBE9D"/>
                </a:gs>
                <a:gs pos="100000">
                  <a:srgbClr val="DFBE9D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57150" cmpd="thickThin">
              <a:solidFill>
                <a:srgbClr val="5F3F1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29808" name="Group 112"/>
            <p:cNvGrpSpPr>
              <a:grpSpLocks/>
            </p:cNvGrpSpPr>
            <p:nvPr/>
          </p:nvGrpSpPr>
          <p:grpSpPr bwMode="auto">
            <a:xfrm>
              <a:off x="-5" y="3785"/>
              <a:ext cx="5713" cy="154"/>
              <a:chOff x="134" y="2990"/>
              <a:chExt cx="5485" cy="154"/>
            </a:xfrm>
          </p:grpSpPr>
          <p:grpSp>
            <p:nvGrpSpPr>
              <p:cNvPr id="29809" name="Group 113"/>
              <p:cNvGrpSpPr>
                <a:grpSpLocks/>
              </p:cNvGrpSpPr>
              <p:nvPr/>
            </p:nvGrpSpPr>
            <p:grpSpPr bwMode="auto">
              <a:xfrm>
                <a:off x="4453" y="2990"/>
                <a:ext cx="1166" cy="142"/>
                <a:chOff x="612" y="2521"/>
                <a:chExt cx="2632" cy="480"/>
              </a:xfrm>
            </p:grpSpPr>
            <p:grpSp>
              <p:nvGrpSpPr>
                <p:cNvPr id="29810" name="Group 114"/>
                <p:cNvGrpSpPr>
                  <a:grpSpLocks/>
                </p:cNvGrpSpPr>
                <p:nvPr/>
              </p:nvGrpSpPr>
              <p:grpSpPr bwMode="auto">
                <a:xfrm>
                  <a:off x="612" y="2523"/>
                  <a:ext cx="1316" cy="478"/>
                  <a:chOff x="385" y="2523"/>
                  <a:chExt cx="1316" cy="478"/>
                </a:xfrm>
              </p:grpSpPr>
              <p:sp>
                <p:nvSpPr>
                  <p:cNvPr id="29811" name="Line 115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29812" name="Group 116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29813" name="Line 11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29814" name="Group 11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29815" name="Line 11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9816" name="Line 120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9817" name="Line 12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9818" name="Line 12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9819" name="Line 12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9820" name="Line 12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9821" name="Line 12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9822" name="Line 12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9823" name="Line 127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9824" name="Line 128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29825" name="Line 129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9826" name="Group 130"/>
                <p:cNvGrpSpPr>
                  <a:grpSpLocks/>
                </p:cNvGrpSpPr>
                <p:nvPr/>
              </p:nvGrpSpPr>
              <p:grpSpPr bwMode="auto">
                <a:xfrm>
                  <a:off x="1928" y="2521"/>
                  <a:ext cx="1316" cy="478"/>
                  <a:chOff x="385" y="2523"/>
                  <a:chExt cx="1316" cy="478"/>
                </a:xfrm>
              </p:grpSpPr>
              <p:sp>
                <p:nvSpPr>
                  <p:cNvPr id="29827" name="Line 131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29828" name="Group 132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29829" name="Line 13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29830" name="Group 13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29831" name="Line 13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9832" name="Line 136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9833" name="Line 13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9834" name="Line 13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9835" name="Line 13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9836" name="Line 14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9837" name="Line 14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9838" name="Line 14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9839" name="Line 143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9840" name="Line 144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29841" name="Line 145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29842" name="Group 146"/>
              <p:cNvGrpSpPr>
                <a:grpSpLocks/>
              </p:cNvGrpSpPr>
              <p:nvPr/>
            </p:nvGrpSpPr>
            <p:grpSpPr bwMode="auto">
              <a:xfrm>
                <a:off x="134" y="2999"/>
                <a:ext cx="4320" cy="145"/>
                <a:chOff x="12" y="3220"/>
                <a:chExt cx="5718" cy="217"/>
              </a:xfrm>
            </p:grpSpPr>
            <p:grpSp>
              <p:nvGrpSpPr>
                <p:cNvPr id="29843" name="Group 147"/>
                <p:cNvGrpSpPr>
                  <a:grpSpLocks/>
                </p:cNvGrpSpPr>
                <p:nvPr/>
              </p:nvGrpSpPr>
              <p:grpSpPr bwMode="auto">
                <a:xfrm>
                  <a:off x="12" y="3220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29844" name="Group 148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29845" name="Group 14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29846" name="Line 15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29847" name="Group 15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29848" name="Line 152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29849" name="Group 153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29850" name="Line 15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9851" name="Line 15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9852" name="Line 15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9853" name="Line 15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9854" name="Line 15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9855" name="Line 15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9856" name="Line 16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9857" name="Line 16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9858" name="Line 16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9859" name="Line 16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29860" name="Line 16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29861" name="Group 16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29862" name="Line 16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29863" name="Group 16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29864" name="Line 168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29865" name="Group 169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29866" name="Line 17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9867" name="Line 17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9868" name="Line 17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9869" name="Line 17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9870" name="Line 17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9871" name="Line 17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9872" name="Line 17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9873" name="Line 17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9874" name="Line 17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9875" name="Line 17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29876" name="Line 18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29877" name="Group 181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29878" name="Group 18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29879" name="Line 18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29880" name="Group 18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29881" name="Line 185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29882" name="Group 186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29883" name="Line 18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9884" name="Line 18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9885" name="Line 18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9886" name="Line 19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9887" name="Line 19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9888" name="Line 19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9889" name="Line 19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9890" name="Line 19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9891" name="Line 19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9892" name="Line 19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29893" name="Line 19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29894" name="Group 19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29895" name="Line 19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29896" name="Group 200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29897" name="Line 201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29898" name="Group 202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29899" name="Line 20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9900" name="Line 20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9901" name="Line 20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9902" name="Line 20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9903" name="Line 20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9904" name="Line 20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9905" name="Line 20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9906" name="Line 21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9907" name="Line 21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9908" name="Line 21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29909" name="Line 21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  <p:grpSp>
              <p:nvGrpSpPr>
                <p:cNvPr id="29910" name="Group 214"/>
                <p:cNvGrpSpPr>
                  <a:grpSpLocks/>
                </p:cNvGrpSpPr>
                <p:nvPr/>
              </p:nvGrpSpPr>
              <p:grpSpPr bwMode="auto">
                <a:xfrm>
                  <a:off x="2871" y="3223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29911" name="Group 215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29912" name="Group 21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29913" name="Line 21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29914" name="Group 218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29915" name="Line 219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29916" name="Group 220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29917" name="Line 22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9918" name="Line 22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9919" name="Line 22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9920" name="Line 22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9921" name="Line 22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9922" name="Line 22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9923" name="Line 22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9924" name="Line 22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9925" name="Line 22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9926" name="Line 23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29927" name="Line 23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29928" name="Group 23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29929" name="Line 23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29930" name="Group 23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29931" name="Line 235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29932" name="Group 236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29933" name="Line 23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9934" name="Line 23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9935" name="Line 23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9936" name="Line 24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9937" name="Line 24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9938" name="Line 24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9939" name="Line 24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9940" name="Line 24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9941" name="Line 24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9942" name="Line 24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29943" name="Line 24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29944" name="Group 248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29945" name="Group 24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29946" name="Line 25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29947" name="Group 25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29948" name="Line 252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29949" name="Group 253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29950" name="Line 25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9951" name="Line 25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9952" name="Line 25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9953" name="Line 25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9954" name="Line 25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9955" name="Line 25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9956" name="Line 26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9957" name="Line 26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9958" name="Line 26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9959" name="Line 26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29960" name="Line 26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29961" name="Group 26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29962" name="Line 26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29963" name="Group 26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29964" name="Line 268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29965" name="Group 269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29966" name="Line 27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9967" name="Line 27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9968" name="Line 27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9969" name="Line 27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9970" name="Line 27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9971" name="Line 27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9972" name="Line 27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9973" name="Line 27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9974" name="Line 27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9975" name="Line 27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29976" name="Line 28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29978" name="Group 282"/>
          <p:cNvGrpSpPr>
            <a:grpSpLocks/>
          </p:cNvGrpSpPr>
          <p:nvPr/>
        </p:nvGrpSpPr>
        <p:grpSpPr bwMode="auto">
          <a:xfrm>
            <a:off x="47625" y="87313"/>
            <a:ext cx="9096375" cy="479425"/>
            <a:chOff x="-5" y="3728"/>
            <a:chExt cx="5730" cy="302"/>
          </a:xfrm>
        </p:grpSpPr>
        <p:sp>
          <p:nvSpPr>
            <p:cNvPr id="29979" name="Rectangle 283"/>
            <p:cNvSpPr>
              <a:spLocks noChangeArrowheads="1"/>
            </p:cNvSpPr>
            <p:nvPr/>
          </p:nvSpPr>
          <p:spPr bwMode="auto">
            <a:xfrm>
              <a:off x="-5" y="3728"/>
              <a:ext cx="5730" cy="302"/>
            </a:xfrm>
            <a:prstGeom prst="rect">
              <a:avLst/>
            </a:prstGeom>
            <a:gradFill rotWithShape="1">
              <a:gsLst>
                <a:gs pos="0">
                  <a:srgbClr val="DFBE9D">
                    <a:gamma/>
                    <a:shade val="46275"/>
                    <a:invGamma/>
                  </a:srgbClr>
                </a:gs>
                <a:gs pos="50000">
                  <a:srgbClr val="DFBE9D"/>
                </a:gs>
                <a:gs pos="100000">
                  <a:srgbClr val="DFBE9D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57150" cmpd="thickThin">
              <a:solidFill>
                <a:srgbClr val="5F3F1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29980" name="Group 284"/>
            <p:cNvGrpSpPr>
              <a:grpSpLocks/>
            </p:cNvGrpSpPr>
            <p:nvPr/>
          </p:nvGrpSpPr>
          <p:grpSpPr bwMode="auto">
            <a:xfrm>
              <a:off x="-5" y="3785"/>
              <a:ext cx="5713" cy="154"/>
              <a:chOff x="134" y="2990"/>
              <a:chExt cx="5485" cy="154"/>
            </a:xfrm>
          </p:grpSpPr>
          <p:grpSp>
            <p:nvGrpSpPr>
              <p:cNvPr id="29981" name="Group 285"/>
              <p:cNvGrpSpPr>
                <a:grpSpLocks/>
              </p:cNvGrpSpPr>
              <p:nvPr/>
            </p:nvGrpSpPr>
            <p:grpSpPr bwMode="auto">
              <a:xfrm>
                <a:off x="4453" y="2990"/>
                <a:ext cx="1166" cy="142"/>
                <a:chOff x="612" y="2521"/>
                <a:chExt cx="2632" cy="480"/>
              </a:xfrm>
            </p:grpSpPr>
            <p:grpSp>
              <p:nvGrpSpPr>
                <p:cNvPr id="29982" name="Group 286"/>
                <p:cNvGrpSpPr>
                  <a:grpSpLocks/>
                </p:cNvGrpSpPr>
                <p:nvPr/>
              </p:nvGrpSpPr>
              <p:grpSpPr bwMode="auto">
                <a:xfrm>
                  <a:off x="612" y="2523"/>
                  <a:ext cx="1316" cy="478"/>
                  <a:chOff x="385" y="2523"/>
                  <a:chExt cx="1316" cy="478"/>
                </a:xfrm>
              </p:grpSpPr>
              <p:sp>
                <p:nvSpPr>
                  <p:cNvPr id="29983" name="Line 287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29984" name="Group 288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29985" name="Line 28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29986" name="Group 29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29987" name="Line 29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9988" name="Line 292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9989" name="Line 29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9990" name="Line 29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9991" name="Line 29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9992" name="Line 29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9993" name="Line 29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9994" name="Line 29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9995" name="Line 299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9996" name="Line 300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29997" name="Line 301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9998" name="Group 302"/>
                <p:cNvGrpSpPr>
                  <a:grpSpLocks/>
                </p:cNvGrpSpPr>
                <p:nvPr/>
              </p:nvGrpSpPr>
              <p:grpSpPr bwMode="auto">
                <a:xfrm>
                  <a:off x="1928" y="2521"/>
                  <a:ext cx="1316" cy="478"/>
                  <a:chOff x="385" y="2523"/>
                  <a:chExt cx="1316" cy="478"/>
                </a:xfrm>
              </p:grpSpPr>
              <p:sp>
                <p:nvSpPr>
                  <p:cNvPr id="29999" name="Line 303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30000" name="Group 304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30001" name="Line 30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30002" name="Group 30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30003" name="Line 30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30004" name="Line 308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30005" name="Line 30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30006" name="Line 31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30007" name="Line 31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30008" name="Line 31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30009" name="Line 31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30010" name="Line 31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30011" name="Line 315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30012" name="Line 316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30013" name="Line 317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30014" name="Group 318"/>
              <p:cNvGrpSpPr>
                <a:grpSpLocks/>
              </p:cNvGrpSpPr>
              <p:nvPr/>
            </p:nvGrpSpPr>
            <p:grpSpPr bwMode="auto">
              <a:xfrm>
                <a:off x="134" y="2999"/>
                <a:ext cx="4320" cy="145"/>
                <a:chOff x="12" y="3220"/>
                <a:chExt cx="5718" cy="217"/>
              </a:xfrm>
            </p:grpSpPr>
            <p:grpSp>
              <p:nvGrpSpPr>
                <p:cNvPr id="30015" name="Group 319"/>
                <p:cNvGrpSpPr>
                  <a:grpSpLocks/>
                </p:cNvGrpSpPr>
                <p:nvPr/>
              </p:nvGrpSpPr>
              <p:grpSpPr bwMode="auto">
                <a:xfrm>
                  <a:off x="12" y="3220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30016" name="Group 320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30017" name="Group 32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30018" name="Line 32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30019" name="Group 32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30020" name="Line 324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30021" name="Group 325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30022" name="Line 32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30023" name="Line 32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30024" name="Line 32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30025" name="Line 32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30026" name="Line 33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30027" name="Line 33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30028" name="Line 33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30029" name="Line 33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30030" name="Line 33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30031" name="Line 33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30032" name="Line 33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30033" name="Group 33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30034" name="Line 33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30035" name="Group 339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30036" name="Line 340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30037" name="Group 341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30038" name="Line 34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30039" name="Line 34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30040" name="Line 34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30041" name="Line 34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30042" name="Line 34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30043" name="Line 34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30044" name="Line 34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30045" name="Line 34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30046" name="Line 35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30047" name="Line 35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30048" name="Line 35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30049" name="Group 353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30050" name="Group 35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30051" name="Line 35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30052" name="Group 356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30053" name="Line 357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30054" name="Group 358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30055" name="Line 35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30056" name="Line 36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30057" name="Line 36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30058" name="Line 36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30059" name="Line 36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30060" name="Line 36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30061" name="Line 36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30062" name="Line 36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30063" name="Line 36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30064" name="Line 36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30065" name="Line 36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30066" name="Group 37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30067" name="Line 37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30068" name="Group 372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30069" name="Line 373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30070" name="Group 374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30071" name="Line 37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30072" name="Line 37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30073" name="Line 37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30074" name="Line 37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30075" name="Line 37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30076" name="Line 38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30077" name="Line 38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30078" name="Line 38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30079" name="Line 38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30080" name="Line 38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30081" name="Line 38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  <p:grpSp>
              <p:nvGrpSpPr>
                <p:cNvPr id="30082" name="Group 386"/>
                <p:cNvGrpSpPr>
                  <a:grpSpLocks/>
                </p:cNvGrpSpPr>
                <p:nvPr/>
              </p:nvGrpSpPr>
              <p:grpSpPr bwMode="auto">
                <a:xfrm>
                  <a:off x="2871" y="3223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30083" name="Group 387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30084" name="Group 38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30085" name="Line 38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30086" name="Group 390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30087" name="Line 391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30088" name="Group 392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30089" name="Line 39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30090" name="Line 39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30091" name="Line 39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30092" name="Line 39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30093" name="Line 39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30094" name="Line 39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30095" name="Line 39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30096" name="Line 40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30097" name="Line 40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30098" name="Line 40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30099" name="Line 40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30100" name="Group 40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30101" name="Line 40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30102" name="Group 406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30103" name="Line 407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30104" name="Group 408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30105" name="Line 40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30106" name="Line 41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30107" name="Line 41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30108" name="Line 41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30109" name="Line 41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30110" name="Line 41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30111" name="Line 41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30112" name="Line 41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30113" name="Line 41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30114" name="Line 41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30115" name="Line 41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30116" name="Group 420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30117" name="Group 42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30118" name="Line 42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30119" name="Group 42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30120" name="Line 424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30121" name="Group 425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30122" name="Line 42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30123" name="Line 42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30124" name="Line 42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30125" name="Line 42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30126" name="Line 43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30127" name="Line 43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30128" name="Line 43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30129" name="Line 43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30130" name="Line 43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30131" name="Line 43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30132" name="Line 43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30133" name="Group 43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30134" name="Line 43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30135" name="Group 439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30136" name="Line 440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30137" name="Group 441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30138" name="Line 44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30139" name="Line 44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30140" name="Line 44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30141" name="Line 44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30142" name="Line 44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30143" name="Line 44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30144" name="Line 44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30145" name="Line 44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30146" name="Line 45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30147" name="Line 45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30148" name="Line 45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30149" name="Group 453"/>
          <p:cNvGrpSpPr>
            <a:grpSpLocks/>
          </p:cNvGrpSpPr>
          <p:nvPr/>
        </p:nvGrpSpPr>
        <p:grpSpPr bwMode="auto">
          <a:xfrm>
            <a:off x="168275" y="693738"/>
            <a:ext cx="1600200" cy="1709737"/>
            <a:chOff x="89" y="201"/>
            <a:chExt cx="1008" cy="1077"/>
          </a:xfrm>
        </p:grpSpPr>
        <p:sp>
          <p:nvSpPr>
            <p:cNvPr id="29801" name="Oval 105"/>
            <p:cNvSpPr>
              <a:spLocks noChangeArrowheads="1"/>
            </p:cNvSpPr>
            <p:nvPr/>
          </p:nvSpPr>
          <p:spPr bwMode="auto">
            <a:xfrm>
              <a:off x="89" y="201"/>
              <a:ext cx="1008" cy="1077"/>
            </a:xfrm>
            <a:prstGeom prst="ellipse">
              <a:avLst/>
            </a:prstGeom>
            <a:solidFill>
              <a:srgbClr val="FDFDE7"/>
            </a:solidFill>
            <a:ln w="57150" cmpd="thickThin">
              <a:solidFill>
                <a:srgbClr val="5F3F1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29802" name="Picture 106" descr="новый-34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12000"/>
            </a:blip>
            <a:srcRect/>
            <a:stretch>
              <a:fillRect/>
            </a:stretch>
          </p:blipFill>
          <p:spPr bwMode="auto">
            <a:xfrm rot="1141563">
              <a:off x="89" y="201"/>
              <a:ext cx="989" cy="1018"/>
            </a:xfrm>
            <a:prstGeom prst="rect">
              <a:avLst/>
            </a:prstGeom>
            <a:noFill/>
          </p:spPr>
        </p:pic>
      </p:grpSp>
      <p:sp>
        <p:nvSpPr>
          <p:cNvPr id="30150" name="AutoShape 454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20088" y="5927725"/>
            <a:ext cx="636587" cy="330200"/>
          </a:xfrm>
          <a:prstGeom prst="actionButtonForwardNext">
            <a:avLst/>
          </a:prstGeom>
          <a:solidFill>
            <a:srgbClr val="ECD9C6"/>
          </a:solidFill>
          <a:ln w="9525">
            <a:solidFill>
              <a:srgbClr val="6B472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9799" name="AutoShape 103"/>
          <p:cNvSpPr>
            <a:spLocks noChangeArrowheads="1"/>
          </p:cNvSpPr>
          <p:nvPr/>
        </p:nvSpPr>
        <p:spPr bwMode="auto">
          <a:xfrm>
            <a:off x="1987550" y="727075"/>
            <a:ext cx="6481763" cy="1582738"/>
          </a:xfrm>
          <a:prstGeom prst="wedgeRoundRectCallout">
            <a:avLst>
              <a:gd name="adj1" fmla="val -50269"/>
              <a:gd name="adj2" fmla="val -5565"/>
              <a:gd name="adj3" fmla="val 16667"/>
            </a:avLst>
          </a:prstGeom>
          <a:solidFill>
            <a:srgbClr val="ECD9C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b="1">
                <a:solidFill>
                  <a:schemeClr val="tx1"/>
                </a:solidFill>
                <a:effectLst/>
              </a:rPr>
              <a:t>Я очень люблю свою родину, но красиво о ней говорить не умею. </a:t>
            </a:r>
          </a:p>
          <a:p>
            <a:pPr algn="ctr"/>
            <a:r>
              <a:rPr lang="ru-RU" b="1">
                <a:solidFill>
                  <a:schemeClr val="tx1"/>
                </a:solidFill>
                <a:effectLst/>
              </a:rPr>
              <a:t>Все в Лаконике говорят кратко </a:t>
            </a:r>
            <a:r>
              <a:rPr lang="en-US" b="1">
                <a:solidFill>
                  <a:schemeClr val="tx1"/>
                </a:solidFill>
                <a:effectLst/>
              </a:rPr>
              <a:t>–</a:t>
            </a:r>
            <a:r>
              <a:rPr lang="ru-RU" b="1">
                <a:solidFill>
                  <a:schemeClr val="tx1"/>
                </a:solidFill>
                <a:effectLst/>
              </a:rPr>
              <a:t> лаконично. </a:t>
            </a:r>
          </a:p>
          <a:p>
            <a:pPr algn="ctr"/>
            <a:r>
              <a:rPr lang="ru-RU" b="1">
                <a:solidFill>
                  <a:schemeClr val="tx1"/>
                </a:solidFill>
                <a:effectLst/>
              </a:rPr>
              <a:t> А ты можешь рассказать, как прекрасна Спарта?</a:t>
            </a:r>
            <a:r>
              <a:rPr lang="ru-RU">
                <a:solidFill>
                  <a:schemeClr val="tx1"/>
                </a:solidFill>
                <a:effectLst/>
              </a:rPr>
              <a:t>   </a:t>
            </a:r>
          </a:p>
          <a:p>
            <a:pPr algn="ctr"/>
            <a:r>
              <a:rPr lang="ru-RU">
                <a:solidFill>
                  <a:schemeClr val="tx1"/>
                </a:solidFill>
                <a:effectLst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D9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Rectangle 2"/>
          <p:cNvSpPr>
            <a:spLocks noGrp="1" noChangeArrowheads="1"/>
          </p:cNvSpPr>
          <p:nvPr>
            <p:ph type="title"/>
          </p:nvPr>
        </p:nvSpPr>
        <p:spPr>
          <a:xfrm>
            <a:off x="538163" y="3332163"/>
            <a:ext cx="8086725" cy="3216275"/>
          </a:xfrm>
        </p:spPr>
        <p:txBody>
          <a:bodyPr/>
          <a:lstStyle/>
          <a:p>
            <a:pPr algn="l">
              <a:lnSpc>
                <a:spcPct val="80000"/>
              </a:lnSpc>
            </a:pPr>
            <a:r>
              <a:rPr lang="ru-RU" sz="2800" b="1"/>
              <a:t>      </a:t>
            </a:r>
            <a:r>
              <a:rPr lang="ru-RU" sz="2400" b="1"/>
              <a:t>Фаланга</a:t>
            </a:r>
            <a:r>
              <a:rPr lang="ru-RU" sz="2400"/>
              <a:t> – боевое, организованное построение   воинов. Впервые фаланга появилась в Спарте.    Воины выстраивались в несколько рядов. Одновременно начинали движение и шли нога в ногу плечом к плечу. На противника они наставляли длинные копья, а сами были закрыты щитами.   </a:t>
            </a:r>
            <a:br>
              <a:rPr lang="ru-RU" sz="2400"/>
            </a:br>
            <a:r>
              <a:rPr lang="ru-RU" sz="2400"/>
              <a:t>     Фаланга была уязвима с флангов, при таком построении можно было сражаться только на ровной местности.</a:t>
            </a:r>
          </a:p>
        </p:txBody>
      </p:sp>
      <p:sp>
        <p:nvSpPr>
          <p:cNvPr id="192521" name="AutoShape 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18488" y="6045200"/>
            <a:ext cx="812800" cy="503238"/>
          </a:xfrm>
          <a:prstGeom prst="actionButtonReturn">
            <a:avLst/>
          </a:prstGeom>
          <a:solidFill>
            <a:srgbClr val="ECD9C6"/>
          </a:solidFill>
          <a:ln w="9525">
            <a:solidFill>
              <a:srgbClr val="6B472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192522" name="Picture 10" descr="Фаланг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8175" y="260350"/>
            <a:ext cx="4968875" cy="3208338"/>
          </a:xfrm>
          <a:prstGeom prst="rect">
            <a:avLst/>
          </a:prstGeom>
          <a:solidFill>
            <a:srgbClr val="F9FADE"/>
          </a:solidFill>
          <a:ln w="57150" cmpd="thickThin">
            <a:solidFill>
              <a:srgbClr val="6B4723"/>
            </a:solidFill>
            <a:miter lim="800000"/>
            <a:headEnd/>
            <a:tailEnd/>
          </a:ln>
        </p:spPr>
      </p:pic>
      <p:sp>
        <p:nvSpPr>
          <p:cNvPr id="192524" name="Rectangle 1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76200" cmpd="tri">
            <a:solidFill>
              <a:srgbClr val="7A5128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913" name="Picture 9" descr="карта Греции главная"/>
          <p:cNvPicPr>
            <a:picLocks noChangeAspect="1" noChangeArrowheads="1"/>
          </p:cNvPicPr>
          <p:nvPr/>
        </p:nvPicPr>
        <p:blipFill>
          <a:blip r:embed="rId2" cstate="print"/>
          <a:srcRect l="13345" t="46602" r="50647" b="19148"/>
          <a:stretch>
            <a:fillRect/>
          </a:stretch>
        </p:blipFill>
        <p:spPr bwMode="auto">
          <a:xfrm>
            <a:off x="412750" y="984250"/>
            <a:ext cx="7551738" cy="5329238"/>
          </a:xfrm>
          <a:prstGeom prst="rect">
            <a:avLst/>
          </a:prstGeom>
          <a:noFill/>
          <a:ln w="76200" cmpd="tri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123956" name="Freeform 52"/>
          <p:cNvSpPr>
            <a:spLocks/>
          </p:cNvSpPr>
          <p:nvPr/>
        </p:nvSpPr>
        <p:spPr bwMode="auto">
          <a:xfrm>
            <a:off x="4089400" y="2962275"/>
            <a:ext cx="2592388" cy="2592388"/>
          </a:xfrm>
          <a:custGeom>
            <a:avLst/>
            <a:gdLst/>
            <a:ahLst/>
            <a:cxnLst>
              <a:cxn ang="0">
                <a:pos x="817" y="46"/>
              </a:cxn>
              <a:cxn ang="0">
                <a:pos x="1089" y="499"/>
              </a:cxn>
              <a:cxn ang="0">
                <a:pos x="1089" y="590"/>
              </a:cxn>
              <a:cxn ang="0">
                <a:pos x="1134" y="681"/>
              </a:cxn>
              <a:cxn ang="0">
                <a:pos x="1225" y="726"/>
              </a:cxn>
              <a:cxn ang="0">
                <a:pos x="1225" y="908"/>
              </a:cxn>
              <a:cxn ang="0">
                <a:pos x="1361" y="1044"/>
              </a:cxn>
              <a:cxn ang="0">
                <a:pos x="1316" y="1134"/>
              </a:cxn>
              <a:cxn ang="0">
                <a:pos x="1270" y="1180"/>
              </a:cxn>
              <a:cxn ang="0">
                <a:pos x="1270" y="1316"/>
              </a:cxn>
              <a:cxn ang="0">
                <a:pos x="1316" y="1407"/>
              </a:cxn>
              <a:cxn ang="0">
                <a:pos x="1406" y="1497"/>
              </a:cxn>
              <a:cxn ang="0">
                <a:pos x="1497" y="1588"/>
              </a:cxn>
              <a:cxn ang="0">
                <a:pos x="1361" y="1543"/>
              </a:cxn>
              <a:cxn ang="0">
                <a:pos x="1180" y="1452"/>
              </a:cxn>
              <a:cxn ang="0">
                <a:pos x="1089" y="1316"/>
              </a:cxn>
              <a:cxn ang="0">
                <a:pos x="998" y="1225"/>
              </a:cxn>
              <a:cxn ang="0">
                <a:pos x="907" y="1044"/>
              </a:cxn>
              <a:cxn ang="0">
                <a:pos x="681" y="1044"/>
              </a:cxn>
              <a:cxn ang="0">
                <a:pos x="590" y="1134"/>
              </a:cxn>
              <a:cxn ang="0">
                <a:pos x="499" y="1316"/>
              </a:cxn>
              <a:cxn ang="0">
                <a:pos x="454" y="1407"/>
              </a:cxn>
              <a:cxn ang="0">
                <a:pos x="499" y="1543"/>
              </a:cxn>
              <a:cxn ang="0">
                <a:pos x="408" y="1588"/>
              </a:cxn>
              <a:cxn ang="0">
                <a:pos x="318" y="1497"/>
              </a:cxn>
              <a:cxn ang="0">
                <a:pos x="272" y="1407"/>
              </a:cxn>
              <a:cxn ang="0">
                <a:pos x="363" y="1316"/>
              </a:cxn>
              <a:cxn ang="0">
                <a:pos x="363" y="1180"/>
              </a:cxn>
              <a:cxn ang="0">
                <a:pos x="182" y="998"/>
              </a:cxn>
              <a:cxn ang="0">
                <a:pos x="91" y="908"/>
              </a:cxn>
              <a:cxn ang="0">
                <a:pos x="46" y="862"/>
              </a:cxn>
              <a:cxn ang="0">
                <a:pos x="0" y="772"/>
              </a:cxn>
              <a:cxn ang="0">
                <a:pos x="46" y="590"/>
              </a:cxn>
              <a:cxn ang="0">
                <a:pos x="227" y="545"/>
              </a:cxn>
              <a:cxn ang="0">
                <a:pos x="272" y="499"/>
              </a:cxn>
              <a:cxn ang="0">
                <a:pos x="272" y="363"/>
              </a:cxn>
              <a:cxn ang="0">
                <a:pos x="318" y="273"/>
              </a:cxn>
              <a:cxn ang="0">
                <a:pos x="454" y="137"/>
              </a:cxn>
              <a:cxn ang="0">
                <a:pos x="545" y="0"/>
              </a:cxn>
              <a:cxn ang="0">
                <a:pos x="726" y="0"/>
              </a:cxn>
              <a:cxn ang="0">
                <a:pos x="817" y="46"/>
              </a:cxn>
            </a:cxnLst>
            <a:rect l="0" t="0" r="r" b="b"/>
            <a:pathLst>
              <a:path w="1497" h="1588">
                <a:moveTo>
                  <a:pt x="817" y="46"/>
                </a:moveTo>
                <a:lnTo>
                  <a:pt x="1089" y="499"/>
                </a:lnTo>
                <a:lnTo>
                  <a:pt x="1089" y="590"/>
                </a:lnTo>
                <a:lnTo>
                  <a:pt x="1134" y="681"/>
                </a:lnTo>
                <a:lnTo>
                  <a:pt x="1225" y="726"/>
                </a:lnTo>
                <a:lnTo>
                  <a:pt x="1225" y="908"/>
                </a:lnTo>
                <a:lnTo>
                  <a:pt x="1361" y="1044"/>
                </a:lnTo>
                <a:lnTo>
                  <a:pt x="1316" y="1134"/>
                </a:lnTo>
                <a:lnTo>
                  <a:pt x="1270" y="1180"/>
                </a:lnTo>
                <a:lnTo>
                  <a:pt x="1270" y="1316"/>
                </a:lnTo>
                <a:lnTo>
                  <a:pt x="1316" y="1407"/>
                </a:lnTo>
                <a:lnTo>
                  <a:pt x="1406" y="1497"/>
                </a:lnTo>
                <a:lnTo>
                  <a:pt x="1497" y="1588"/>
                </a:lnTo>
                <a:lnTo>
                  <a:pt x="1361" y="1543"/>
                </a:lnTo>
                <a:lnTo>
                  <a:pt x="1180" y="1452"/>
                </a:lnTo>
                <a:lnTo>
                  <a:pt x="1089" y="1316"/>
                </a:lnTo>
                <a:lnTo>
                  <a:pt x="998" y="1225"/>
                </a:lnTo>
                <a:lnTo>
                  <a:pt x="907" y="1044"/>
                </a:lnTo>
                <a:lnTo>
                  <a:pt x="681" y="1044"/>
                </a:lnTo>
                <a:lnTo>
                  <a:pt x="590" y="1134"/>
                </a:lnTo>
                <a:lnTo>
                  <a:pt x="499" y="1316"/>
                </a:lnTo>
                <a:lnTo>
                  <a:pt x="454" y="1407"/>
                </a:lnTo>
                <a:lnTo>
                  <a:pt x="499" y="1543"/>
                </a:lnTo>
                <a:lnTo>
                  <a:pt x="408" y="1588"/>
                </a:lnTo>
                <a:lnTo>
                  <a:pt x="318" y="1497"/>
                </a:lnTo>
                <a:lnTo>
                  <a:pt x="272" y="1407"/>
                </a:lnTo>
                <a:lnTo>
                  <a:pt x="363" y="1316"/>
                </a:lnTo>
                <a:lnTo>
                  <a:pt x="363" y="1180"/>
                </a:lnTo>
                <a:lnTo>
                  <a:pt x="182" y="998"/>
                </a:lnTo>
                <a:lnTo>
                  <a:pt x="91" y="908"/>
                </a:lnTo>
                <a:lnTo>
                  <a:pt x="46" y="862"/>
                </a:lnTo>
                <a:lnTo>
                  <a:pt x="0" y="772"/>
                </a:lnTo>
                <a:lnTo>
                  <a:pt x="46" y="590"/>
                </a:lnTo>
                <a:lnTo>
                  <a:pt x="227" y="545"/>
                </a:lnTo>
                <a:lnTo>
                  <a:pt x="272" y="499"/>
                </a:lnTo>
                <a:lnTo>
                  <a:pt x="272" y="363"/>
                </a:lnTo>
                <a:lnTo>
                  <a:pt x="318" y="273"/>
                </a:lnTo>
                <a:lnTo>
                  <a:pt x="454" y="137"/>
                </a:lnTo>
                <a:lnTo>
                  <a:pt x="545" y="0"/>
                </a:lnTo>
                <a:lnTo>
                  <a:pt x="726" y="0"/>
                </a:lnTo>
                <a:lnTo>
                  <a:pt x="817" y="46"/>
                </a:lnTo>
                <a:close/>
              </a:path>
            </a:pathLst>
          </a:custGeom>
          <a:solidFill>
            <a:srgbClr val="FF0D0D">
              <a:alpha val="22000"/>
            </a:srgbClr>
          </a:solidFill>
          <a:ln w="9525">
            <a:solidFill>
              <a:srgbClr val="FF0D0D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23914" name="Text Box 10"/>
          <p:cNvSpPr txBox="1">
            <a:spLocks noChangeArrowheads="1"/>
          </p:cNvSpPr>
          <p:nvPr/>
        </p:nvSpPr>
        <p:spPr bwMode="auto">
          <a:xfrm rot="-4524956">
            <a:off x="2680494" y="3860006"/>
            <a:ext cx="14763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chemeClr val="tx1"/>
                </a:solidFill>
                <a:effectLst/>
                <a:latin typeface="Arial Narrow" pitchFamily="34" charset="0"/>
              </a:rPr>
              <a:t>МЕССЕНИЯ</a:t>
            </a:r>
          </a:p>
        </p:txBody>
      </p:sp>
      <p:sp>
        <p:nvSpPr>
          <p:cNvPr id="123915" name="Text Box 11"/>
          <p:cNvSpPr txBox="1">
            <a:spLocks noChangeArrowheads="1"/>
          </p:cNvSpPr>
          <p:nvPr/>
        </p:nvSpPr>
        <p:spPr bwMode="auto">
          <a:xfrm rot="39418931">
            <a:off x="4044156" y="3702844"/>
            <a:ext cx="18843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solidFill>
                  <a:schemeClr val="tx1"/>
                </a:solidFill>
                <a:effectLst/>
                <a:latin typeface="Arial Narrow" pitchFamily="34" charset="0"/>
              </a:rPr>
              <a:t>Л А К О Н И К А</a:t>
            </a:r>
          </a:p>
        </p:txBody>
      </p:sp>
      <p:sp>
        <p:nvSpPr>
          <p:cNvPr id="123916" name="Oval 12"/>
          <p:cNvSpPr>
            <a:spLocks noChangeArrowheads="1"/>
          </p:cNvSpPr>
          <p:nvPr/>
        </p:nvSpPr>
        <p:spPr bwMode="auto">
          <a:xfrm flipH="1">
            <a:off x="4852988" y="4899025"/>
            <a:ext cx="131762" cy="114300"/>
          </a:xfrm>
          <a:prstGeom prst="ellipse">
            <a:avLst/>
          </a:prstGeom>
          <a:solidFill>
            <a:srgbClr val="FF0D0D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23925" name="Line 21"/>
          <p:cNvSpPr>
            <a:spLocks noChangeShapeType="1"/>
          </p:cNvSpPr>
          <p:nvPr/>
        </p:nvSpPr>
        <p:spPr bwMode="auto">
          <a:xfrm flipH="1">
            <a:off x="5065713" y="3527425"/>
            <a:ext cx="0" cy="674688"/>
          </a:xfrm>
          <a:prstGeom prst="line">
            <a:avLst/>
          </a:prstGeom>
          <a:noFill/>
          <a:ln w="76200">
            <a:solidFill>
              <a:srgbClr val="AC0000"/>
            </a:soli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23917" name="Text Box 13"/>
          <p:cNvSpPr txBox="1">
            <a:spLocks noChangeArrowheads="1"/>
          </p:cNvSpPr>
          <p:nvPr/>
        </p:nvSpPr>
        <p:spPr bwMode="auto">
          <a:xfrm>
            <a:off x="4984750" y="4595813"/>
            <a:ext cx="12652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FF0D0D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Спарта</a:t>
            </a:r>
          </a:p>
        </p:txBody>
      </p:sp>
      <p:grpSp>
        <p:nvGrpSpPr>
          <p:cNvPr id="123939" name="Group 35"/>
          <p:cNvGrpSpPr>
            <a:grpSpLocks/>
          </p:cNvGrpSpPr>
          <p:nvPr/>
        </p:nvGrpSpPr>
        <p:grpSpPr bwMode="auto">
          <a:xfrm>
            <a:off x="4665663" y="2133600"/>
            <a:ext cx="1584325" cy="2479675"/>
            <a:chOff x="3379" y="1434"/>
            <a:chExt cx="1315" cy="1562"/>
          </a:xfrm>
        </p:grpSpPr>
        <p:sp>
          <p:nvSpPr>
            <p:cNvPr id="123922" name="Line 18"/>
            <p:cNvSpPr>
              <a:spLocks noChangeShapeType="1"/>
            </p:cNvSpPr>
            <p:nvPr/>
          </p:nvSpPr>
          <p:spPr bwMode="auto">
            <a:xfrm flipH="1">
              <a:off x="3833" y="1434"/>
              <a:ext cx="861" cy="406"/>
            </a:xfrm>
            <a:prstGeom prst="line">
              <a:avLst/>
            </a:prstGeom>
            <a:noFill/>
            <a:ln w="76200">
              <a:solidFill>
                <a:srgbClr val="AC0000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23924" name="Line 20"/>
            <p:cNvSpPr>
              <a:spLocks noChangeShapeType="1"/>
            </p:cNvSpPr>
            <p:nvPr/>
          </p:nvSpPr>
          <p:spPr bwMode="auto">
            <a:xfrm flipH="1">
              <a:off x="3696" y="1840"/>
              <a:ext cx="137" cy="549"/>
            </a:xfrm>
            <a:prstGeom prst="line">
              <a:avLst/>
            </a:prstGeom>
            <a:noFill/>
            <a:ln w="76200">
              <a:solidFill>
                <a:srgbClr val="AC0000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23935" name="Rectangle 31"/>
            <p:cNvSpPr>
              <a:spLocks noChangeArrowheads="1"/>
            </p:cNvSpPr>
            <p:nvPr/>
          </p:nvSpPr>
          <p:spPr bwMode="auto">
            <a:xfrm>
              <a:off x="3379" y="2708"/>
              <a:ext cx="11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ru-RU" sz="2400">
                <a:effectLst/>
                <a:sym typeface="Webdings" pitchFamily="18" charset="2"/>
              </a:endParaRPr>
            </a:p>
          </p:txBody>
        </p:sp>
      </p:grpSp>
      <p:sp>
        <p:nvSpPr>
          <p:cNvPr id="123937" name="WordArt 33"/>
          <p:cNvSpPr>
            <a:spLocks noChangeArrowheads="1" noChangeShapeType="1" noTextEdit="1"/>
          </p:cNvSpPr>
          <p:nvPr/>
        </p:nvSpPr>
        <p:spPr bwMode="auto">
          <a:xfrm>
            <a:off x="2555875" y="2079625"/>
            <a:ext cx="3273425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FFFF99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0D0D"/>
                    </a:gs>
                    <a:gs pos="100000">
                      <a:srgbClr val="760606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ХII–IX  вв. до  н. э.</a:t>
            </a:r>
          </a:p>
        </p:txBody>
      </p:sp>
      <p:sp>
        <p:nvSpPr>
          <p:cNvPr id="123941" name="Text Box 37"/>
          <p:cNvSpPr txBox="1">
            <a:spLocks noChangeArrowheads="1"/>
          </p:cNvSpPr>
          <p:nvPr/>
        </p:nvSpPr>
        <p:spPr bwMode="auto">
          <a:xfrm>
            <a:off x="663575" y="5541963"/>
            <a:ext cx="7294563" cy="698500"/>
          </a:xfrm>
          <a:prstGeom prst="rect">
            <a:avLst/>
          </a:prstGeom>
          <a:solidFill>
            <a:srgbClr val="F4E8DC"/>
          </a:solidFill>
          <a:ln w="57150" cmpd="thickThin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solidFill>
                  <a:schemeClr val="tx1"/>
                </a:solidFill>
                <a:effectLst/>
              </a:rPr>
              <a:t>В </a:t>
            </a:r>
            <a:r>
              <a:rPr lang="en-US" b="1">
                <a:solidFill>
                  <a:schemeClr val="tx1"/>
                </a:solidFill>
                <a:effectLst/>
              </a:rPr>
              <a:t>XII–IX</a:t>
            </a:r>
            <a:r>
              <a:rPr lang="ru-RU" b="1">
                <a:solidFill>
                  <a:schemeClr val="tx1"/>
                </a:solidFill>
                <a:effectLst/>
              </a:rPr>
              <a:t> веках до н.</a:t>
            </a:r>
            <a:r>
              <a:rPr lang="en-US" b="1">
                <a:solidFill>
                  <a:schemeClr val="tx1"/>
                </a:solidFill>
                <a:effectLst/>
              </a:rPr>
              <a:t> </a:t>
            </a:r>
            <a:r>
              <a:rPr lang="ru-RU" b="1">
                <a:solidFill>
                  <a:schemeClr val="tx1"/>
                </a:solidFill>
                <a:effectLst/>
              </a:rPr>
              <a:t>э. </a:t>
            </a:r>
            <a:r>
              <a:rPr lang="ru-RU" b="1" i="1">
                <a:solidFill>
                  <a:schemeClr val="tx1"/>
                </a:solidFill>
                <a:effectLst/>
              </a:rPr>
              <a:t>дорийцы </a:t>
            </a:r>
            <a:r>
              <a:rPr lang="ru-RU" b="1">
                <a:solidFill>
                  <a:schemeClr val="tx1"/>
                </a:solidFill>
                <a:effectLst/>
              </a:rPr>
              <a:t>завоевали Лаконику и  основали город Спарта. </a:t>
            </a:r>
          </a:p>
        </p:txBody>
      </p:sp>
      <p:sp>
        <p:nvSpPr>
          <p:cNvPr id="123944" name="Rectangle 40"/>
          <p:cNvSpPr>
            <a:spLocks noChangeArrowheads="1"/>
          </p:cNvSpPr>
          <p:nvPr/>
        </p:nvSpPr>
        <p:spPr bwMode="auto">
          <a:xfrm>
            <a:off x="4665663" y="4259263"/>
            <a:ext cx="5683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3000">
                <a:solidFill>
                  <a:srgbClr val="FF0D0D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Webdings" pitchFamily="18" charset="2"/>
              </a:rPr>
              <a:t></a:t>
            </a:r>
          </a:p>
        </p:txBody>
      </p:sp>
      <p:sp>
        <p:nvSpPr>
          <p:cNvPr id="123921" name="AutoShape 17"/>
          <p:cNvSpPr>
            <a:spLocks noChangeArrowheads="1"/>
          </p:cNvSpPr>
          <p:nvPr/>
        </p:nvSpPr>
        <p:spPr bwMode="auto">
          <a:xfrm>
            <a:off x="5456238" y="1255713"/>
            <a:ext cx="2508250" cy="846137"/>
          </a:xfrm>
          <a:prstGeom prst="downArrowCallout">
            <a:avLst>
              <a:gd name="adj1" fmla="val 74109"/>
              <a:gd name="adj2" fmla="val 74109"/>
              <a:gd name="adj3" fmla="val 16667"/>
              <a:gd name="adj4" fmla="val 66667"/>
            </a:avLst>
          </a:prstGeom>
          <a:solidFill>
            <a:srgbClr val="AC00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80000"/>
              </a:lnSpc>
            </a:pPr>
            <a:r>
              <a:rPr lang="ru-RU" b="1">
                <a:effectLst/>
              </a:rPr>
              <a:t>Дорийцы – </a:t>
            </a:r>
          </a:p>
          <a:p>
            <a:pPr algn="ctr">
              <a:lnSpc>
                <a:spcPct val="80000"/>
              </a:lnSpc>
            </a:pPr>
            <a:r>
              <a:rPr lang="ru-RU" b="1">
                <a:effectLst/>
              </a:rPr>
              <a:t>греческие племена</a:t>
            </a:r>
          </a:p>
        </p:txBody>
      </p:sp>
      <p:pic>
        <p:nvPicPr>
          <p:cNvPr id="123938" name="Picture 34" descr="Воин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1F1F1"/>
              </a:clrFrom>
              <a:clrTo>
                <a:srgbClr val="F1F1F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80238" y="815975"/>
            <a:ext cx="674687" cy="1095375"/>
          </a:xfrm>
          <a:prstGeom prst="rect">
            <a:avLst/>
          </a:prstGeom>
          <a:noFill/>
        </p:spPr>
      </p:pic>
      <p:sp>
        <p:nvSpPr>
          <p:cNvPr id="123950" name="Line 46"/>
          <p:cNvSpPr>
            <a:spLocks noChangeShapeType="1"/>
          </p:cNvSpPr>
          <p:nvPr/>
        </p:nvSpPr>
        <p:spPr bwMode="auto">
          <a:xfrm flipH="1">
            <a:off x="6299200" y="2079625"/>
            <a:ext cx="1104900" cy="53975"/>
          </a:xfrm>
          <a:prstGeom prst="line">
            <a:avLst/>
          </a:prstGeom>
          <a:noFill/>
          <a:ln w="57150">
            <a:solidFill>
              <a:srgbClr val="714B25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23957" name="Text Box 53"/>
          <p:cNvSpPr txBox="1">
            <a:spLocks noChangeArrowheads="1"/>
          </p:cNvSpPr>
          <p:nvPr/>
        </p:nvSpPr>
        <p:spPr bwMode="auto">
          <a:xfrm>
            <a:off x="2757488" y="2624138"/>
            <a:ext cx="2895600" cy="102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ru-RU" b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rPr>
              <a:t>Ахейские </a:t>
            </a:r>
          </a:p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ru-RU" b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rPr>
              <a:t>греческие</a:t>
            </a:r>
          </a:p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ru-RU" b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rPr>
              <a:t> племена</a:t>
            </a:r>
          </a:p>
        </p:txBody>
      </p:sp>
      <p:grpSp>
        <p:nvGrpSpPr>
          <p:cNvPr id="123962" name="Group 58"/>
          <p:cNvGrpSpPr>
            <a:grpSpLocks/>
          </p:cNvGrpSpPr>
          <p:nvPr/>
        </p:nvGrpSpPr>
        <p:grpSpPr bwMode="auto">
          <a:xfrm>
            <a:off x="0" y="6429375"/>
            <a:ext cx="9096375" cy="376238"/>
            <a:chOff x="-5" y="3728"/>
            <a:chExt cx="5730" cy="302"/>
          </a:xfrm>
        </p:grpSpPr>
        <p:sp>
          <p:nvSpPr>
            <p:cNvPr id="123963" name="Rectangle 59"/>
            <p:cNvSpPr>
              <a:spLocks noChangeArrowheads="1"/>
            </p:cNvSpPr>
            <p:nvPr/>
          </p:nvSpPr>
          <p:spPr bwMode="auto">
            <a:xfrm>
              <a:off x="-5" y="3728"/>
              <a:ext cx="5730" cy="302"/>
            </a:xfrm>
            <a:prstGeom prst="rect">
              <a:avLst/>
            </a:prstGeom>
            <a:gradFill rotWithShape="1">
              <a:gsLst>
                <a:gs pos="0">
                  <a:srgbClr val="DFBE9D">
                    <a:gamma/>
                    <a:shade val="46275"/>
                    <a:invGamma/>
                  </a:srgbClr>
                </a:gs>
                <a:gs pos="50000">
                  <a:srgbClr val="DFBE9D"/>
                </a:gs>
                <a:gs pos="100000">
                  <a:srgbClr val="DFBE9D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57150" cmpd="thickThin">
              <a:solidFill>
                <a:srgbClr val="5F3F1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23964" name="Group 60"/>
            <p:cNvGrpSpPr>
              <a:grpSpLocks/>
            </p:cNvGrpSpPr>
            <p:nvPr/>
          </p:nvGrpSpPr>
          <p:grpSpPr bwMode="auto">
            <a:xfrm>
              <a:off x="-5" y="3785"/>
              <a:ext cx="5713" cy="154"/>
              <a:chOff x="134" y="2990"/>
              <a:chExt cx="5485" cy="154"/>
            </a:xfrm>
          </p:grpSpPr>
          <p:grpSp>
            <p:nvGrpSpPr>
              <p:cNvPr id="123965" name="Group 61"/>
              <p:cNvGrpSpPr>
                <a:grpSpLocks/>
              </p:cNvGrpSpPr>
              <p:nvPr/>
            </p:nvGrpSpPr>
            <p:grpSpPr bwMode="auto">
              <a:xfrm>
                <a:off x="4453" y="2990"/>
                <a:ext cx="1166" cy="142"/>
                <a:chOff x="612" y="2521"/>
                <a:chExt cx="2632" cy="480"/>
              </a:xfrm>
            </p:grpSpPr>
            <p:grpSp>
              <p:nvGrpSpPr>
                <p:cNvPr id="123966" name="Group 62"/>
                <p:cNvGrpSpPr>
                  <a:grpSpLocks/>
                </p:cNvGrpSpPr>
                <p:nvPr/>
              </p:nvGrpSpPr>
              <p:grpSpPr bwMode="auto">
                <a:xfrm>
                  <a:off x="612" y="2523"/>
                  <a:ext cx="1316" cy="478"/>
                  <a:chOff x="385" y="2523"/>
                  <a:chExt cx="1316" cy="478"/>
                </a:xfrm>
              </p:grpSpPr>
              <p:sp>
                <p:nvSpPr>
                  <p:cNvPr id="123967" name="Line 63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23968" name="Group 64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23969" name="Line 6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23970" name="Group 6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23971" name="Line 6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23972" name="Line 68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23973" name="Line 6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23974" name="Line 7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23975" name="Line 7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23976" name="Line 7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23977" name="Line 7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23978" name="Line 7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23979" name="Line 75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23980" name="Line 76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23981" name="Line 77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23982" name="Group 78"/>
                <p:cNvGrpSpPr>
                  <a:grpSpLocks/>
                </p:cNvGrpSpPr>
                <p:nvPr/>
              </p:nvGrpSpPr>
              <p:grpSpPr bwMode="auto">
                <a:xfrm>
                  <a:off x="1928" y="2521"/>
                  <a:ext cx="1316" cy="478"/>
                  <a:chOff x="385" y="2523"/>
                  <a:chExt cx="1316" cy="478"/>
                </a:xfrm>
              </p:grpSpPr>
              <p:sp>
                <p:nvSpPr>
                  <p:cNvPr id="123983" name="Line 79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23984" name="Group 80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23985" name="Line 8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23986" name="Group 8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23987" name="Line 8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23988" name="Line 84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23989" name="Line 8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23990" name="Line 8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23991" name="Line 8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23992" name="Line 8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23993" name="Line 8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23994" name="Line 9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23995" name="Line 91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23996" name="Line 92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23997" name="Line 93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123998" name="Group 94"/>
              <p:cNvGrpSpPr>
                <a:grpSpLocks/>
              </p:cNvGrpSpPr>
              <p:nvPr/>
            </p:nvGrpSpPr>
            <p:grpSpPr bwMode="auto">
              <a:xfrm>
                <a:off x="134" y="2999"/>
                <a:ext cx="4320" cy="145"/>
                <a:chOff x="12" y="3220"/>
                <a:chExt cx="5718" cy="217"/>
              </a:xfrm>
            </p:grpSpPr>
            <p:grpSp>
              <p:nvGrpSpPr>
                <p:cNvPr id="123999" name="Group 95"/>
                <p:cNvGrpSpPr>
                  <a:grpSpLocks/>
                </p:cNvGrpSpPr>
                <p:nvPr/>
              </p:nvGrpSpPr>
              <p:grpSpPr bwMode="auto">
                <a:xfrm>
                  <a:off x="12" y="3220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24000" name="Group 96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24001" name="Group 9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24002" name="Line 9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24003" name="Group 99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24004" name="Line 100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24005" name="Group 101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24006" name="Line 10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007" name="Line 10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008" name="Line 10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009" name="Line 10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010" name="Line 10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011" name="Line 10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012" name="Line 10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013" name="Line 10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014" name="Line 11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015" name="Line 11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24016" name="Line 11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24017" name="Group 11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24018" name="Line 11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24019" name="Group 115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24020" name="Line 116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24021" name="Group 117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24022" name="Line 11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023" name="Line 11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024" name="Line 12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025" name="Line 12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026" name="Line 12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027" name="Line 12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028" name="Line 12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029" name="Line 12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030" name="Line 12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031" name="Line 12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24032" name="Line 12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24033" name="Group 129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24034" name="Group 13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24035" name="Line 13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24036" name="Group 132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24037" name="Line 133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24038" name="Group 134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24039" name="Line 13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040" name="Line 13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041" name="Line 13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042" name="Line 13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043" name="Line 13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044" name="Line 14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045" name="Line 14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046" name="Line 14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047" name="Line 14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048" name="Line 14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24049" name="Line 14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24050" name="Group 14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24051" name="Line 14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24052" name="Group 148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24053" name="Line 149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24054" name="Group 150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24055" name="Line 15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056" name="Line 15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057" name="Line 15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058" name="Line 15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059" name="Line 15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060" name="Line 15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061" name="Line 15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062" name="Line 15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063" name="Line 15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064" name="Line 16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24065" name="Line 16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  <p:grpSp>
              <p:nvGrpSpPr>
                <p:cNvPr id="124066" name="Group 162"/>
                <p:cNvGrpSpPr>
                  <a:grpSpLocks/>
                </p:cNvGrpSpPr>
                <p:nvPr/>
              </p:nvGrpSpPr>
              <p:grpSpPr bwMode="auto">
                <a:xfrm>
                  <a:off x="2871" y="3223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24067" name="Group 163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24068" name="Group 16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24069" name="Line 16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24070" name="Group 166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24071" name="Line 167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24072" name="Group 168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24073" name="Line 16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074" name="Line 17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075" name="Line 17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076" name="Line 17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077" name="Line 17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078" name="Line 17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079" name="Line 17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080" name="Line 17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081" name="Line 17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082" name="Line 17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24083" name="Line 17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24084" name="Group 18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24085" name="Line 18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24086" name="Group 182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24087" name="Line 183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24088" name="Group 184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24089" name="Line 18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090" name="Line 18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091" name="Line 18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092" name="Line 18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093" name="Line 18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094" name="Line 19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095" name="Line 19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096" name="Line 19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097" name="Line 19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098" name="Line 19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24099" name="Line 19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24100" name="Group 196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24101" name="Group 19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24102" name="Line 19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24103" name="Group 199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24104" name="Line 200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24105" name="Group 201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24106" name="Line 20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107" name="Line 20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108" name="Line 20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109" name="Line 20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110" name="Line 20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111" name="Line 20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112" name="Line 20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113" name="Line 20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114" name="Line 21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115" name="Line 21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24116" name="Line 21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24117" name="Group 21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24118" name="Line 21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24119" name="Group 215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24120" name="Line 216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24121" name="Group 217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24122" name="Line 21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123" name="Line 21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124" name="Line 22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125" name="Line 22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126" name="Line 22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127" name="Line 22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128" name="Line 22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129" name="Line 22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130" name="Line 22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131" name="Line 22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24132" name="Line 22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124133" name="Group 229"/>
          <p:cNvGrpSpPr>
            <a:grpSpLocks/>
          </p:cNvGrpSpPr>
          <p:nvPr/>
        </p:nvGrpSpPr>
        <p:grpSpPr bwMode="auto">
          <a:xfrm>
            <a:off x="47625" y="79375"/>
            <a:ext cx="9096375" cy="479425"/>
            <a:chOff x="-5" y="3728"/>
            <a:chExt cx="5730" cy="302"/>
          </a:xfrm>
        </p:grpSpPr>
        <p:sp>
          <p:nvSpPr>
            <p:cNvPr id="124134" name="Rectangle 230"/>
            <p:cNvSpPr>
              <a:spLocks noChangeArrowheads="1"/>
            </p:cNvSpPr>
            <p:nvPr/>
          </p:nvSpPr>
          <p:spPr bwMode="auto">
            <a:xfrm>
              <a:off x="-5" y="3728"/>
              <a:ext cx="5730" cy="302"/>
            </a:xfrm>
            <a:prstGeom prst="rect">
              <a:avLst/>
            </a:prstGeom>
            <a:gradFill rotWithShape="1">
              <a:gsLst>
                <a:gs pos="0">
                  <a:srgbClr val="DFBE9D">
                    <a:gamma/>
                    <a:shade val="46275"/>
                    <a:invGamma/>
                  </a:srgbClr>
                </a:gs>
                <a:gs pos="50000">
                  <a:srgbClr val="DFBE9D"/>
                </a:gs>
                <a:gs pos="100000">
                  <a:srgbClr val="DFBE9D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57150" cmpd="thickThin">
              <a:solidFill>
                <a:srgbClr val="5F3F1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24135" name="Group 231"/>
            <p:cNvGrpSpPr>
              <a:grpSpLocks/>
            </p:cNvGrpSpPr>
            <p:nvPr/>
          </p:nvGrpSpPr>
          <p:grpSpPr bwMode="auto">
            <a:xfrm>
              <a:off x="-5" y="3785"/>
              <a:ext cx="5713" cy="154"/>
              <a:chOff x="134" y="2990"/>
              <a:chExt cx="5485" cy="154"/>
            </a:xfrm>
          </p:grpSpPr>
          <p:grpSp>
            <p:nvGrpSpPr>
              <p:cNvPr id="124136" name="Group 232"/>
              <p:cNvGrpSpPr>
                <a:grpSpLocks/>
              </p:cNvGrpSpPr>
              <p:nvPr/>
            </p:nvGrpSpPr>
            <p:grpSpPr bwMode="auto">
              <a:xfrm>
                <a:off x="4453" y="2990"/>
                <a:ext cx="1166" cy="142"/>
                <a:chOff x="612" y="2521"/>
                <a:chExt cx="2632" cy="480"/>
              </a:xfrm>
            </p:grpSpPr>
            <p:grpSp>
              <p:nvGrpSpPr>
                <p:cNvPr id="124137" name="Group 233"/>
                <p:cNvGrpSpPr>
                  <a:grpSpLocks/>
                </p:cNvGrpSpPr>
                <p:nvPr/>
              </p:nvGrpSpPr>
              <p:grpSpPr bwMode="auto">
                <a:xfrm>
                  <a:off x="612" y="2523"/>
                  <a:ext cx="1316" cy="478"/>
                  <a:chOff x="385" y="2523"/>
                  <a:chExt cx="1316" cy="478"/>
                </a:xfrm>
              </p:grpSpPr>
              <p:sp>
                <p:nvSpPr>
                  <p:cNvPr id="124138" name="Line 234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24139" name="Group 235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24140" name="Line 23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24141" name="Group 23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24142" name="Line 23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24143" name="Line 239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24144" name="Line 24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24145" name="Line 24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24146" name="Line 24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24147" name="Line 24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24148" name="Line 24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24149" name="Line 24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24150" name="Line 246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24151" name="Line 247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24152" name="Line 248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24153" name="Group 249"/>
                <p:cNvGrpSpPr>
                  <a:grpSpLocks/>
                </p:cNvGrpSpPr>
                <p:nvPr/>
              </p:nvGrpSpPr>
              <p:grpSpPr bwMode="auto">
                <a:xfrm>
                  <a:off x="1928" y="2521"/>
                  <a:ext cx="1316" cy="478"/>
                  <a:chOff x="385" y="2523"/>
                  <a:chExt cx="1316" cy="478"/>
                </a:xfrm>
              </p:grpSpPr>
              <p:sp>
                <p:nvSpPr>
                  <p:cNvPr id="124154" name="Line 250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24155" name="Group 251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24156" name="Line 25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24157" name="Group 25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24158" name="Line 25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24159" name="Line 255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24160" name="Line 25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24161" name="Line 25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24162" name="Line 25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24163" name="Line 25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24164" name="Line 26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24165" name="Line 26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24166" name="Line 262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24167" name="Line 263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24168" name="Line 264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124169" name="Group 265"/>
              <p:cNvGrpSpPr>
                <a:grpSpLocks/>
              </p:cNvGrpSpPr>
              <p:nvPr/>
            </p:nvGrpSpPr>
            <p:grpSpPr bwMode="auto">
              <a:xfrm>
                <a:off x="134" y="2999"/>
                <a:ext cx="4320" cy="145"/>
                <a:chOff x="12" y="3220"/>
                <a:chExt cx="5718" cy="217"/>
              </a:xfrm>
            </p:grpSpPr>
            <p:grpSp>
              <p:nvGrpSpPr>
                <p:cNvPr id="124170" name="Group 266"/>
                <p:cNvGrpSpPr>
                  <a:grpSpLocks/>
                </p:cNvGrpSpPr>
                <p:nvPr/>
              </p:nvGrpSpPr>
              <p:grpSpPr bwMode="auto">
                <a:xfrm>
                  <a:off x="12" y="3220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24171" name="Group 267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24172" name="Group 26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24173" name="Line 26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24174" name="Group 270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24175" name="Line 271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24176" name="Group 272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24177" name="Line 27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178" name="Line 27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179" name="Line 27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180" name="Line 27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181" name="Line 27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182" name="Line 27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183" name="Line 27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184" name="Line 28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185" name="Line 28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186" name="Line 28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24187" name="Line 28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24188" name="Group 28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24189" name="Line 28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24190" name="Group 286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24191" name="Line 287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24192" name="Group 288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24193" name="Line 28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194" name="Line 29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195" name="Line 29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196" name="Line 29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197" name="Line 29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198" name="Line 29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199" name="Line 29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200" name="Line 29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201" name="Line 29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202" name="Line 29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24203" name="Line 29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24204" name="Group 300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24205" name="Group 30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24206" name="Line 30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24207" name="Group 30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24208" name="Line 304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24209" name="Group 305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24210" name="Line 30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211" name="Line 30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212" name="Line 30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213" name="Line 30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214" name="Line 31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215" name="Line 31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216" name="Line 31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217" name="Line 31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218" name="Line 31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219" name="Line 31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24220" name="Line 31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24221" name="Group 31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24222" name="Line 31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24223" name="Group 319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24224" name="Line 320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24225" name="Group 321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24226" name="Line 32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227" name="Line 32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228" name="Line 32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229" name="Line 32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230" name="Line 32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231" name="Line 32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232" name="Line 32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233" name="Line 32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234" name="Line 33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235" name="Line 33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24236" name="Line 33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  <p:grpSp>
              <p:nvGrpSpPr>
                <p:cNvPr id="124237" name="Group 333"/>
                <p:cNvGrpSpPr>
                  <a:grpSpLocks/>
                </p:cNvGrpSpPr>
                <p:nvPr/>
              </p:nvGrpSpPr>
              <p:grpSpPr bwMode="auto">
                <a:xfrm>
                  <a:off x="2871" y="3223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24238" name="Group 334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24239" name="Group 33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24240" name="Line 33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24241" name="Group 33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24242" name="Line 338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24243" name="Group 339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24244" name="Line 34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245" name="Line 34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246" name="Line 34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247" name="Line 34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248" name="Line 34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249" name="Line 34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250" name="Line 34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251" name="Line 34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252" name="Line 34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253" name="Line 34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24254" name="Line 35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24255" name="Group 35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24256" name="Line 35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24257" name="Group 35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24258" name="Line 354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24259" name="Group 355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24260" name="Line 35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261" name="Line 35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262" name="Line 35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263" name="Line 35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264" name="Line 36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265" name="Line 36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266" name="Line 36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267" name="Line 36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268" name="Line 36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269" name="Line 36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24270" name="Line 36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24271" name="Group 367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24272" name="Group 36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24273" name="Line 36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24274" name="Group 370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24275" name="Line 371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24276" name="Group 372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24277" name="Line 37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278" name="Line 37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279" name="Line 37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280" name="Line 37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281" name="Line 37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282" name="Line 37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283" name="Line 37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284" name="Line 38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285" name="Line 38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286" name="Line 38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24287" name="Line 38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24288" name="Group 38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24289" name="Line 38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24290" name="Group 386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24291" name="Line 387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24292" name="Group 388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24293" name="Line 38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294" name="Line 39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295" name="Line 39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296" name="Line 39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297" name="Line 39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298" name="Line 39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299" name="Line 39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300" name="Line 39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301" name="Line 39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24302" name="Line 39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24303" name="Line 39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123959" name="Group 55"/>
          <p:cNvGrpSpPr>
            <a:grpSpLocks/>
          </p:cNvGrpSpPr>
          <p:nvPr/>
        </p:nvGrpSpPr>
        <p:grpSpPr bwMode="auto">
          <a:xfrm>
            <a:off x="47625" y="201613"/>
            <a:ext cx="1600200" cy="1709737"/>
            <a:chOff x="89" y="201"/>
            <a:chExt cx="1008" cy="1077"/>
          </a:xfrm>
        </p:grpSpPr>
        <p:sp>
          <p:nvSpPr>
            <p:cNvPr id="123960" name="Oval 56"/>
            <p:cNvSpPr>
              <a:spLocks noChangeArrowheads="1"/>
            </p:cNvSpPr>
            <p:nvPr/>
          </p:nvSpPr>
          <p:spPr bwMode="auto">
            <a:xfrm>
              <a:off x="89" y="201"/>
              <a:ext cx="1008" cy="1077"/>
            </a:xfrm>
            <a:prstGeom prst="ellipse">
              <a:avLst/>
            </a:prstGeom>
            <a:solidFill>
              <a:srgbClr val="FDFDE7"/>
            </a:solidFill>
            <a:ln w="57150" cmpd="thickThin">
              <a:solidFill>
                <a:srgbClr val="5F3F1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123961" name="Picture 57" descr="новый-34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12000"/>
            </a:blip>
            <a:srcRect/>
            <a:stretch>
              <a:fillRect/>
            </a:stretch>
          </p:blipFill>
          <p:spPr bwMode="auto">
            <a:xfrm rot="1141563">
              <a:off x="89" y="201"/>
              <a:ext cx="989" cy="1018"/>
            </a:xfrm>
            <a:prstGeom prst="rect">
              <a:avLst/>
            </a:prstGeom>
            <a:noFill/>
          </p:spPr>
        </p:pic>
      </p:grpSp>
      <p:sp>
        <p:nvSpPr>
          <p:cNvPr id="123945" name="AutoShape 41"/>
          <p:cNvSpPr>
            <a:spLocks noChangeArrowheads="1"/>
          </p:cNvSpPr>
          <p:nvPr/>
        </p:nvSpPr>
        <p:spPr bwMode="auto">
          <a:xfrm>
            <a:off x="1876425" y="114300"/>
            <a:ext cx="5527675" cy="392113"/>
          </a:xfrm>
          <a:prstGeom prst="wedgeRoundRectCallout">
            <a:avLst>
              <a:gd name="adj1" fmla="val -59880"/>
              <a:gd name="adj2" fmla="val 63764"/>
              <a:gd name="adj3" fmla="val 16667"/>
            </a:avLst>
          </a:prstGeom>
          <a:solidFill>
            <a:srgbClr val="FDFDE7"/>
          </a:solidFill>
          <a:ln w="9525">
            <a:solidFill>
              <a:srgbClr val="714B25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just">
              <a:spcBef>
                <a:spcPct val="50000"/>
              </a:spcBef>
            </a:pPr>
            <a:r>
              <a:rPr lang="ru-RU" b="1">
                <a:solidFill>
                  <a:schemeClr val="tx1"/>
                </a:solidFill>
                <a:effectLst/>
              </a:rPr>
              <a:t>Узнай, как и когда возник мой город</a:t>
            </a:r>
            <a:r>
              <a:rPr lang="en-US" b="1">
                <a:solidFill>
                  <a:schemeClr val="tx1"/>
                </a:solidFill>
                <a:effectLst/>
              </a:rPr>
              <a:t>.</a:t>
            </a:r>
            <a:endParaRPr lang="ru-RU" b="1">
              <a:solidFill>
                <a:schemeClr val="tx1"/>
              </a:solidFill>
              <a:effectLst/>
            </a:endParaRPr>
          </a:p>
        </p:txBody>
      </p:sp>
      <p:sp>
        <p:nvSpPr>
          <p:cNvPr id="124306" name="AutoShape 402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7667625" y="6446838"/>
            <a:ext cx="1365250" cy="330200"/>
          </a:xfrm>
          <a:prstGeom prst="actionButtonForwardNext">
            <a:avLst/>
          </a:prstGeom>
          <a:solidFill>
            <a:srgbClr val="ECD9C6"/>
          </a:solidFill>
          <a:ln w="9525">
            <a:solidFill>
              <a:srgbClr val="6B472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Дальше</a:t>
            </a:r>
          </a:p>
        </p:txBody>
      </p:sp>
      <p:sp>
        <p:nvSpPr>
          <p:cNvPr id="124307" name="Text Box 403"/>
          <p:cNvSpPr txBox="1">
            <a:spLocks noChangeArrowheads="1"/>
          </p:cNvSpPr>
          <p:nvPr/>
        </p:nvSpPr>
        <p:spPr bwMode="auto">
          <a:xfrm>
            <a:off x="8108950" y="5816600"/>
            <a:ext cx="923925" cy="423863"/>
          </a:xfrm>
          <a:prstGeom prst="rect">
            <a:avLst/>
          </a:prstGeom>
          <a:solidFill>
            <a:srgbClr val="ECD9C6"/>
          </a:solidFill>
          <a:ln w="57150" cmpd="thickThin">
            <a:solidFill>
              <a:srgbClr val="565656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Ответ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239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39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23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3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39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39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3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23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23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23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22222E-6 2.25434E-6 C -0.0986 0.03745 -0.19704 0.07491 -0.23958 0.13549 C -0.28211 0.19607 -0.25294 0.32809 -0.25555 0.3637 C -0.25815 0.3993 -0.25694 0.3741 -0.25555 0.3489 " pathEditMode="relative" ptsTypes="aaaA">
                                      <p:cBhvr>
                                        <p:cTn id="33" dur="2000" fill="hold"/>
                                        <p:tgtEl>
                                          <p:spTgt spid="1239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5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39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39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3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500"/>
                            </p:stCondLst>
                            <p:childTnLst>
                              <p:par>
                                <p:cTn id="4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39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39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23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500"/>
                            </p:stCondLst>
                            <p:childTnLst>
                              <p:par>
                                <p:cTn id="4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8500"/>
                            </p:stCondLst>
                            <p:childTnLst>
                              <p:par>
                                <p:cTn id="5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500"/>
                            </p:stCondLst>
                            <p:childTnLst>
                              <p:par>
                                <p:cTn id="55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500"/>
                                        <p:tgtEl>
                                          <p:spTgt spid="1239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000"/>
                            </p:stCondLst>
                            <p:childTnLst>
                              <p:par>
                                <p:cTn id="6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000"/>
                            </p:stCondLst>
                            <p:childTnLst>
                              <p:par>
                                <p:cTn id="6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123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56" grpId="0" animBg="1"/>
      <p:bldP spid="123915" grpId="0"/>
      <p:bldP spid="123925" grpId="0" animBg="1"/>
      <p:bldP spid="123925" grpId="1" animBg="1"/>
      <p:bldP spid="123917" grpId="0"/>
      <p:bldP spid="123937" grpId="0" animBg="1"/>
      <p:bldP spid="123941" grpId="0" animBg="1"/>
      <p:bldP spid="123944" grpId="0"/>
      <p:bldP spid="123921" grpId="0" animBg="1"/>
      <p:bldP spid="123921" grpId="1" animBg="1"/>
      <p:bldP spid="123950" grpId="0" animBg="1"/>
      <p:bldP spid="123950" grpId="1" animBg="1"/>
      <p:bldP spid="123957" grpId="0"/>
      <p:bldP spid="124306" grpId="0" animBg="1"/>
      <p:bldP spid="12430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02" name="Picture 2" descr="карта Греции главная"/>
          <p:cNvPicPr>
            <a:picLocks noChangeAspect="1" noChangeArrowheads="1"/>
          </p:cNvPicPr>
          <p:nvPr/>
        </p:nvPicPr>
        <p:blipFill>
          <a:blip r:embed="rId2" cstate="print"/>
          <a:srcRect l="13345" t="50285" r="50647" b="23801"/>
          <a:stretch>
            <a:fillRect/>
          </a:stretch>
        </p:blipFill>
        <p:spPr bwMode="auto">
          <a:xfrm>
            <a:off x="611188" y="1876425"/>
            <a:ext cx="7551737" cy="4032250"/>
          </a:xfrm>
          <a:prstGeom prst="rect">
            <a:avLst/>
          </a:prstGeom>
          <a:noFill/>
          <a:ln w="76200" cmpd="tri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153626" name="Freeform 26"/>
          <p:cNvSpPr>
            <a:spLocks/>
          </p:cNvSpPr>
          <p:nvPr/>
        </p:nvSpPr>
        <p:spPr bwMode="auto">
          <a:xfrm>
            <a:off x="4432300" y="3335338"/>
            <a:ext cx="2447925" cy="2592387"/>
          </a:xfrm>
          <a:custGeom>
            <a:avLst/>
            <a:gdLst/>
            <a:ahLst/>
            <a:cxnLst>
              <a:cxn ang="0">
                <a:pos x="817" y="46"/>
              </a:cxn>
              <a:cxn ang="0">
                <a:pos x="1089" y="499"/>
              </a:cxn>
              <a:cxn ang="0">
                <a:pos x="1089" y="590"/>
              </a:cxn>
              <a:cxn ang="0">
                <a:pos x="1134" y="681"/>
              </a:cxn>
              <a:cxn ang="0">
                <a:pos x="1225" y="726"/>
              </a:cxn>
              <a:cxn ang="0">
                <a:pos x="1225" y="908"/>
              </a:cxn>
              <a:cxn ang="0">
                <a:pos x="1361" y="1044"/>
              </a:cxn>
              <a:cxn ang="0">
                <a:pos x="1316" y="1134"/>
              </a:cxn>
              <a:cxn ang="0">
                <a:pos x="1270" y="1180"/>
              </a:cxn>
              <a:cxn ang="0">
                <a:pos x="1270" y="1316"/>
              </a:cxn>
              <a:cxn ang="0">
                <a:pos x="1316" y="1407"/>
              </a:cxn>
              <a:cxn ang="0">
                <a:pos x="1406" y="1497"/>
              </a:cxn>
              <a:cxn ang="0">
                <a:pos x="1497" y="1588"/>
              </a:cxn>
              <a:cxn ang="0">
                <a:pos x="1361" y="1543"/>
              </a:cxn>
              <a:cxn ang="0">
                <a:pos x="1180" y="1452"/>
              </a:cxn>
              <a:cxn ang="0">
                <a:pos x="1089" y="1316"/>
              </a:cxn>
              <a:cxn ang="0">
                <a:pos x="998" y="1225"/>
              </a:cxn>
              <a:cxn ang="0">
                <a:pos x="907" y="1044"/>
              </a:cxn>
              <a:cxn ang="0">
                <a:pos x="681" y="1044"/>
              </a:cxn>
              <a:cxn ang="0">
                <a:pos x="590" y="1134"/>
              </a:cxn>
              <a:cxn ang="0">
                <a:pos x="499" y="1316"/>
              </a:cxn>
              <a:cxn ang="0">
                <a:pos x="454" y="1407"/>
              </a:cxn>
              <a:cxn ang="0">
                <a:pos x="499" y="1543"/>
              </a:cxn>
              <a:cxn ang="0">
                <a:pos x="408" y="1588"/>
              </a:cxn>
              <a:cxn ang="0">
                <a:pos x="318" y="1497"/>
              </a:cxn>
              <a:cxn ang="0">
                <a:pos x="272" y="1407"/>
              </a:cxn>
              <a:cxn ang="0">
                <a:pos x="363" y="1316"/>
              </a:cxn>
              <a:cxn ang="0">
                <a:pos x="363" y="1180"/>
              </a:cxn>
              <a:cxn ang="0">
                <a:pos x="182" y="998"/>
              </a:cxn>
              <a:cxn ang="0">
                <a:pos x="91" y="908"/>
              </a:cxn>
              <a:cxn ang="0">
                <a:pos x="46" y="862"/>
              </a:cxn>
              <a:cxn ang="0">
                <a:pos x="0" y="772"/>
              </a:cxn>
              <a:cxn ang="0">
                <a:pos x="46" y="590"/>
              </a:cxn>
              <a:cxn ang="0">
                <a:pos x="227" y="545"/>
              </a:cxn>
              <a:cxn ang="0">
                <a:pos x="272" y="499"/>
              </a:cxn>
              <a:cxn ang="0">
                <a:pos x="272" y="363"/>
              </a:cxn>
              <a:cxn ang="0">
                <a:pos x="318" y="273"/>
              </a:cxn>
              <a:cxn ang="0">
                <a:pos x="454" y="137"/>
              </a:cxn>
              <a:cxn ang="0">
                <a:pos x="545" y="0"/>
              </a:cxn>
              <a:cxn ang="0">
                <a:pos x="726" y="0"/>
              </a:cxn>
              <a:cxn ang="0">
                <a:pos x="817" y="46"/>
              </a:cxn>
            </a:cxnLst>
            <a:rect l="0" t="0" r="r" b="b"/>
            <a:pathLst>
              <a:path w="1497" h="1588">
                <a:moveTo>
                  <a:pt x="817" y="46"/>
                </a:moveTo>
                <a:lnTo>
                  <a:pt x="1089" y="499"/>
                </a:lnTo>
                <a:lnTo>
                  <a:pt x="1089" y="590"/>
                </a:lnTo>
                <a:lnTo>
                  <a:pt x="1134" y="681"/>
                </a:lnTo>
                <a:lnTo>
                  <a:pt x="1225" y="726"/>
                </a:lnTo>
                <a:lnTo>
                  <a:pt x="1225" y="908"/>
                </a:lnTo>
                <a:lnTo>
                  <a:pt x="1361" y="1044"/>
                </a:lnTo>
                <a:lnTo>
                  <a:pt x="1316" y="1134"/>
                </a:lnTo>
                <a:lnTo>
                  <a:pt x="1270" y="1180"/>
                </a:lnTo>
                <a:lnTo>
                  <a:pt x="1270" y="1316"/>
                </a:lnTo>
                <a:lnTo>
                  <a:pt x="1316" y="1407"/>
                </a:lnTo>
                <a:lnTo>
                  <a:pt x="1406" y="1497"/>
                </a:lnTo>
                <a:lnTo>
                  <a:pt x="1497" y="1588"/>
                </a:lnTo>
                <a:lnTo>
                  <a:pt x="1361" y="1543"/>
                </a:lnTo>
                <a:lnTo>
                  <a:pt x="1180" y="1452"/>
                </a:lnTo>
                <a:lnTo>
                  <a:pt x="1089" y="1316"/>
                </a:lnTo>
                <a:lnTo>
                  <a:pt x="998" y="1225"/>
                </a:lnTo>
                <a:lnTo>
                  <a:pt x="907" y="1044"/>
                </a:lnTo>
                <a:lnTo>
                  <a:pt x="681" y="1044"/>
                </a:lnTo>
                <a:lnTo>
                  <a:pt x="590" y="1134"/>
                </a:lnTo>
                <a:lnTo>
                  <a:pt x="499" y="1316"/>
                </a:lnTo>
                <a:lnTo>
                  <a:pt x="454" y="1407"/>
                </a:lnTo>
                <a:lnTo>
                  <a:pt x="499" y="1543"/>
                </a:lnTo>
                <a:lnTo>
                  <a:pt x="408" y="1588"/>
                </a:lnTo>
                <a:lnTo>
                  <a:pt x="318" y="1497"/>
                </a:lnTo>
                <a:lnTo>
                  <a:pt x="272" y="1407"/>
                </a:lnTo>
                <a:lnTo>
                  <a:pt x="363" y="1316"/>
                </a:lnTo>
                <a:lnTo>
                  <a:pt x="363" y="1180"/>
                </a:lnTo>
                <a:lnTo>
                  <a:pt x="182" y="998"/>
                </a:lnTo>
                <a:lnTo>
                  <a:pt x="91" y="908"/>
                </a:lnTo>
                <a:lnTo>
                  <a:pt x="46" y="862"/>
                </a:lnTo>
                <a:lnTo>
                  <a:pt x="0" y="772"/>
                </a:lnTo>
                <a:lnTo>
                  <a:pt x="46" y="590"/>
                </a:lnTo>
                <a:lnTo>
                  <a:pt x="227" y="545"/>
                </a:lnTo>
                <a:lnTo>
                  <a:pt x="272" y="499"/>
                </a:lnTo>
                <a:lnTo>
                  <a:pt x="272" y="363"/>
                </a:lnTo>
                <a:lnTo>
                  <a:pt x="318" y="273"/>
                </a:lnTo>
                <a:lnTo>
                  <a:pt x="454" y="137"/>
                </a:lnTo>
                <a:lnTo>
                  <a:pt x="545" y="0"/>
                </a:lnTo>
                <a:lnTo>
                  <a:pt x="726" y="0"/>
                </a:lnTo>
                <a:lnTo>
                  <a:pt x="817" y="46"/>
                </a:lnTo>
                <a:close/>
              </a:path>
            </a:pathLst>
          </a:custGeom>
          <a:solidFill>
            <a:srgbClr val="FF0D0D">
              <a:alpha val="30000"/>
            </a:srgbClr>
          </a:solidFill>
          <a:ln w="9525">
            <a:solidFill>
              <a:srgbClr val="FF0D0D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53603" name="Text Box 3"/>
          <p:cNvSpPr txBox="1">
            <a:spLocks noChangeArrowheads="1"/>
          </p:cNvSpPr>
          <p:nvPr/>
        </p:nvSpPr>
        <p:spPr bwMode="auto">
          <a:xfrm rot="-24307454">
            <a:off x="3340894" y="4045744"/>
            <a:ext cx="14763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chemeClr val="tx1"/>
                </a:solidFill>
                <a:effectLst/>
                <a:latin typeface="Arial Narrow" pitchFamily="34" charset="0"/>
              </a:rPr>
              <a:t>МЕССЕНИЯ</a:t>
            </a:r>
          </a:p>
        </p:txBody>
      </p:sp>
      <p:sp>
        <p:nvSpPr>
          <p:cNvPr id="153604" name="Text Box 4"/>
          <p:cNvSpPr txBox="1">
            <a:spLocks noChangeArrowheads="1"/>
          </p:cNvSpPr>
          <p:nvPr/>
        </p:nvSpPr>
        <p:spPr bwMode="auto">
          <a:xfrm>
            <a:off x="4872038" y="4113213"/>
            <a:ext cx="14081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chemeClr val="tx1"/>
                </a:solidFill>
                <a:effectLst/>
                <a:latin typeface="Arial Narrow" pitchFamily="34" charset="0"/>
              </a:rPr>
              <a:t>СПАРТА</a:t>
            </a:r>
          </a:p>
        </p:txBody>
      </p:sp>
      <p:sp>
        <p:nvSpPr>
          <p:cNvPr id="153605" name="Oval 5"/>
          <p:cNvSpPr>
            <a:spLocks noChangeArrowheads="1"/>
          </p:cNvSpPr>
          <p:nvPr/>
        </p:nvSpPr>
        <p:spPr bwMode="auto">
          <a:xfrm flipH="1">
            <a:off x="5024438" y="5014913"/>
            <a:ext cx="131762" cy="114300"/>
          </a:xfrm>
          <a:prstGeom prst="ellipse">
            <a:avLst/>
          </a:prstGeom>
          <a:solidFill>
            <a:srgbClr val="FF0D0D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3608" name="Text Box 8"/>
          <p:cNvSpPr txBox="1">
            <a:spLocks noChangeArrowheads="1"/>
          </p:cNvSpPr>
          <p:nvPr/>
        </p:nvSpPr>
        <p:spPr bwMode="auto">
          <a:xfrm>
            <a:off x="5024438" y="4570413"/>
            <a:ext cx="12652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FF0D0D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Спарта</a:t>
            </a:r>
          </a:p>
        </p:txBody>
      </p:sp>
      <p:sp>
        <p:nvSpPr>
          <p:cNvPr id="153615" name="Rectangle 15"/>
          <p:cNvSpPr>
            <a:spLocks noChangeArrowheads="1"/>
          </p:cNvSpPr>
          <p:nvPr/>
        </p:nvSpPr>
        <p:spPr bwMode="auto">
          <a:xfrm>
            <a:off x="4556125" y="4570413"/>
            <a:ext cx="5683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3000">
                <a:solidFill>
                  <a:srgbClr val="FF0D0D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Webdings" pitchFamily="18" charset="2"/>
              </a:rPr>
              <a:t></a:t>
            </a:r>
          </a:p>
        </p:txBody>
      </p:sp>
      <p:grpSp>
        <p:nvGrpSpPr>
          <p:cNvPr id="153639" name="Group 39"/>
          <p:cNvGrpSpPr>
            <a:grpSpLocks/>
          </p:cNvGrpSpPr>
          <p:nvPr/>
        </p:nvGrpSpPr>
        <p:grpSpPr bwMode="auto">
          <a:xfrm>
            <a:off x="20638" y="6326188"/>
            <a:ext cx="9096375" cy="479425"/>
            <a:chOff x="-5" y="3728"/>
            <a:chExt cx="5730" cy="302"/>
          </a:xfrm>
        </p:grpSpPr>
        <p:sp>
          <p:nvSpPr>
            <p:cNvPr id="153640" name="Rectangle 40"/>
            <p:cNvSpPr>
              <a:spLocks noChangeArrowheads="1"/>
            </p:cNvSpPr>
            <p:nvPr/>
          </p:nvSpPr>
          <p:spPr bwMode="auto">
            <a:xfrm>
              <a:off x="-5" y="3728"/>
              <a:ext cx="5730" cy="302"/>
            </a:xfrm>
            <a:prstGeom prst="rect">
              <a:avLst/>
            </a:prstGeom>
            <a:gradFill rotWithShape="1">
              <a:gsLst>
                <a:gs pos="0">
                  <a:srgbClr val="DFBE9D">
                    <a:gamma/>
                    <a:shade val="46275"/>
                    <a:invGamma/>
                  </a:srgbClr>
                </a:gs>
                <a:gs pos="50000">
                  <a:srgbClr val="DFBE9D"/>
                </a:gs>
                <a:gs pos="100000">
                  <a:srgbClr val="DFBE9D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57150" cmpd="thickThin">
              <a:solidFill>
                <a:srgbClr val="5F3F1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53641" name="Group 41"/>
            <p:cNvGrpSpPr>
              <a:grpSpLocks/>
            </p:cNvGrpSpPr>
            <p:nvPr/>
          </p:nvGrpSpPr>
          <p:grpSpPr bwMode="auto">
            <a:xfrm>
              <a:off x="-5" y="3785"/>
              <a:ext cx="5713" cy="154"/>
              <a:chOff x="134" y="2990"/>
              <a:chExt cx="5485" cy="154"/>
            </a:xfrm>
          </p:grpSpPr>
          <p:grpSp>
            <p:nvGrpSpPr>
              <p:cNvPr id="153642" name="Group 42"/>
              <p:cNvGrpSpPr>
                <a:grpSpLocks/>
              </p:cNvGrpSpPr>
              <p:nvPr/>
            </p:nvGrpSpPr>
            <p:grpSpPr bwMode="auto">
              <a:xfrm>
                <a:off x="4453" y="2990"/>
                <a:ext cx="1166" cy="142"/>
                <a:chOff x="612" y="2521"/>
                <a:chExt cx="2632" cy="480"/>
              </a:xfrm>
            </p:grpSpPr>
            <p:grpSp>
              <p:nvGrpSpPr>
                <p:cNvPr id="153643" name="Group 43"/>
                <p:cNvGrpSpPr>
                  <a:grpSpLocks/>
                </p:cNvGrpSpPr>
                <p:nvPr/>
              </p:nvGrpSpPr>
              <p:grpSpPr bwMode="auto">
                <a:xfrm>
                  <a:off x="612" y="2523"/>
                  <a:ext cx="1316" cy="478"/>
                  <a:chOff x="385" y="2523"/>
                  <a:chExt cx="1316" cy="478"/>
                </a:xfrm>
              </p:grpSpPr>
              <p:sp>
                <p:nvSpPr>
                  <p:cNvPr id="153644" name="Line 44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53645" name="Group 45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53646" name="Line 4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53647" name="Group 4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53648" name="Line 4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3649" name="Line 49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3650" name="Line 5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3651" name="Line 5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3652" name="Line 5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3653" name="Line 5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3654" name="Line 5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3655" name="Line 5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3656" name="Line 56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3657" name="Line 57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53658" name="Line 58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53659" name="Group 59"/>
                <p:cNvGrpSpPr>
                  <a:grpSpLocks/>
                </p:cNvGrpSpPr>
                <p:nvPr/>
              </p:nvGrpSpPr>
              <p:grpSpPr bwMode="auto">
                <a:xfrm>
                  <a:off x="1928" y="2521"/>
                  <a:ext cx="1316" cy="478"/>
                  <a:chOff x="385" y="2523"/>
                  <a:chExt cx="1316" cy="478"/>
                </a:xfrm>
              </p:grpSpPr>
              <p:sp>
                <p:nvSpPr>
                  <p:cNvPr id="153660" name="Line 60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53661" name="Group 61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53662" name="Line 6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53663" name="Group 6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53664" name="Line 6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3665" name="Line 65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3666" name="Line 6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3667" name="Line 6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3668" name="Line 6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3669" name="Line 6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3670" name="Line 7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3671" name="Line 7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3672" name="Line 72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3673" name="Line 73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53674" name="Line 74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153675" name="Group 75"/>
              <p:cNvGrpSpPr>
                <a:grpSpLocks/>
              </p:cNvGrpSpPr>
              <p:nvPr/>
            </p:nvGrpSpPr>
            <p:grpSpPr bwMode="auto">
              <a:xfrm>
                <a:off x="134" y="2999"/>
                <a:ext cx="4320" cy="145"/>
                <a:chOff x="12" y="3220"/>
                <a:chExt cx="5718" cy="217"/>
              </a:xfrm>
            </p:grpSpPr>
            <p:grpSp>
              <p:nvGrpSpPr>
                <p:cNvPr id="153676" name="Group 76"/>
                <p:cNvGrpSpPr>
                  <a:grpSpLocks/>
                </p:cNvGrpSpPr>
                <p:nvPr/>
              </p:nvGrpSpPr>
              <p:grpSpPr bwMode="auto">
                <a:xfrm>
                  <a:off x="12" y="3220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53677" name="Group 77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53678" name="Group 7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53679" name="Line 7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53680" name="Group 80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53681" name="Line 81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53682" name="Group 82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53683" name="Line 8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684" name="Line 8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685" name="Line 8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686" name="Line 8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687" name="Line 8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688" name="Line 8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689" name="Line 8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690" name="Line 9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691" name="Line 9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692" name="Line 9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53693" name="Line 9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53694" name="Group 9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53695" name="Line 9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53696" name="Group 96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53697" name="Line 97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53698" name="Group 98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53699" name="Line 9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700" name="Line 10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701" name="Line 10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702" name="Line 10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703" name="Line 10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704" name="Line 10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705" name="Line 10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706" name="Line 10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707" name="Line 10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708" name="Line 10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53709" name="Line 10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53710" name="Group 110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53711" name="Group 11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53712" name="Line 11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53713" name="Group 11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53714" name="Line 114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53715" name="Group 115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53716" name="Line 11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717" name="Line 11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718" name="Line 11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719" name="Line 11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720" name="Line 12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721" name="Line 12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722" name="Line 12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723" name="Line 12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724" name="Line 12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725" name="Line 12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53726" name="Line 12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53727" name="Group 12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53728" name="Line 12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53729" name="Group 129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53730" name="Line 130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53731" name="Group 131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53732" name="Line 13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733" name="Line 13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734" name="Line 13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735" name="Line 13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736" name="Line 13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737" name="Line 13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738" name="Line 13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739" name="Line 13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740" name="Line 14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741" name="Line 14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53742" name="Line 14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  <p:grpSp>
              <p:nvGrpSpPr>
                <p:cNvPr id="153743" name="Group 143"/>
                <p:cNvGrpSpPr>
                  <a:grpSpLocks/>
                </p:cNvGrpSpPr>
                <p:nvPr/>
              </p:nvGrpSpPr>
              <p:grpSpPr bwMode="auto">
                <a:xfrm>
                  <a:off x="2871" y="3223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53744" name="Group 144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53745" name="Group 14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53746" name="Line 14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53747" name="Group 14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53748" name="Line 148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53749" name="Group 149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53750" name="Line 15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751" name="Line 15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752" name="Line 15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753" name="Line 15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754" name="Line 15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755" name="Line 15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756" name="Line 15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757" name="Line 15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758" name="Line 15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759" name="Line 15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53760" name="Line 16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53761" name="Group 16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53762" name="Line 16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53763" name="Group 16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53764" name="Line 164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53765" name="Group 165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53766" name="Line 16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767" name="Line 16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768" name="Line 16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769" name="Line 16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770" name="Line 17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771" name="Line 17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772" name="Line 17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773" name="Line 17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774" name="Line 17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775" name="Line 17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53776" name="Line 17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53777" name="Group 177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53778" name="Group 17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53779" name="Line 17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53780" name="Group 180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53781" name="Line 181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53782" name="Group 182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53783" name="Line 18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784" name="Line 18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785" name="Line 18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786" name="Line 18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787" name="Line 18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788" name="Line 18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789" name="Line 18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790" name="Line 19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791" name="Line 19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792" name="Line 19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53793" name="Line 19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53794" name="Group 19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53795" name="Line 19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53796" name="Group 196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53797" name="Line 197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53798" name="Group 198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53799" name="Line 19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800" name="Line 20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801" name="Line 20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802" name="Line 20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803" name="Line 20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804" name="Line 20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805" name="Line 20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806" name="Line 20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807" name="Line 20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808" name="Line 20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53809" name="Line 20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153810" name="Group 210"/>
          <p:cNvGrpSpPr>
            <a:grpSpLocks/>
          </p:cNvGrpSpPr>
          <p:nvPr/>
        </p:nvGrpSpPr>
        <p:grpSpPr bwMode="auto">
          <a:xfrm>
            <a:off x="47625" y="87313"/>
            <a:ext cx="9096375" cy="479425"/>
            <a:chOff x="-5" y="3728"/>
            <a:chExt cx="5730" cy="302"/>
          </a:xfrm>
        </p:grpSpPr>
        <p:sp>
          <p:nvSpPr>
            <p:cNvPr id="153811" name="Rectangle 211"/>
            <p:cNvSpPr>
              <a:spLocks noChangeArrowheads="1"/>
            </p:cNvSpPr>
            <p:nvPr/>
          </p:nvSpPr>
          <p:spPr bwMode="auto">
            <a:xfrm>
              <a:off x="-5" y="3728"/>
              <a:ext cx="5730" cy="302"/>
            </a:xfrm>
            <a:prstGeom prst="rect">
              <a:avLst/>
            </a:prstGeom>
            <a:gradFill rotWithShape="1">
              <a:gsLst>
                <a:gs pos="0">
                  <a:srgbClr val="DFBE9D">
                    <a:gamma/>
                    <a:shade val="46275"/>
                    <a:invGamma/>
                  </a:srgbClr>
                </a:gs>
                <a:gs pos="50000">
                  <a:srgbClr val="DFBE9D"/>
                </a:gs>
                <a:gs pos="100000">
                  <a:srgbClr val="DFBE9D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57150" cmpd="thickThin">
              <a:solidFill>
                <a:srgbClr val="5F3F1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53812" name="Group 212"/>
            <p:cNvGrpSpPr>
              <a:grpSpLocks/>
            </p:cNvGrpSpPr>
            <p:nvPr/>
          </p:nvGrpSpPr>
          <p:grpSpPr bwMode="auto">
            <a:xfrm>
              <a:off x="-5" y="3785"/>
              <a:ext cx="5713" cy="154"/>
              <a:chOff x="134" y="2990"/>
              <a:chExt cx="5485" cy="154"/>
            </a:xfrm>
          </p:grpSpPr>
          <p:grpSp>
            <p:nvGrpSpPr>
              <p:cNvPr id="153813" name="Group 213"/>
              <p:cNvGrpSpPr>
                <a:grpSpLocks/>
              </p:cNvGrpSpPr>
              <p:nvPr/>
            </p:nvGrpSpPr>
            <p:grpSpPr bwMode="auto">
              <a:xfrm>
                <a:off x="4453" y="2990"/>
                <a:ext cx="1166" cy="142"/>
                <a:chOff x="612" y="2521"/>
                <a:chExt cx="2632" cy="480"/>
              </a:xfrm>
            </p:grpSpPr>
            <p:grpSp>
              <p:nvGrpSpPr>
                <p:cNvPr id="153814" name="Group 214"/>
                <p:cNvGrpSpPr>
                  <a:grpSpLocks/>
                </p:cNvGrpSpPr>
                <p:nvPr/>
              </p:nvGrpSpPr>
              <p:grpSpPr bwMode="auto">
                <a:xfrm>
                  <a:off x="612" y="2523"/>
                  <a:ext cx="1316" cy="478"/>
                  <a:chOff x="385" y="2523"/>
                  <a:chExt cx="1316" cy="478"/>
                </a:xfrm>
              </p:grpSpPr>
              <p:sp>
                <p:nvSpPr>
                  <p:cNvPr id="153815" name="Line 215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53816" name="Group 216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53817" name="Line 21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53818" name="Group 21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53819" name="Line 21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3820" name="Line 220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3821" name="Line 22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3822" name="Line 22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3823" name="Line 22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3824" name="Line 22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3825" name="Line 22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3826" name="Line 22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3827" name="Line 227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3828" name="Line 228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53829" name="Line 229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53830" name="Group 230"/>
                <p:cNvGrpSpPr>
                  <a:grpSpLocks/>
                </p:cNvGrpSpPr>
                <p:nvPr/>
              </p:nvGrpSpPr>
              <p:grpSpPr bwMode="auto">
                <a:xfrm>
                  <a:off x="1928" y="2521"/>
                  <a:ext cx="1316" cy="478"/>
                  <a:chOff x="385" y="2523"/>
                  <a:chExt cx="1316" cy="478"/>
                </a:xfrm>
              </p:grpSpPr>
              <p:sp>
                <p:nvSpPr>
                  <p:cNvPr id="153831" name="Line 231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53832" name="Group 232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53833" name="Line 23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53834" name="Group 23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53835" name="Line 23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3836" name="Line 236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3837" name="Line 23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3838" name="Line 23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3839" name="Line 23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3840" name="Line 24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3841" name="Line 24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3842" name="Line 24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3843" name="Line 243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3844" name="Line 244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53845" name="Line 245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153846" name="Group 246"/>
              <p:cNvGrpSpPr>
                <a:grpSpLocks/>
              </p:cNvGrpSpPr>
              <p:nvPr/>
            </p:nvGrpSpPr>
            <p:grpSpPr bwMode="auto">
              <a:xfrm>
                <a:off x="134" y="2999"/>
                <a:ext cx="4320" cy="145"/>
                <a:chOff x="12" y="3220"/>
                <a:chExt cx="5718" cy="217"/>
              </a:xfrm>
            </p:grpSpPr>
            <p:grpSp>
              <p:nvGrpSpPr>
                <p:cNvPr id="153847" name="Group 247"/>
                <p:cNvGrpSpPr>
                  <a:grpSpLocks/>
                </p:cNvGrpSpPr>
                <p:nvPr/>
              </p:nvGrpSpPr>
              <p:grpSpPr bwMode="auto">
                <a:xfrm>
                  <a:off x="12" y="3220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53848" name="Group 248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53849" name="Group 24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53850" name="Line 25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53851" name="Group 25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53852" name="Line 252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53853" name="Group 253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53854" name="Line 25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855" name="Line 25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856" name="Line 25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857" name="Line 25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858" name="Line 25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859" name="Line 25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860" name="Line 26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861" name="Line 26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862" name="Line 26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863" name="Line 26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53864" name="Line 26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53865" name="Group 26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53866" name="Line 26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53867" name="Group 26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53868" name="Line 268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53869" name="Group 269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53870" name="Line 27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871" name="Line 27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872" name="Line 27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873" name="Line 27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874" name="Line 27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875" name="Line 27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876" name="Line 27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877" name="Line 27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878" name="Line 27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879" name="Line 27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53880" name="Line 28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53881" name="Group 281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53882" name="Group 28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53883" name="Line 28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53884" name="Group 28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53885" name="Line 285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53886" name="Group 286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53887" name="Line 28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888" name="Line 28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889" name="Line 28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890" name="Line 29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891" name="Line 29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892" name="Line 29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893" name="Line 29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894" name="Line 29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895" name="Line 29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896" name="Line 29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53897" name="Line 29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53898" name="Group 29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53899" name="Line 29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53900" name="Group 300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53901" name="Line 301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53902" name="Group 302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53903" name="Line 30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904" name="Line 30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905" name="Line 30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906" name="Line 30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907" name="Line 30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908" name="Line 30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909" name="Line 30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910" name="Line 31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911" name="Line 31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912" name="Line 31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53913" name="Line 31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  <p:grpSp>
              <p:nvGrpSpPr>
                <p:cNvPr id="153914" name="Group 314"/>
                <p:cNvGrpSpPr>
                  <a:grpSpLocks/>
                </p:cNvGrpSpPr>
                <p:nvPr/>
              </p:nvGrpSpPr>
              <p:grpSpPr bwMode="auto">
                <a:xfrm>
                  <a:off x="2871" y="3223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53915" name="Group 315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53916" name="Group 31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53917" name="Line 31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53918" name="Group 318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53919" name="Line 319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53920" name="Group 320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53921" name="Line 32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922" name="Line 32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923" name="Line 32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924" name="Line 32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925" name="Line 32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926" name="Line 32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927" name="Line 32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928" name="Line 32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929" name="Line 32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930" name="Line 33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53931" name="Line 33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53932" name="Group 33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53933" name="Line 33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53934" name="Group 33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53935" name="Line 335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53936" name="Group 336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53937" name="Line 33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938" name="Line 33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939" name="Line 33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940" name="Line 34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941" name="Line 34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942" name="Line 34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943" name="Line 34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944" name="Line 34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945" name="Line 34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946" name="Line 34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53947" name="Line 34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53948" name="Group 348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53949" name="Group 34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53950" name="Line 35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53951" name="Group 35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53952" name="Line 352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53953" name="Group 353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53954" name="Line 35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955" name="Line 35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956" name="Line 35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957" name="Line 35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958" name="Line 35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959" name="Line 35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960" name="Line 36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961" name="Line 36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962" name="Line 36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963" name="Line 36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53964" name="Line 36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53965" name="Group 36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53966" name="Line 36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53967" name="Group 36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53968" name="Line 368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53969" name="Group 369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53970" name="Line 37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971" name="Line 37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972" name="Line 37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973" name="Line 37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974" name="Line 37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975" name="Line 37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976" name="Line 37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977" name="Line 37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978" name="Line 37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3979" name="Line 37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53980" name="Line 38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153636" name="Group 36"/>
          <p:cNvGrpSpPr>
            <a:grpSpLocks/>
          </p:cNvGrpSpPr>
          <p:nvPr/>
        </p:nvGrpSpPr>
        <p:grpSpPr bwMode="auto">
          <a:xfrm>
            <a:off x="114300" y="809625"/>
            <a:ext cx="1600200" cy="1709738"/>
            <a:chOff x="89" y="201"/>
            <a:chExt cx="1008" cy="1077"/>
          </a:xfrm>
        </p:grpSpPr>
        <p:sp>
          <p:nvSpPr>
            <p:cNvPr id="153637" name="Oval 37"/>
            <p:cNvSpPr>
              <a:spLocks noChangeArrowheads="1"/>
            </p:cNvSpPr>
            <p:nvPr/>
          </p:nvSpPr>
          <p:spPr bwMode="auto">
            <a:xfrm>
              <a:off x="89" y="201"/>
              <a:ext cx="1008" cy="1077"/>
            </a:xfrm>
            <a:prstGeom prst="ellipse">
              <a:avLst/>
            </a:prstGeom>
            <a:solidFill>
              <a:srgbClr val="FDFDE7"/>
            </a:solidFill>
            <a:ln w="57150" cmpd="thickThin">
              <a:solidFill>
                <a:srgbClr val="5F3F1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153638" name="Picture 38" descr="новый-34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12000"/>
            </a:blip>
            <a:srcRect/>
            <a:stretch>
              <a:fillRect/>
            </a:stretch>
          </p:blipFill>
          <p:spPr bwMode="auto">
            <a:xfrm rot="1141563">
              <a:off x="89" y="201"/>
              <a:ext cx="989" cy="1018"/>
            </a:xfrm>
            <a:prstGeom prst="rect">
              <a:avLst/>
            </a:prstGeom>
            <a:noFill/>
          </p:spPr>
        </p:pic>
      </p:grpSp>
      <p:sp>
        <p:nvSpPr>
          <p:cNvPr id="153617" name="AutoShape 17"/>
          <p:cNvSpPr>
            <a:spLocks noChangeArrowheads="1"/>
          </p:cNvSpPr>
          <p:nvPr/>
        </p:nvSpPr>
        <p:spPr bwMode="auto">
          <a:xfrm>
            <a:off x="1833563" y="731838"/>
            <a:ext cx="6408737" cy="485775"/>
          </a:xfrm>
          <a:prstGeom prst="wedgeRoundRectCallout">
            <a:avLst>
              <a:gd name="adj1" fmla="val -58370"/>
              <a:gd name="adj2" fmla="val 136602"/>
              <a:gd name="adj3" fmla="val 16667"/>
            </a:avLst>
          </a:prstGeom>
          <a:solidFill>
            <a:srgbClr val="FDFDE7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ru-RU" b="1">
                <a:solidFill>
                  <a:schemeClr val="tx1"/>
                </a:solidFill>
                <a:effectLst/>
              </a:rPr>
              <a:t>Почему на карте две Спарты?</a:t>
            </a:r>
          </a:p>
        </p:txBody>
      </p:sp>
      <p:sp>
        <p:nvSpPr>
          <p:cNvPr id="153982" name="Text Box 382"/>
          <p:cNvSpPr txBox="1">
            <a:spLocks noChangeArrowheads="1"/>
          </p:cNvSpPr>
          <p:nvPr/>
        </p:nvSpPr>
        <p:spPr bwMode="auto">
          <a:xfrm>
            <a:off x="1792288" y="731838"/>
            <a:ext cx="6916737" cy="641350"/>
          </a:xfrm>
          <a:prstGeom prst="rect">
            <a:avLst/>
          </a:prstGeom>
          <a:solidFill>
            <a:srgbClr val="ECD9C6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Спартой назывался основанный дорийцами город и страна.</a:t>
            </a:r>
          </a:p>
        </p:txBody>
      </p:sp>
      <p:sp>
        <p:nvSpPr>
          <p:cNvPr id="153983" name="AutoShape 383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7558088" y="6392863"/>
            <a:ext cx="1365250" cy="330200"/>
          </a:xfrm>
          <a:prstGeom prst="actionButtonForwardNext">
            <a:avLst/>
          </a:prstGeom>
          <a:solidFill>
            <a:srgbClr val="ECD9C6"/>
          </a:solidFill>
          <a:ln w="9525">
            <a:solidFill>
              <a:srgbClr val="6B472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Дальше</a:t>
            </a:r>
          </a:p>
        </p:txBody>
      </p:sp>
      <p:sp>
        <p:nvSpPr>
          <p:cNvPr id="153984" name="Text Box 384"/>
          <p:cNvSpPr txBox="1">
            <a:spLocks noChangeArrowheads="1"/>
          </p:cNvSpPr>
          <p:nvPr/>
        </p:nvSpPr>
        <p:spPr bwMode="auto">
          <a:xfrm>
            <a:off x="7959725" y="5715000"/>
            <a:ext cx="1090613" cy="423863"/>
          </a:xfrm>
          <a:prstGeom prst="rect">
            <a:avLst/>
          </a:prstGeom>
          <a:solidFill>
            <a:srgbClr val="ECD9C6"/>
          </a:solidFill>
          <a:ln w="57150" cmpd="thickThin">
            <a:solidFill>
              <a:srgbClr val="565656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Ответ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17" grpId="2" animBg="1"/>
      <p:bldP spid="153982" grpId="0" animBg="1"/>
      <p:bldP spid="153983" grpId="0" animBg="1"/>
      <p:bldP spid="15398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734" name="Picture 14" descr="новый-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713" y="2060575"/>
            <a:ext cx="4978400" cy="4095750"/>
          </a:xfrm>
          <a:prstGeom prst="rect">
            <a:avLst/>
          </a:prstGeom>
          <a:noFill/>
          <a:ln w="76200" cmpd="tri">
            <a:solidFill>
              <a:srgbClr val="714B25"/>
            </a:solidFill>
            <a:miter lim="800000"/>
            <a:headEnd/>
            <a:tailEnd/>
          </a:ln>
        </p:spPr>
      </p:pic>
      <p:grpSp>
        <p:nvGrpSpPr>
          <p:cNvPr id="158738" name="Group 18"/>
          <p:cNvGrpSpPr>
            <a:grpSpLocks/>
          </p:cNvGrpSpPr>
          <p:nvPr/>
        </p:nvGrpSpPr>
        <p:grpSpPr bwMode="auto">
          <a:xfrm>
            <a:off x="168275" y="566738"/>
            <a:ext cx="1600200" cy="1709737"/>
            <a:chOff x="89" y="201"/>
            <a:chExt cx="1008" cy="1077"/>
          </a:xfrm>
        </p:grpSpPr>
        <p:sp>
          <p:nvSpPr>
            <p:cNvPr id="158739" name="Oval 19"/>
            <p:cNvSpPr>
              <a:spLocks noChangeArrowheads="1"/>
            </p:cNvSpPr>
            <p:nvPr/>
          </p:nvSpPr>
          <p:spPr bwMode="auto">
            <a:xfrm>
              <a:off x="89" y="201"/>
              <a:ext cx="1008" cy="1077"/>
            </a:xfrm>
            <a:prstGeom prst="ellipse">
              <a:avLst/>
            </a:prstGeom>
            <a:solidFill>
              <a:srgbClr val="FDFDE7"/>
            </a:solidFill>
            <a:ln w="57150" cmpd="thickThin">
              <a:solidFill>
                <a:srgbClr val="5F3F1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158740" name="Picture 20" descr="новый-34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12000"/>
            </a:blip>
            <a:srcRect/>
            <a:stretch>
              <a:fillRect/>
            </a:stretch>
          </p:blipFill>
          <p:spPr bwMode="auto">
            <a:xfrm rot="1141563">
              <a:off x="89" y="201"/>
              <a:ext cx="989" cy="1018"/>
            </a:xfrm>
            <a:prstGeom prst="rect">
              <a:avLst/>
            </a:prstGeom>
            <a:noFill/>
          </p:spPr>
        </p:pic>
      </p:grpSp>
      <p:grpSp>
        <p:nvGrpSpPr>
          <p:cNvPr id="158741" name="Group 21"/>
          <p:cNvGrpSpPr>
            <a:grpSpLocks/>
          </p:cNvGrpSpPr>
          <p:nvPr/>
        </p:nvGrpSpPr>
        <p:grpSpPr bwMode="auto">
          <a:xfrm>
            <a:off x="20638" y="6326188"/>
            <a:ext cx="9096375" cy="479425"/>
            <a:chOff x="-5" y="3728"/>
            <a:chExt cx="5730" cy="302"/>
          </a:xfrm>
        </p:grpSpPr>
        <p:sp>
          <p:nvSpPr>
            <p:cNvPr id="158742" name="Rectangle 22"/>
            <p:cNvSpPr>
              <a:spLocks noChangeArrowheads="1"/>
            </p:cNvSpPr>
            <p:nvPr/>
          </p:nvSpPr>
          <p:spPr bwMode="auto">
            <a:xfrm>
              <a:off x="-5" y="3728"/>
              <a:ext cx="5730" cy="302"/>
            </a:xfrm>
            <a:prstGeom prst="rect">
              <a:avLst/>
            </a:prstGeom>
            <a:gradFill rotWithShape="1">
              <a:gsLst>
                <a:gs pos="0">
                  <a:srgbClr val="DFBE9D">
                    <a:gamma/>
                    <a:shade val="46275"/>
                    <a:invGamma/>
                  </a:srgbClr>
                </a:gs>
                <a:gs pos="50000">
                  <a:srgbClr val="DFBE9D"/>
                </a:gs>
                <a:gs pos="100000">
                  <a:srgbClr val="DFBE9D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57150" cmpd="thickThin">
              <a:solidFill>
                <a:srgbClr val="5F3F1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58743" name="Group 23"/>
            <p:cNvGrpSpPr>
              <a:grpSpLocks/>
            </p:cNvGrpSpPr>
            <p:nvPr/>
          </p:nvGrpSpPr>
          <p:grpSpPr bwMode="auto">
            <a:xfrm>
              <a:off x="-5" y="3785"/>
              <a:ext cx="5713" cy="154"/>
              <a:chOff x="134" y="2990"/>
              <a:chExt cx="5485" cy="154"/>
            </a:xfrm>
          </p:grpSpPr>
          <p:grpSp>
            <p:nvGrpSpPr>
              <p:cNvPr id="158744" name="Group 24"/>
              <p:cNvGrpSpPr>
                <a:grpSpLocks/>
              </p:cNvGrpSpPr>
              <p:nvPr/>
            </p:nvGrpSpPr>
            <p:grpSpPr bwMode="auto">
              <a:xfrm>
                <a:off x="4453" y="2990"/>
                <a:ext cx="1166" cy="142"/>
                <a:chOff x="612" y="2521"/>
                <a:chExt cx="2632" cy="480"/>
              </a:xfrm>
            </p:grpSpPr>
            <p:grpSp>
              <p:nvGrpSpPr>
                <p:cNvPr id="158745" name="Group 25"/>
                <p:cNvGrpSpPr>
                  <a:grpSpLocks/>
                </p:cNvGrpSpPr>
                <p:nvPr/>
              </p:nvGrpSpPr>
              <p:grpSpPr bwMode="auto">
                <a:xfrm>
                  <a:off x="612" y="2523"/>
                  <a:ext cx="1316" cy="478"/>
                  <a:chOff x="385" y="2523"/>
                  <a:chExt cx="1316" cy="478"/>
                </a:xfrm>
              </p:grpSpPr>
              <p:sp>
                <p:nvSpPr>
                  <p:cNvPr id="158746" name="Line 26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58747" name="Group 27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58748" name="Line 2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58749" name="Group 2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58750" name="Line 3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8751" name="Line 31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8752" name="Line 3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8753" name="Line 3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8754" name="Line 3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8755" name="Line 3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8756" name="Line 3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8757" name="Line 3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8758" name="Line 38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8759" name="Line 39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58760" name="Line 40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58761" name="Group 41"/>
                <p:cNvGrpSpPr>
                  <a:grpSpLocks/>
                </p:cNvGrpSpPr>
                <p:nvPr/>
              </p:nvGrpSpPr>
              <p:grpSpPr bwMode="auto">
                <a:xfrm>
                  <a:off x="1928" y="2521"/>
                  <a:ext cx="1316" cy="478"/>
                  <a:chOff x="385" y="2523"/>
                  <a:chExt cx="1316" cy="478"/>
                </a:xfrm>
              </p:grpSpPr>
              <p:sp>
                <p:nvSpPr>
                  <p:cNvPr id="158762" name="Line 42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58763" name="Group 43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58764" name="Line 4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58765" name="Group 4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58766" name="Line 4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8767" name="Line 47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8768" name="Line 4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8769" name="Line 4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8770" name="Line 5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8771" name="Line 5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8772" name="Line 5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8773" name="Line 5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8774" name="Line 54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8775" name="Line 55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58776" name="Line 56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158777" name="Group 57"/>
              <p:cNvGrpSpPr>
                <a:grpSpLocks/>
              </p:cNvGrpSpPr>
              <p:nvPr/>
            </p:nvGrpSpPr>
            <p:grpSpPr bwMode="auto">
              <a:xfrm>
                <a:off x="134" y="2999"/>
                <a:ext cx="4320" cy="145"/>
                <a:chOff x="12" y="3220"/>
                <a:chExt cx="5718" cy="217"/>
              </a:xfrm>
            </p:grpSpPr>
            <p:grpSp>
              <p:nvGrpSpPr>
                <p:cNvPr id="158778" name="Group 58"/>
                <p:cNvGrpSpPr>
                  <a:grpSpLocks/>
                </p:cNvGrpSpPr>
                <p:nvPr/>
              </p:nvGrpSpPr>
              <p:grpSpPr bwMode="auto">
                <a:xfrm>
                  <a:off x="12" y="3220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58779" name="Group 59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58780" name="Group 6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58781" name="Line 6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58782" name="Group 62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58783" name="Line 63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58784" name="Group 64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58785" name="Line 6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8786" name="Line 6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8787" name="Line 6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8788" name="Line 6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8789" name="Line 6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8790" name="Line 7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8791" name="Line 7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8792" name="Line 7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8793" name="Line 7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8794" name="Line 7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58795" name="Line 7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58796" name="Group 7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58797" name="Line 7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58798" name="Group 78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58799" name="Line 79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58800" name="Group 80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58801" name="Line 8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8802" name="Line 8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8803" name="Line 8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8804" name="Line 8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8805" name="Line 8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8806" name="Line 8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8807" name="Line 8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8808" name="Line 8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8809" name="Line 8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8810" name="Line 9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58811" name="Line 9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58812" name="Group 92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58813" name="Group 9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58814" name="Line 9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58815" name="Group 95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58816" name="Line 96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58817" name="Group 97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58818" name="Line 9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8819" name="Line 9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8820" name="Line 10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8821" name="Line 10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8822" name="Line 10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8823" name="Line 10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8824" name="Line 10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8825" name="Line 10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8826" name="Line 10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8827" name="Line 10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58828" name="Line 10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58829" name="Group 10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58830" name="Line 11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58831" name="Group 11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58832" name="Line 112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58833" name="Group 113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58834" name="Line 11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8835" name="Line 11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8836" name="Line 11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8837" name="Line 11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8838" name="Line 11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8839" name="Line 11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8840" name="Line 12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8841" name="Line 12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8842" name="Line 12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8843" name="Line 12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58844" name="Line 12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  <p:grpSp>
              <p:nvGrpSpPr>
                <p:cNvPr id="158845" name="Group 125"/>
                <p:cNvGrpSpPr>
                  <a:grpSpLocks/>
                </p:cNvGrpSpPr>
                <p:nvPr/>
              </p:nvGrpSpPr>
              <p:grpSpPr bwMode="auto">
                <a:xfrm>
                  <a:off x="2871" y="3223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58846" name="Group 126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58847" name="Group 12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58848" name="Line 12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58849" name="Group 129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58850" name="Line 130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58851" name="Group 131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58852" name="Line 13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8853" name="Line 13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8854" name="Line 13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8855" name="Line 13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8856" name="Line 13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8857" name="Line 13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8858" name="Line 13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8859" name="Line 13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8860" name="Line 14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8861" name="Line 14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58862" name="Line 14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58863" name="Group 14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58864" name="Line 14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58865" name="Group 145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58866" name="Line 146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58867" name="Group 147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58868" name="Line 14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8869" name="Line 14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8870" name="Line 15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8871" name="Line 15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8872" name="Line 15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8873" name="Line 15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8874" name="Line 15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8875" name="Line 15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8876" name="Line 15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8877" name="Line 15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58878" name="Line 15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58879" name="Group 159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58880" name="Group 16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58881" name="Line 16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58882" name="Group 162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58883" name="Line 163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58884" name="Group 164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58885" name="Line 16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8886" name="Line 16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8887" name="Line 16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8888" name="Line 16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8889" name="Line 16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8890" name="Line 17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8891" name="Line 17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8892" name="Line 17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8893" name="Line 17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8894" name="Line 17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58895" name="Line 17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58896" name="Group 17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58897" name="Line 17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58898" name="Group 178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58899" name="Line 179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58900" name="Group 180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58901" name="Line 18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8902" name="Line 18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8903" name="Line 18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8904" name="Line 18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8905" name="Line 18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8906" name="Line 18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8907" name="Line 18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8908" name="Line 18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8909" name="Line 18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8910" name="Line 19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58911" name="Line 19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158912" name="Group 192"/>
          <p:cNvGrpSpPr>
            <a:grpSpLocks/>
          </p:cNvGrpSpPr>
          <p:nvPr/>
        </p:nvGrpSpPr>
        <p:grpSpPr bwMode="auto">
          <a:xfrm>
            <a:off x="47625" y="87313"/>
            <a:ext cx="9096375" cy="479425"/>
            <a:chOff x="-5" y="3728"/>
            <a:chExt cx="5730" cy="302"/>
          </a:xfrm>
        </p:grpSpPr>
        <p:sp>
          <p:nvSpPr>
            <p:cNvPr id="158913" name="Rectangle 193"/>
            <p:cNvSpPr>
              <a:spLocks noChangeArrowheads="1"/>
            </p:cNvSpPr>
            <p:nvPr/>
          </p:nvSpPr>
          <p:spPr bwMode="auto">
            <a:xfrm>
              <a:off x="-5" y="3728"/>
              <a:ext cx="5730" cy="302"/>
            </a:xfrm>
            <a:prstGeom prst="rect">
              <a:avLst/>
            </a:prstGeom>
            <a:gradFill rotWithShape="1">
              <a:gsLst>
                <a:gs pos="0">
                  <a:srgbClr val="DFBE9D">
                    <a:gamma/>
                    <a:shade val="46275"/>
                    <a:invGamma/>
                  </a:srgbClr>
                </a:gs>
                <a:gs pos="50000">
                  <a:srgbClr val="DFBE9D"/>
                </a:gs>
                <a:gs pos="100000">
                  <a:srgbClr val="DFBE9D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57150" cmpd="thickThin">
              <a:solidFill>
                <a:srgbClr val="5F3F1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58914" name="Group 194"/>
            <p:cNvGrpSpPr>
              <a:grpSpLocks/>
            </p:cNvGrpSpPr>
            <p:nvPr/>
          </p:nvGrpSpPr>
          <p:grpSpPr bwMode="auto">
            <a:xfrm>
              <a:off x="-5" y="3785"/>
              <a:ext cx="5713" cy="154"/>
              <a:chOff x="134" y="2990"/>
              <a:chExt cx="5485" cy="154"/>
            </a:xfrm>
          </p:grpSpPr>
          <p:grpSp>
            <p:nvGrpSpPr>
              <p:cNvPr id="158915" name="Group 195"/>
              <p:cNvGrpSpPr>
                <a:grpSpLocks/>
              </p:cNvGrpSpPr>
              <p:nvPr/>
            </p:nvGrpSpPr>
            <p:grpSpPr bwMode="auto">
              <a:xfrm>
                <a:off x="4453" y="2990"/>
                <a:ext cx="1166" cy="142"/>
                <a:chOff x="612" y="2521"/>
                <a:chExt cx="2632" cy="480"/>
              </a:xfrm>
            </p:grpSpPr>
            <p:grpSp>
              <p:nvGrpSpPr>
                <p:cNvPr id="158916" name="Group 196"/>
                <p:cNvGrpSpPr>
                  <a:grpSpLocks/>
                </p:cNvGrpSpPr>
                <p:nvPr/>
              </p:nvGrpSpPr>
              <p:grpSpPr bwMode="auto">
                <a:xfrm>
                  <a:off x="612" y="2523"/>
                  <a:ext cx="1316" cy="478"/>
                  <a:chOff x="385" y="2523"/>
                  <a:chExt cx="1316" cy="478"/>
                </a:xfrm>
              </p:grpSpPr>
              <p:sp>
                <p:nvSpPr>
                  <p:cNvPr id="158917" name="Line 197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58918" name="Group 198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58919" name="Line 19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58920" name="Group 20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58921" name="Line 20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8922" name="Line 202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8923" name="Line 20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8924" name="Line 20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8925" name="Line 20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8926" name="Line 20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8927" name="Line 20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8928" name="Line 20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8929" name="Line 209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8930" name="Line 210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58931" name="Line 211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58932" name="Group 212"/>
                <p:cNvGrpSpPr>
                  <a:grpSpLocks/>
                </p:cNvGrpSpPr>
                <p:nvPr/>
              </p:nvGrpSpPr>
              <p:grpSpPr bwMode="auto">
                <a:xfrm>
                  <a:off x="1928" y="2521"/>
                  <a:ext cx="1316" cy="478"/>
                  <a:chOff x="385" y="2523"/>
                  <a:chExt cx="1316" cy="478"/>
                </a:xfrm>
              </p:grpSpPr>
              <p:sp>
                <p:nvSpPr>
                  <p:cNvPr id="158933" name="Line 213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58934" name="Group 214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58935" name="Line 21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58936" name="Group 21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58937" name="Line 21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8938" name="Line 218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8939" name="Line 21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8940" name="Line 22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8941" name="Line 22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8942" name="Line 22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8943" name="Line 22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8944" name="Line 22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8945" name="Line 225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8946" name="Line 226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58947" name="Line 227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158948" name="Group 228"/>
              <p:cNvGrpSpPr>
                <a:grpSpLocks/>
              </p:cNvGrpSpPr>
              <p:nvPr/>
            </p:nvGrpSpPr>
            <p:grpSpPr bwMode="auto">
              <a:xfrm>
                <a:off x="134" y="2999"/>
                <a:ext cx="4320" cy="145"/>
                <a:chOff x="12" y="3220"/>
                <a:chExt cx="5718" cy="217"/>
              </a:xfrm>
            </p:grpSpPr>
            <p:grpSp>
              <p:nvGrpSpPr>
                <p:cNvPr id="158949" name="Group 229"/>
                <p:cNvGrpSpPr>
                  <a:grpSpLocks/>
                </p:cNvGrpSpPr>
                <p:nvPr/>
              </p:nvGrpSpPr>
              <p:grpSpPr bwMode="auto">
                <a:xfrm>
                  <a:off x="12" y="3220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58950" name="Group 230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58951" name="Group 23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58952" name="Line 23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58953" name="Group 23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58954" name="Line 234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58955" name="Group 235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58956" name="Line 23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8957" name="Line 23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8958" name="Line 23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8959" name="Line 23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8960" name="Line 24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8961" name="Line 24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8962" name="Line 24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8963" name="Line 24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8964" name="Line 24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8965" name="Line 24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58966" name="Line 24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58967" name="Group 24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58968" name="Line 24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58969" name="Group 249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58970" name="Line 250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58971" name="Group 251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58972" name="Line 25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8973" name="Line 25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8974" name="Line 25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8975" name="Line 25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8976" name="Line 25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8977" name="Line 25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8978" name="Line 25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8979" name="Line 25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8980" name="Line 26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8981" name="Line 26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58982" name="Line 26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58983" name="Group 263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58984" name="Group 26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58985" name="Line 26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58986" name="Group 266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58987" name="Line 267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58988" name="Group 268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58989" name="Line 26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8990" name="Line 27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8991" name="Line 27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8992" name="Line 27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8993" name="Line 27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8994" name="Line 27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8995" name="Line 27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8996" name="Line 27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8997" name="Line 27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8998" name="Line 27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58999" name="Line 27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59000" name="Group 28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59001" name="Line 28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59002" name="Group 282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59003" name="Line 283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59004" name="Group 284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59005" name="Line 28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006" name="Line 28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007" name="Line 28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008" name="Line 28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009" name="Line 28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010" name="Line 29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011" name="Line 29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012" name="Line 29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013" name="Line 29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014" name="Line 29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59015" name="Line 29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  <p:grpSp>
              <p:nvGrpSpPr>
                <p:cNvPr id="159016" name="Group 296"/>
                <p:cNvGrpSpPr>
                  <a:grpSpLocks/>
                </p:cNvGrpSpPr>
                <p:nvPr/>
              </p:nvGrpSpPr>
              <p:grpSpPr bwMode="auto">
                <a:xfrm>
                  <a:off x="2871" y="3223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59017" name="Group 297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59018" name="Group 29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59019" name="Line 29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59020" name="Group 300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59021" name="Line 301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59022" name="Group 302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59023" name="Line 30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024" name="Line 30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025" name="Line 30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026" name="Line 30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027" name="Line 30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028" name="Line 30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029" name="Line 30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030" name="Line 31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031" name="Line 31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032" name="Line 31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59033" name="Line 31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59034" name="Group 31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59035" name="Line 31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59036" name="Group 316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59037" name="Line 317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59038" name="Group 318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59039" name="Line 31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040" name="Line 32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041" name="Line 32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042" name="Line 32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043" name="Line 32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044" name="Line 32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045" name="Line 32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046" name="Line 32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047" name="Line 32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048" name="Line 32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59049" name="Line 32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59050" name="Group 330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59051" name="Group 33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59052" name="Line 33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59053" name="Group 33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59054" name="Line 334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59055" name="Group 335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59056" name="Line 33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057" name="Line 33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058" name="Line 33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059" name="Line 33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060" name="Line 34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061" name="Line 34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062" name="Line 34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063" name="Line 34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064" name="Line 34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065" name="Line 34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59066" name="Line 34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59067" name="Group 34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59068" name="Line 34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59069" name="Group 349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59070" name="Line 350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59071" name="Group 351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59072" name="Line 35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073" name="Line 35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074" name="Line 35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075" name="Line 35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076" name="Line 35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077" name="Line 35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078" name="Line 35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079" name="Line 35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080" name="Line 36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081" name="Line 36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59082" name="Line 36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</p:grpSp>
        </p:grpSp>
      </p:grpSp>
      <p:sp>
        <p:nvSpPr>
          <p:cNvPr id="159083" name="AutoShape 363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7834313" y="5826125"/>
            <a:ext cx="636587" cy="330200"/>
          </a:xfrm>
          <a:prstGeom prst="actionButtonForwardNext">
            <a:avLst/>
          </a:prstGeom>
          <a:solidFill>
            <a:srgbClr val="ECD9C6"/>
          </a:solidFill>
          <a:ln w="9525">
            <a:solidFill>
              <a:srgbClr val="6B472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9084" name="AutoShape 364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359650" y="5310188"/>
            <a:ext cx="1597025" cy="411162"/>
          </a:xfrm>
          <a:prstGeom prst="actionButtonBlank">
            <a:avLst/>
          </a:prstGeom>
          <a:solidFill>
            <a:srgbClr val="ECD9C6"/>
          </a:solidFill>
          <a:ln w="9525">
            <a:solidFill>
              <a:srgbClr val="6B472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СПАРТИАТЫ</a:t>
            </a:r>
          </a:p>
        </p:txBody>
      </p:sp>
      <p:sp>
        <p:nvSpPr>
          <p:cNvPr id="158729" name="AutoShape 9"/>
          <p:cNvSpPr>
            <a:spLocks noChangeArrowheads="1"/>
          </p:cNvSpPr>
          <p:nvPr/>
        </p:nvSpPr>
        <p:spPr bwMode="auto">
          <a:xfrm>
            <a:off x="1960563" y="765175"/>
            <a:ext cx="6615112" cy="1060450"/>
          </a:xfrm>
          <a:prstGeom prst="wedgeRoundRectCallout">
            <a:avLst>
              <a:gd name="adj1" fmla="val -59815"/>
              <a:gd name="adj2" fmla="val 42065"/>
              <a:gd name="adj3" fmla="val 16667"/>
            </a:avLst>
          </a:prstGeom>
          <a:solidFill>
            <a:srgbClr val="FDFDE7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ru-RU" b="1">
                <a:solidFill>
                  <a:schemeClr val="tx1"/>
                </a:solidFill>
                <a:effectLst/>
              </a:rPr>
              <a:t>  Мой род древний, принадлежит к </a:t>
            </a:r>
            <a:r>
              <a:rPr lang="ru-RU" b="1" i="1">
                <a:solidFill>
                  <a:schemeClr val="tx1"/>
                </a:solidFill>
                <a:effectLst/>
              </a:rPr>
              <a:t>спартиатам,</a:t>
            </a:r>
            <a:r>
              <a:rPr lang="ru-RU" b="1">
                <a:solidFill>
                  <a:schemeClr val="tx1"/>
                </a:solidFill>
                <a:effectLst/>
              </a:rPr>
              <a:t>  живет в городе Спарта со времени покорения этих земель.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208" name="Picture 16"/>
          <p:cNvPicPr>
            <a:picLocks noChangeAspect="1" noChangeArrowheads="1"/>
          </p:cNvPicPr>
          <p:nvPr/>
        </p:nvPicPr>
        <p:blipFill>
          <a:blip r:embed="rId3" cstate="print"/>
          <a:srcRect l="74542" t="4849"/>
          <a:stretch>
            <a:fillRect/>
          </a:stretch>
        </p:blipFill>
        <p:spPr bwMode="auto">
          <a:xfrm>
            <a:off x="5492750" y="3189288"/>
            <a:ext cx="901700" cy="2925762"/>
          </a:xfrm>
          <a:prstGeom prst="rect">
            <a:avLst/>
          </a:prstGeom>
          <a:noFill/>
          <a:ln w="76200" cmpd="tri">
            <a:solidFill>
              <a:schemeClr val="bg2"/>
            </a:solidFill>
            <a:miter lim="800000"/>
            <a:headEnd/>
            <a:tailEnd/>
          </a:ln>
          <a:effectLst/>
        </p:spPr>
      </p:pic>
      <p:sp>
        <p:nvSpPr>
          <p:cNvPr id="136200" name="Text Box 8"/>
          <p:cNvSpPr txBox="1">
            <a:spLocks noChangeArrowheads="1"/>
          </p:cNvSpPr>
          <p:nvPr/>
        </p:nvSpPr>
        <p:spPr bwMode="auto">
          <a:xfrm>
            <a:off x="1631950" y="6124575"/>
            <a:ext cx="5518150" cy="366713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solidFill>
                  <a:schemeClr val="tx1"/>
                </a:solidFill>
                <a:effectLst/>
              </a:rPr>
              <a:t>Спартиаты. </a:t>
            </a:r>
            <a:r>
              <a:rPr lang="ru-RU" b="1" i="1">
                <a:solidFill>
                  <a:schemeClr val="tx1"/>
                </a:solidFill>
                <a:effectLst/>
              </a:rPr>
              <a:t>Древнегреческий рельеф</a:t>
            </a:r>
          </a:p>
        </p:txBody>
      </p:sp>
      <p:grpSp>
        <p:nvGrpSpPr>
          <p:cNvPr id="136239" name="Group 47"/>
          <p:cNvGrpSpPr>
            <a:grpSpLocks/>
          </p:cNvGrpSpPr>
          <p:nvPr/>
        </p:nvGrpSpPr>
        <p:grpSpPr bwMode="auto">
          <a:xfrm>
            <a:off x="100013" y="1006475"/>
            <a:ext cx="2051050" cy="2182813"/>
            <a:chOff x="0" y="280"/>
            <a:chExt cx="1292" cy="1375"/>
          </a:xfrm>
        </p:grpSpPr>
        <p:pic>
          <p:nvPicPr>
            <p:cNvPr id="136230" name="Picture 38" descr="СМ5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73" y="403"/>
              <a:ext cx="1119" cy="1252"/>
            </a:xfrm>
            <a:prstGeom prst="rect">
              <a:avLst/>
            </a:prstGeom>
            <a:solidFill>
              <a:srgbClr val="FDFDE7"/>
            </a:solidFill>
          </p:spPr>
        </p:pic>
        <p:pic>
          <p:nvPicPr>
            <p:cNvPr id="136238" name="Picture 46" descr="новый-13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-2502330">
              <a:off x="0" y="280"/>
              <a:ext cx="543" cy="486"/>
            </a:xfrm>
            <a:prstGeom prst="rect">
              <a:avLst/>
            </a:prstGeom>
            <a:noFill/>
          </p:spPr>
        </p:pic>
      </p:grpSp>
      <p:sp>
        <p:nvSpPr>
          <p:cNvPr id="136224" name="AutoShape 32"/>
          <p:cNvSpPr>
            <a:spLocks noChangeArrowheads="1"/>
          </p:cNvSpPr>
          <p:nvPr/>
        </p:nvSpPr>
        <p:spPr bwMode="auto">
          <a:xfrm>
            <a:off x="1106488" y="857250"/>
            <a:ext cx="6604000" cy="758825"/>
          </a:xfrm>
          <a:prstGeom prst="wedgeRoundRectCallout">
            <a:avLst>
              <a:gd name="adj1" fmla="val -50792"/>
              <a:gd name="adj2" fmla="val 70292"/>
              <a:gd name="adj3" fmla="val 16667"/>
            </a:avLst>
          </a:prstGeom>
          <a:solidFill>
            <a:srgbClr val="FDFDE7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b="1">
                <a:solidFill>
                  <a:schemeClr val="tx1"/>
                </a:solidFill>
                <a:effectLst/>
              </a:rPr>
              <a:t> Объясни, почему женщины так напутствовали воинов, уходящих на войну.</a:t>
            </a:r>
          </a:p>
        </p:txBody>
      </p:sp>
      <p:pic>
        <p:nvPicPr>
          <p:cNvPr id="136236" name="Picture 44" descr="новый-11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0603476">
            <a:off x="706438" y="2132013"/>
            <a:ext cx="1057275" cy="1057275"/>
          </a:xfrm>
          <a:prstGeom prst="rect">
            <a:avLst/>
          </a:prstGeom>
          <a:noFill/>
        </p:spPr>
      </p:pic>
      <p:sp>
        <p:nvSpPr>
          <p:cNvPr id="136240" name="AutoShape 48"/>
          <p:cNvSpPr>
            <a:spLocks noChangeArrowheads="1"/>
          </p:cNvSpPr>
          <p:nvPr/>
        </p:nvSpPr>
        <p:spPr bwMode="auto">
          <a:xfrm>
            <a:off x="4541838" y="1998663"/>
            <a:ext cx="3297237" cy="839787"/>
          </a:xfrm>
          <a:prstGeom prst="wave">
            <a:avLst>
              <a:gd name="adj1" fmla="val 3713"/>
              <a:gd name="adj2" fmla="val -1968"/>
            </a:avLst>
          </a:prstGeom>
          <a:gradFill rotWithShape="1">
            <a:gsLst>
              <a:gs pos="0">
                <a:srgbClr val="EEEEEE">
                  <a:gamma/>
                  <a:shade val="46275"/>
                  <a:invGamma/>
                </a:srgbClr>
              </a:gs>
              <a:gs pos="50000">
                <a:srgbClr val="EEEEEE"/>
              </a:gs>
              <a:gs pos="100000">
                <a:srgbClr val="EEEEEE">
                  <a:gamma/>
                  <a:shade val="46275"/>
                  <a:invGamma/>
                </a:srgbClr>
              </a:gs>
            </a:gsLst>
            <a:lin ang="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ru-RU" sz="2400" b="1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«</a:t>
            </a:r>
            <a:r>
              <a:rPr lang="ru-RU" sz="2400" b="1" i="1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Или со щитом, </a:t>
            </a:r>
          </a:p>
          <a:p>
            <a:r>
              <a:rPr lang="ru-RU" sz="2400" b="1" i="1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или на щите!»</a:t>
            </a:r>
          </a:p>
        </p:txBody>
      </p:sp>
      <p:grpSp>
        <p:nvGrpSpPr>
          <p:cNvPr id="136241" name="Group 49"/>
          <p:cNvGrpSpPr>
            <a:grpSpLocks/>
          </p:cNvGrpSpPr>
          <p:nvPr/>
        </p:nvGrpSpPr>
        <p:grpSpPr bwMode="auto">
          <a:xfrm>
            <a:off x="0" y="6491288"/>
            <a:ext cx="9096375" cy="479425"/>
            <a:chOff x="-5" y="3728"/>
            <a:chExt cx="5730" cy="302"/>
          </a:xfrm>
        </p:grpSpPr>
        <p:sp>
          <p:nvSpPr>
            <p:cNvPr id="136242" name="Rectangle 50"/>
            <p:cNvSpPr>
              <a:spLocks noChangeArrowheads="1"/>
            </p:cNvSpPr>
            <p:nvPr/>
          </p:nvSpPr>
          <p:spPr bwMode="auto">
            <a:xfrm>
              <a:off x="-5" y="3728"/>
              <a:ext cx="5730" cy="302"/>
            </a:xfrm>
            <a:prstGeom prst="rect">
              <a:avLst/>
            </a:prstGeom>
            <a:gradFill rotWithShape="1">
              <a:gsLst>
                <a:gs pos="0">
                  <a:srgbClr val="DFBE9D">
                    <a:gamma/>
                    <a:shade val="46275"/>
                    <a:invGamma/>
                  </a:srgbClr>
                </a:gs>
                <a:gs pos="50000">
                  <a:srgbClr val="DFBE9D"/>
                </a:gs>
                <a:gs pos="100000">
                  <a:srgbClr val="DFBE9D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57150" cmpd="thickThin">
              <a:solidFill>
                <a:srgbClr val="5F3F1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36243" name="Group 51"/>
            <p:cNvGrpSpPr>
              <a:grpSpLocks/>
            </p:cNvGrpSpPr>
            <p:nvPr/>
          </p:nvGrpSpPr>
          <p:grpSpPr bwMode="auto">
            <a:xfrm>
              <a:off x="-5" y="3785"/>
              <a:ext cx="5713" cy="154"/>
              <a:chOff x="134" y="2990"/>
              <a:chExt cx="5485" cy="154"/>
            </a:xfrm>
          </p:grpSpPr>
          <p:grpSp>
            <p:nvGrpSpPr>
              <p:cNvPr id="136244" name="Group 52"/>
              <p:cNvGrpSpPr>
                <a:grpSpLocks/>
              </p:cNvGrpSpPr>
              <p:nvPr/>
            </p:nvGrpSpPr>
            <p:grpSpPr bwMode="auto">
              <a:xfrm>
                <a:off x="4453" y="2990"/>
                <a:ext cx="1166" cy="142"/>
                <a:chOff x="612" y="2521"/>
                <a:chExt cx="2632" cy="480"/>
              </a:xfrm>
            </p:grpSpPr>
            <p:grpSp>
              <p:nvGrpSpPr>
                <p:cNvPr id="136245" name="Group 53"/>
                <p:cNvGrpSpPr>
                  <a:grpSpLocks/>
                </p:cNvGrpSpPr>
                <p:nvPr/>
              </p:nvGrpSpPr>
              <p:grpSpPr bwMode="auto">
                <a:xfrm>
                  <a:off x="612" y="2523"/>
                  <a:ext cx="1316" cy="478"/>
                  <a:chOff x="385" y="2523"/>
                  <a:chExt cx="1316" cy="478"/>
                </a:xfrm>
              </p:grpSpPr>
              <p:sp>
                <p:nvSpPr>
                  <p:cNvPr id="136246" name="Line 54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36247" name="Group 55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36248" name="Line 5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36249" name="Group 5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36250" name="Line 5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36251" name="Line 59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36252" name="Line 6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36253" name="Line 6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36254" name="Line 6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36255" name="Line 6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36256" name="Line 6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36257" name="Line 6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36258" name="Line 66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36259" name="Line 67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36260" name="Line 68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36261" name="Group 69"/>
                <p:cNvGrpSpPr>
                  <a:grpSpLocks/>
                </p:cNvGrpSpPr>
                <p:nvPr/>
              </p:nvGrpSpPr>
              <p:grpSpPr bwMode="auto">
                <a:xfrm>
                  <a:off x="1928" y="2521"/>
                  <a:ext cx="1316" cy="478"/>
                  <a:chOff x="385" y="2523"/>
                  <a:chExt cx="1316" cy="478"/>
                </a:xfrm>
              </p:grpSpPr>
              <p:sp>
                <p:nvSpPr>
                  <p:cNvPr id="136262" name="Line 70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36263" name="Group 71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36264" name="Line 7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36265" name="Group 7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36266" name="Line 7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36267" name="Line 75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36268" name="Line 7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36269" name="Line 7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36270" name="Line 7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36271" name="Line 7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36272" name="Line 8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36273" name="Line 8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36274" name="Line 82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36275" name="Line 83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36276" name="Line 84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136277" name="Group 85"/>
              <p:cNvGrpSpPr>
                <a:grpSpLocks/>
              </p:cNvGrpSpPr>
              <p:nvPr/>
            </p:nvGrpSpPr>
            <p:grpSpPr bwMode="auto">
              <a:xfrm>
                <a:off x="134" y="2999"/>
                <a:ext cx="4320" cy="145"/>
                <a:chOff x="12" y="3220"/>
                <a:chExt cx="5718" cy="217"/>
              </a:xfrm>
            </p:grpSpPr>
            <p:grpSp>
              <p:nvGrpSpPr>
                <p:cNvPr id="136278" name="Group 86"/>
                <p:cNvGrpSpPr>
                  <a:grpSpLocks/>
                </p:cNvGrpSpPr>
                <p:nvPr/>
              </p:nvGrpSpPr>
              <p:grpSpPr bwMode="auto">
                <a:xfrm>
                  <a:off x="12" y="3220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36279" name="Group 87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36280" name="Group 8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36281" name="Line 8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36282" name="Group 90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36283" name="Line 91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36284" name="Group 92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36285" name="Line 9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286" name="Line 9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287" name="Line 9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288" name="Line 9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289" name="Line 9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290" name="Line 9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291" name="Line 9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292" name="Line 10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293" name="Line 10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294" name="Line 10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36295" name="Line 10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36296" name="Group 10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36297" name="Line 10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36298" name="Group 106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36299" name="Line 107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36300" name="Group 108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36301" name="Line 10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302" name="Line 11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303" name="Line 11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304" name="Line 11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305" name="Line 11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306" name="Line 11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307" name="Line 11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308" name="Line 11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309" name="Line 11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310" name="Line 11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36311" name="Line 11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36312" name="Group 120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36313" name="Group 12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36314" name="Line 12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36315" name="Group 12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36316" name="Line 124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36317" name="Group 125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36318" name="Line 12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319" name="Line 12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320" name="Line 12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321" name="Line 12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322" name="Line 13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323" name="Line 13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324" name="Line 13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325" name="Line 13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326" name="Line 13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327" name="Line 13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36328" name="Line 13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36329" name="Group 13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36330" name="Line 13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36331" name="Group 139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36332" name="Line 140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36333" name="Group 141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36334" name="Line 14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335" name="Line 14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336" name="Line 14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337" name="Line 14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338" name="Line 14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339" name="Line 14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340" name="Line 14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341" name="Line 14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342" name="Line 15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343" name="Line 15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36344" name="Line 15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  <p:grpSp>
              <p:nvGrpSpPr>
                <p:cNvPr id="136345" name="Group 153"/>
                <p:cNvGrpSpPr>
                  <a:grpSpLocks/>
                </p:cNvGrpSpPr>
                <p:nvPr/>
              </p:nvGrpSpPr>
              <p:grpSpPr bwMode="auto">
                <a:xfrm>
                  <a:off x="2871" y="3223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36346" name="Group 154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36347" name="Group 15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36348" name="Line 15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36349" name="Group 15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36350" name="Line 158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36351" name="Group 159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36352" name="Line 16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353" name="Line 16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354" name="Line 16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355" name="Line 16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356" name="Line 16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357" name="Line 16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358" name="Line 16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359" name="Line 16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360" name="Line 16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361" name="Line 16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36362" name="Line 17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36363" name="Group 17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36364" name="Line 17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36365" name="Group 17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36366" name="Line 174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36367" name="Group 175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36368" name="Line 17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369" name="Line 17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370" name="Line 17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371" name="Line 17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372" name="Line 18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373" name="Line 18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374" name="Line 18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375" name="Line 18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376" name="Line 18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377" name="Line 18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36378" name="Line 18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36379" name="Group 187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36380" name="Group 18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36381" name="Line 18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36382" name="Group 190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36383" name="Line 191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36384" name="Group 192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36385" name="Line 19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386" name="Line 19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387" name="Line 19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388" name="Line 19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389" name="Line 19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390" name="Line 19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391" name="Line 19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392" name="Line 20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393" name="Line 20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394" name="Line 20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36395" name="Line 20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36396" name="Group 20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36397" name="Line 20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36398" name="Group 206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36399" name="Line 207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36400" name="Group 208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36401" name="Line 20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402" name="Line 21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403" name="Line 21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404" name="Line 21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405" name="Line 21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406" name="Line 21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407" name="Line 21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408" name="Line 21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409" name="Line 21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410" name="Line 21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36411" name="Line 21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136412" name="Group 220"/>
          <p:cNvGrpSpPr>
            <a:grpSpLocks/>
          </p:cNvGrpSpPr>
          <p:nvPr/>
        </p:nvGrpSpPr>
        <p:grpSpPr bwMode="auto">
          <a:xfrm>
            <a:off x="65088" y="188913"/>
            <a:ext cx="9096375" cy="479425"/>
            <a:chOff x="-5" y="3728"/>
            <a:chExt cx="5730" cy="302"/>
          </a:xfrm>
        </p:grpSpPr>
        <p:sp>
          <p:nvSpPr>
            <p:cNvPr id="136413" name="Rectangle 221"/>
            <p:cNvSpPr>
              <a:spLocks noChangeArrowheads="1"/>
            </p:cNvSpPr>
            <p:nvPr/>
          </p:nvSpPr>
          <p:spPr bwMode="auto">
            <a:xfrm>
              <a:off x="-5" y="3728"/>
              <a:ext cx="5730" cy="302"/>
            </a:xfrm>
            <a:prstGeom prst="rect">
              <a:avLst/>
            </a:prstGeom>
            <a:gradFill rotWithShape="1">
              <a:gsLst>
                <a:gs pos="0">
                  <a:srgbClr val="DFBE9D">
                    <a:gamma/>
                    <a:shade val="46275"/>
                    <a:invGamma/>
                  </a:srgbClr>
                </a:gs>
                <a:gs pos="50000">
                  <a:srgbClr val="DFBE9D"/>
                </a:gs>
                <a:gs pos="100000">
                  <a:srgbClr val="DFBE9D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57150" cmpd="thickThin">
              <a:solidFill>
                <a:srgbClr val="5F3F1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36414" name="Group 222"/>
            <p:cNvGrpSpPr>
              <a:grpSpLocks/>
            </p:cNvGrpSpPr>
            <p:nvPr/>
          </p:nvGrpSpPr>
          <p:grpSpPr bwMode="auto">
            <a:xfrm>
              <a:off x="-5" y="3785"/>
              <a:ext cx="5713" cy="154"/>
              <a:chOff x="134" y="2990"/>
              <a:chExt cx="5485" cy="154"/>
            </a:xfrm>
          </p:grpSpPr>
          <p:grpSp>
            <p:nvGrpSpPr>
              <p:cNvPr id="136415" name="Group 223"/>
              <p:cNvGrpSpPr>
                <a:grpSpLocks/>
              </p:cNvGrpSpPr>
              <p:nvPr/>
            </p:nvGrpSpPr>
            <p:grpSpPr bwMode="auto">
              <a:xfrm>
                <a:off x="4453" y="2990"/>
                <a:ext cx="1166" cy="142"/>
                <a:chOff x="612" y="2521"/>
                <a:chExt cx="2632" cy="480"/>
              </a:xfrm>
            </p:grpSpPr>
            <p:grpSp>
              <p:nvGrpSpPr>
                <p:cNvPr id="136416" name="Group 224"/>
                <p:cNvGrpSpPr>
                  <a:grpSpLocks/>
                </p:cNvGrpSpPr>
                <p:nvPr/>
              </p:nvGrpSpPr>
              <p:grpSpPr bwMode="auto">
                <a:xfrm>
                  <a:off x="612" y="2523"/>
                  <a:ext cx="1316" cy="478"/>
                  <a:chOff x="385" y="2523"/>
                  <a:chExt cx="1316" cy="478"/>
                </a:xfrm>
              </p:grpSpPr>
              <p:sp>
                <p:nvSpPr>
                  <p:cNvPr id="136417" name="Line 225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36418" name="Group 226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36419" name="Line 22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36420" name="Group 22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36421" name="Line 22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36422" name="Line 230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36423" name="Line 23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36424" name="Line 23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36425" name="Line 23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36426" name="Line 23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36427" name="Line 23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36428" name="Line 23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36429" name="Line 237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36430" name="Line 238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36431" name="Line 239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36432" name="Group 240"/>
                <p:cNvGrpSpPr>
                  <a:grpSpLocks/>
                </p:cNvGrpSpPr>
                <p:nvPr/>
              </p:nvGrpSpPr>
              <p:grpSpPr bwMode="auto">
                <a:xfrm>
                  <a:off x="1928" y="2521"/>
                  <a:ext cx="1316" cy="478"/>
                  <a:chOff x="385" y="2523"/>
                  <a:chExt cx="1316" cy="478"/>
                </a:xfrm>
              </p:grpSpPr>
              <p:sp>
                <p:nvSpPr>
                  <p:cNvPr id="136433" name="Line 241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36434" name="Group 242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36435" name="Line 24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36436" name="Group 24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36437" name="Line 24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36438" name="Line 246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36439" name="Line 24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36440" name="Line 24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36441" name="Line 24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36442" name="Line 25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36443" name="Line 25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36444" name="Line 25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36445" name="Line 253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36446" name="Line 254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36447" name="Line 255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136448" name="Group 256"/>
              <p:cNvGrpSpPr>
                <a:grpSpLocks/>
              </p:cNvGrpSpPr>
              <p:nvPr/>
            </p:nvGrpSpPr>
            <p:grpSpPr bwMode="auto">
              <a:xfrm>
                <a:off x="134" y="2999"/>
                <a:ext cx="4320" cy="145"/>
                <a:chOff x="12" y="3220"/>
                <a:chExt cx="5718" cy="217"/>
              </a:xfrm>
            </p:grpSpPr>
            <p:grpSp>
              <p:nvGrpSpPr>
                <p:cNvPr id="136449" name="Group 257"/>
                <p:cNvGrpSpPr>
                  <a:grpSpLocks/>
                </p:cNvGrpSpPr>
                <p:nvPr/>
              </p:nvGrpSpPr>
              <p:grpSpPr bwMode="auto">
                <a:xfrm>
                  <a:off x="12" y="3220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36450" name="Group 258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36451" name="Group 25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36452" name="Line 26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36453" name="Group 26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36454" name="Line 262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36455" name="Group 263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36456" name="Line 26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457" name="Line 26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458" name="Line 26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459" name="Line 26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460" name="Line 26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461" name="Line 26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462" name="Line 27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463" name="Line 27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464" name="Line 27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465" name="Line 27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36466" name="Line 27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36467" name="Group 27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36468" name="Line 27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36469" name="Group 27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36470" name="Line 278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36471" name="Group 279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36472" name="Line 28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473" name="Line 28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474" name="Line 28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475" name="Line 28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476" name="Line 28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477" name="Line 28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478" name="Line 28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479" name="Line 28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480" name="Line 28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481" name="Line 28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36482" name="Line 29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36483" name="Group 291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36484" name="Group 29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36485" name="Line 29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36486" name="Group 29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36487" name="Line 295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36488" name="Group 296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36489" name="Line 29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490" name="Line 29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491" name="Line 29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492" name="Line 30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493" name="Line 30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494" name="Line 30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495" name="Line 30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496" name="Line 30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497" name="Line 30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498" name="Line 30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36499" name="Line 30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36500" name="Group 30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36501" name="Line 30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36502" name="Group 310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36503" name="Line 311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36504" name="Group 312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36505" name="Line 31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506" name="Line 31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507" name="Line 31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508" name="Line 31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509" name="Line 31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510" name="Line 31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511" name="Line 31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512" name="Line 32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513" name="Line 32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514" name="Line 32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36515" name="Line 32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  <p:grpSp>
              <p:nvGrpSpPr>
                <p:cNvPr id="136516" name="Group 324"/>
                <p:cNvGrpSpPr>
                  <a:grpSpLocks/>
                </p:cNvGrpSpPr>
                <p:nvPr/>
              </p:nvGrpSpPr>
              <p:grpSpPr bwMode="auto">
                <a:xfrm>
                  <a:off x="2871" y="3223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36517" name="Group 325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36518" name="Group 32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36519" name="Line 32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36520" name="Group 328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36521" name="Line 329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36522" name="Group 330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36523" name="Line 33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524" name="Line 33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525" name="Line 33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526" name="Line 33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527" name="Line 33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528" name="Line 33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529" name="Line 33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530" name="Line 33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531" name="Line 33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532" name="Line 34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36533" name="Line 34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36534" name="Group 34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36535" name="Line 34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36536" name="Group 34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36537" name="Line 345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36538" name="Group 346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36539" name="Line 34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540" name="Line 34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541" name="Line 34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542" name="Line 35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543" name="Line 35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544" name="Line 35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545" name="Line 35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546" name="Line 35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547" name="Line 35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548" name="Line 35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36549" name="Line 35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36550" name="Group 358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36551" name="Group 35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36552" name="Line 36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36553" name="Group 36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36554" name="Line 362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36555" name="Group 363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36556" name="Line 36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557" name="Line 36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558" name="Line 36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559" name="Line 36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560" name="Line 36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561" name="Line 36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562" name="Line 37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563" name="Line 37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564" name="Line 37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565" name="Line 37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36566" name="Line 37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36567" name="Group 37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36568" name="Line 37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36569" name="Group 37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36570" name="Line 378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36571" name="Group 379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36572" name="Line 38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573" name="Line 38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574" name="Line 38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575" name="Line 38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576" name="Line 38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577" name="Line 38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578" name="Line 38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579" name="Line 38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580" name="Line 38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36581" name="Line 38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36582" name="Line 39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</p:grpSp>
        </p:grpSp>
      </p:grpSp>
      <p:sp>
        <p:nvSpPr>
          <p:cNvPr id="136583" name="AutoShape 391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20088" y="5927725"/>
            <a:ext cx="636587" cy="330200"/>
          </a:xfrm>
          <a:prstGeom prst="actionButtonForwardNext">
            <a:avLst/>
          </a:prstGeom>
          <a:solidFill>
            <a:srgbClr val="ECD9C6"/>
          </a:solidFill>
          <a:ln w="9525">
            <a:solidFill>
              <a:srgbClr val="6B472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6222" name="AutoShape 30"/>
          <p:cNvSpPr>
            <a:spLocks noChangeArrowheads="1"/>
          </p:cNvSpPr>
          <p:nvPr/>
        </p:nvSpPr>
        <p:spPr bwMode="auto">
          <a:xfrm>
            <a:off x="1112838" y="857250"/>
            <a:ext cx="6604000" cy="758825"/>
          </a:xfrm>
          <a:prstGeom prst="wedgeRoundRectCallout">
            <a:avLst>
              <a:gd name="adj1" fmla="val -50940"/>
              <a:gd name="adj2" fmla="val 114852"/>
              <a:gd name="adj3" fmla="val 16667"/>
            </a:avLst>
          </a:prstGeom>
          <a:solidFill>
            <a:srgbClr val="FDFDE7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b="1">
                <a:solidFill>
                  <a:schemeClr val="tx1"/>
                </a:solidFill>
                <a:effectLst/>
              </a:rPr>
              <a:t> Из поколения в поколение мои предки, как и все спартиаты, занимались только военным делом.</a:t>
            </a:r>
          </a:p>
        </p:txBody>
      </p:sp>
      <p:graphicFrame>
        <p:nvGraphicFramePr>
          <p:cNvPr id="136210" name="Object 18"/>
          <p:cNvGraphicFramePr>
            <a:graphicFrameLocks noChangeAspect="1"/>
          </p:cNvGraphicFramePr>
          <p:nvPr>
            <p:ph sz="half" idx="1"/>
          </p:nvPr>
        </p:nvGraphicFramePr>
        <p:xfrm>
          <a:off x="1957388" y="2862263"/>
          <a:ext cx="1217612" cy="3286125"/>
        </p:xfrm>
        <a:graphic>
          <a:graphicData uri="http://schemas.openxmlformats.org/presentationml/2006/ole">
            <p:oleObj spid="_x0000_s136210" name="PHOTO-PAINT" r:id="rId7" imgW="1803175" imgH="4863492" progId="">
              <p:embed/>
            </p:oleObj>
          </a:graphicData>
        </a:graphic>
      </p:graphicFrame>
      <p:graphicFrame>
        <p:nvGraphicFramePr>
          <p:cNvPr id="136216" name="Object 24"/>
          <p:cNvGraphicFramePr>
            <a:graphicFrameLocks noChangeAspect="1"/>
          </p:cNvGraphicFramePr>
          <p:nvPr>
            <p:ph sz="half" idx="2"/>
          </p:nvPr>
        </p:nvGraphicFramePr>
        <p:xfrm>
          <a:off x="3214688" y="3189288"/>
          <a:ext cx="1096962" cy="2959100"/>
        </p:xfrm>
        <a:graphic>
          <a:graphicData uri="http://schemas.openxmlformats.org/presentationml/2006/ole">
            <p:oleObj spid="_x0000_s136216" name="PHOTO-PAINT" r:id="rId8" imgW="1803175" imgH="4863492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6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6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6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224" grpId="1" animBg="1"/>
      <p:bldP spid="136240" grpId="0" animBg="1"/>
      <p:bldP spid="136583" grpId="0" animBg="1"/>
      <p:bldP spid="1362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758" name="Picture 14" descr="СМ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8450" y="927100"/>
            <a:ext cx="1776413" cy="1987550"/>
          </a:xfrm>
          <a:prstGeom prst="rect">
            <a:avLst/>
          </a:prstGeom>
          <a:solidFill>
            <a:srgbClr val="FDFDE7"/>
          </a:solidFill>
        </p:spPr>
      </p:pic>
      <p:pic>
        <p:nvPicPr>
          <p:cNvPr id="159746" name="Picture 2" descr="карта Греции главная"/>
          <p:cNvPicPr>
            <a:picLocks noChangeAspect="1" noChangeArrowheads="1"/>
          </p:cNvPicPr>
          <p:nvPr/>
        </p:nvPicPr>
        <p:blipFill>
          <a:blip r:embed="rId3" cstate="print"/>
          <a:srcRect l="13345" t="50285" r="50647" b="23801"/>
          <a:stretch>
            <a:fillRect/>
          </a:stretch>
        </p:blipFill>
        <p:spPr bwMode="auto">
          <a:xfrm>
            <a:off x="1473200" y="1785938"/>
            <a:ext cx="7310438" cy="4032250"/>
          </a:xfrm>
          <a:prstGeom prst="rect">
            <a:avLst/>
          </a:prstGeom>
          <a:noFill/>
          <a:ln w="76200" cmpd="tri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159747" name="Freeform 3"/>
          <p:cNvSpPr>
            <a:spLocks/>
          </p:cNvSpPr>
          <p:nvPr/>
        </p:nvSpPr>
        <p:spPr bwMode="auto">
          <a:xfrm>
            <a:off x="5076825" y="3284538"/>
            <a:ext cx="2447925" cy="2468562"/>
          </a:xfrm>
          <a:custGeom>
            <a:avLst/>
            <a:gdLst/>
            <a:ahLst/>
            <a:cxnLst>
              <a:cxn ang="0">
                <a:pos x="817" y="46"/>
              </a:cxn>
              <a:cxn ang="0">
                <a:pos x="1089" y="499"/>
              </a:cxn>
              <a:cxn ang="0">
                <a:pos x="1089" y="590"/>
              </a:cxn>
              <a:cxn ang="0">
                <a:pos x="1134" y="681"/>
              </a:cxn>
              <a:cxn ang="0">
                <a:pos x="1225" y="726"/>
              </a:cxn>
              <a:cxn ang="0">
                <a:pos x="1225" y="908"/>
              </a:cxn>
              <a:cxn ang="0">
                <a:pos x="1361" y="1044"/>
              </a:cxn>
              <a:cxn ang="0">
                <a:pos x="1316" y="1134"/>
              </a:cxn>
              <a:cxn ang="0">
                <a:pos x="1270" y="1180"/>
              </a:cxn>
              <a:cxn ang="0">
                <a:pos x="1270" y="1316"/>
              </a:cxn>
              <a:cxn ang="0">
                <a:pos x="1316" y="1407"/>
              </a:cxn>
              <a:cxn ang="0">
                <a:pos x="1406" y="1497"/>
              </a:cxn>
              <a:cxn ang="0">
                <a:pos x="1497" y="1588"/>
              </a:cxn>
              <a:cxn ang="0">
                <a:pos x="1361" y="1543"/>
              </a:cxn>
              <a:cxn ang="0">
                <a:pos x="1180" y="1452"/>
              </a:cxn>
              <a:cxn ang="0">
                <a:pos x="1089" y="1316"/>
              </a:cxn>
              <a:cxn ang="0">
                <a:pos x="998" y="1225"/>
              </a:cxn>
              <a:cxn ang="0">
                <a:pos x="907" y="1044"/>
              </a:cxn>
              <a:cxn ang="0">
                <a:pos x="681" y="1044"/>
              </a:cxn>
              <a:cxn ang="0">
                <a:pos x="590" y="1134"/>
              </a:cxn>
              <a:cxn ang="0">
                <a:pos x="499" y="1316"/>
              </a:cxn>
              <a:cxn ang="0">
                <a:pos x="454" y="1407"/>
              </a:cxn>
              <a:cxn ang="0">
                <a:pos x="499" y="1543"/>
              </a:cxn>
              <a:cxn ang="0">
                <a:pos x="408" y="1588"/>
              </a:cxn>
              <a:cxn ang="0">
                <a:pos x="318" y="1497"/>
              </a:cxn>
              <a:cxn ang="0">
                <a:pos x="272" y="1407"/>
              </a:cxn>
              <a:cxn ang="0">
                <a:pos x="363" y="1316"/>
              </a:cxn>
              <a:cxn ang="0">
                <a:pos x="363" y="1180"/>
              </a:cxn>
              <a:cxn ang="0">
                <a:pos x="182" y="998"/>
              </a:cxn>
              <a:cxn ang="0">
                <a:pos x="91" y="908"/>
              </a:cxn>
              <a:cxn ang="0">
                <a:pos x="46" y="862"/>
              </a:cxn>
              <a:cxn ang="0">
                <a:pos x="0" y="772"/>
              </a:cxn>
              <a:cxn ang="0">
                <a:pos x="46" y="590"/>
              </a:cxn>
              <a:cxn ang="0">
                <a:pos x="227" y="545"/>
              </a:cxn>
              <a:cxn ang="0">
                <a:pos x="272" y="499"/>
              </a:cxn>
              <a:cxn ang="0">
                <a:pos x="272" y="363"/>
              </a:cxn>
              <a:cxn ang="0">
                <a:pos x="318" y="273"/>
              </a:cxn>
              <a:cxn ang="0">
                <a:pos x="454" y="137"/>
              </a:cxn>
              <a:cxn ang="0">
                <a:pos x="545" y="0"/>
              </a:cxn>
              <a:cxn ang="0">
                <a:pos x="726" y="0"/>
              </a:cxn>
              <a:cxn ang="0">
                <a:pos x="817" y="46"/>
              </a:cxn>
            </a:cxnLst>
            <a:rect l="0" t="0" r="r" b="b"/>
            <a:pathLst>
              <a:path w="1497" h="1588">
                <a:moveTo>
                  <a:pt x="817" y="46"/>
                </a:moveTo>
                <a:lnTo>
                  <a:pt x="1089" y="499"/>
                </a:lnTo>
                <a:lnTo>
                  <a:pt x="1089" y="590"/>
                </a:lnTo>
                <a:lnTo>
                  <a:pt x="1134" y="681"/>
                </a:lnTo>
                <a:lnTo>
                  <a:pt x="1225" y="726"/>
                </a:lnTo>
                <a:lnTo>
                  <a:pt x="1225" y="908"/>
                </a:lnTo>
                <a:lnTo>
                  <a:pt x="1361" y="1044"/>
                </a:lnTo>
                <a:lnTo>
                  <a:pt x="1316" y="1134"/>
                </a:lnTo>
                <a:lnTo>
                  <a:pt x="1270" y="1180"/>
                </a:lnTo>
                <a:lnTo>
                  <a:pt x="1270" y="1316"/>
                </a:lnTo>
                <a:lnTo>
                  <a:pt x="1316" y="1407"/>
                </a:lnTo>
                <a:lnTo>
                  <a:pt x="1406" y="1497"/>
                </a:lnTo>
                <a:lnTo>
                  <a:pt x="1497" y="1588"/>
                </a:lnTo>
                <a:lnTo>
                  <a:pt x="1361" y="1543"/>
                </a:lnTo>
                <a:lnTo>
                  <a:pt x="1180" y="1452"/>
                </a:lnTo>
                <a:lnTo>
                  <a:pt x="1089" y="1316"/>
                </a:lnTo>
                <a:lnTo>
                  <a:pt x="998" y="1225"/>
                </a:lnTo>
                <a:lnTo>
                  <a:pt x="907" y="1044"/>
                </a:lnTo>
                <a:lnTo>
                  <a:pt x="681" y="1044"/>
                </a:lnTo>
                <a:lnTo>
                  <a:pt x="590" y="1134"/>
                </a:lnTo>
                <a:lnTo>
                  <a:pt x="499" y="1316"/>
                </a:lnTo>
                <a:lnTo>
                  <a:pt x="454" y="1407"/>
                </a:lnTo>
                <a:lnTo>
                  <a:pt x="499" y="1543"/>
                </a:lnTo>
                <a:lnTo>
                  <a:pt x="408" y="1588"/>
                </a:lnTo>
                <a:lnTo>
                  <a:pt x="318" y="1497"/>
                </a:lnTo>
                <a:lnTo>
                  <a:pt x="272" y="1407"/>
                </a:lnTo>
                <a:lnTo>
                  <a:pt x="363" y="1316"/>
                </a:lnTo>
                <a:lnTo>
                  <a:pt x="363" y="1180"/>
                </a:lnTo>
                <a:lnTo>
                  <a:pt x="182" y="998"/>
                </a:lnTo>
                <a:lnTo>
                  <a:pt x="91" y="908"/>
                </a:lnTo>
                <a:lnTo>
                  <a:pt x="46" y="862"/>
                </a:lnTo>
                <a:lnTo>
                  <a:pt x="0" y="772"/>
                </a:lnTo>
                <a:lnTo>
                  <a:pt x="46" y="590"/>
                </a:lnTo>
                <a:lnTo>
                  <a:pt x="227" y="545"/>
                </a:lnTo>
                <a:lnTo>
                  <a:pt x="272" y="499"/>
                </a:lnTo>
                <a:lnTo>
                  <a:pt x="272" y="363"/>
                </a:lnTo>
                <a:lnTo>
                  <a:pt x="318" y="273"/>
                </a:lnTo>
                <a:lnTo>
                  <a:pt x="454" y="137"/>
                </a:lnTo>
                <a:lnTo>
                  <a:pt x="545" y="0"/>
                </a:lnTo>
                <a:lnTo>
                  <a:pt x="726" y="0"/>
                </a:lnTo>
                <a:lnTo>
                  <a:pt x="817" y="46"/>
                </a:lnTo>
                <a:close/>
              </a:path>
            </a:pathLst>
          </a:custGeom>
          <a:solidFill>
            <a:srgbClr val="FF0D0D">
              <a:alpha val="30000"/>
            </a:srgbClr>
          </a:solidFill>
          <a:ln w="57150" cap="flat" cmpd="sng">
            <a:solidFill>
              <a:srgbClr val="FF0D0D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59748" name="Text Box 4"/>
          <p:cNvSpPr txBox="1">
            <a:spLocks noChangeArrowheads="1"/>
          </p:cNvSpPr>
          <p:nvPr/>
        </p:nvSpPr>
        <p:spPr bwMode="auto">
          <a:xfrm rot="-24307454">
            <a:off x="3948113" y="3946525"/>
            <a:ext cx="14763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solidFill>
                  <a:schemeClr val="tx1"/>
                </a:solidFill>
                <a:effectLst/>
                <a:latin typeface="Arial Narrow" pitchFamily="34" charset="0"/>
              </a:rPr>
              <a:t>МЕССЕНИЯ</a:t>
            </a:r>
          </a:p>
        </p:txBody>
      </p:sp>
      <p:sp>
        <p:nvSpPr>
          <p:cNvPr id="159749" name="Text Box 5"/>
          <p:cNvSpPr txBox="1">
            <a:spLocks noChangeArrowheads="1"/>
          </p:cNvSpPr>
          <p:nvPr/>
        </p:nvSpPr>
        <p:spPr bwMode="auto">
          <a:xfrm>
            <a:off x="5495925" y="3886200"/>
            <a:ext cx="14081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chemeClr val="tx1"/>
                </a:solidFill>
                <a:effectLst/>
                <a:latin typeface="Arial Narrow" pitchFamily="34" charset="0"/>
              </a:rPr>
              <a:t>СПАРТА</a:t>
            </a:r>
          </a:p>
        </p:txBody>
      </p:sp>
      <p:grpSp>
        <p:nvGrpSpPr>
          <p:cNvPr id="159764" name="Group 20"/>
          <p:cNvGrpSpPr>
            <a:grpSpLocks/>
          </p:cNvGrpSpPr>
          <p:nvPr/>
        </p:nvGrpSpPr>
        <p:grpSpPr bwMode="auto">
          <a:xfrm>
            <a:off x="5395913" y="4322763"/>
            <a:ext cx="1833562" cy="549275"/>
            <a:chOff x="3038" y="2736"/>
            <a:chExt cx="1155" cy="346"/>
          </a:xfrm>
        </p:grpSpPr>
        <p:sp>
          <p:nvSpPr>
            <p:cNvPr id="159751" name="Text Box 7"/>
            <p:cNvSpPr txBox="1">
              <a:spLocks noChangeArrowheads="1"/>
            </p:cNvSpPr>
            <p:nvPr/>
          </p:nvSpPr>
          <p:spPr bwMode="auto">
            <a:xfrm>
              <a:off x="3396" y="2817"/>
              <a:ext cx="797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000" b="1">
                  <a:solidFill>
                    <a:srgbClr val="FF0D0D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Спарта</a:t>
              </a:r>
            </a:p>
          </p:txBody>
        </p:sp>
        <p:sp>
          <p:nvSpPr>
            <p:cNvPr id="159752" name="Rectangle 8"/>
            <p:cNvSpPr>
              <a:spLocks noChangeArrowheads="1"/>
            </p:cNvSpPr>
            <p:nvPr/>
          </p:nvSpPr>
          <p:spPr bwMode="auto">
            <a:xfrm>
              <a:off x="3038" y="2736"/>
              <a:ext cx="358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ru-RU" sz="3000">
                  <a:solidFill>
                    <a:srgbClr val="FF0D0D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sym typeface="Webdings" pitchFamily="18" charset="2"/>
                </a:rPr>
                <a:t></a:t>
              </a:r>
            </a:p>
          </p:txBody>
        </p:sp>
      </p:grpSp>
      <p:pic>
        <p:nvPicPr>
          <p:cNvPr id="159757" name="Picture 1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C9C5C2"/>
              </a:clrFrom>
              <a:clrTo>
                <a:srgbClr val="C9C5C2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1963" y="2146300"/>
            <a:ext cx="647700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9753" name="AutoShape 9"/>
          <p:cNvSpPr>
            <a:spLocks noChangeArrowheads="1"/>
          </p:cNvSpPr>
          <p:nvPr/>
        </p:nvSpPr>
        <p:spPr bwMode="auto">
          <a:xfrm>
            <a:off x="1190625" y="927100"/>
            <a:ext cx="7527925" cy="692150"/>
          </a:xfrm>
          <a:prstGeom prst="wedgeRoundRectCallout">
            <a:avLst>
              <a:gd name="adj1" fmla="val -53648"/>
              <a:gd name="adj2" fmla="val 11926"/>
              <a:gd name="adj3" fmla="val 16667"/>
            </a:avLst>
          </a:prstGeom>
          <a:solidFill>
            <a:srgbClr val="FDFDE7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ru-RU" b="1">
                <a:solidFill>
                  <a:schemeClr val="tx1"/>
                </a:solidFill>
                <a:effectLst/>
              </a:rPr>
              <a:t>Мои предки почти два века сражались с Мессенией.  Разберись, чем закончились эти войны?</a:t>
            </a:r>
          </a:p>
        </p:txBody>
      </p:sp>
      <p:grpSp>
        <p:nvGrpSpPr>
          <p:cNvPr id="159769" name="Group 25"/>
          <p:cNvGrpSpPr>
            <a:grpSpLocks/>
          </p:cNvGrpSpPr>
          <p:nvPr/>
        </p:nvGrpSpPr>
        <p:grpSpPr bwMode="auto">
          <a:xfrm>
            <a:off x="20638" y="6326188"/>
            <a:ext cx="9096375" cy="479425"/>
            <a:chOff x="-5" y="3728"/>
            <a:chExt cx="5730" cy="302"/>
          </a:xfrm>
        </p:grpSpPr>
        <p:sp>
          <p:nvSpPr>
            <p:cNvPr id="159770" name="Rectangle 26"/>
            <p:cNvSpPr>
              <a:spLocks noChangeArrowheads="1"/>
            </p:cNvSpPr>
            <p:nvPr/>
          </p:nvSpPr>
          <p:spPr bwMode="auto">
            <a:xfrm>
              <a:off x="-5" y="3728"/>
              <a:ext cx="5730" cy="302"/>
            </a:xfrm>
            <a:prstGeom prst="rect">
              <a:avLst/>
            </a:prstGeom>
            <a:gradFill rotWithShape="1">
              <a:gsLst>
                <a:gs pos="0">
                  <a:srgbClr val="DFBE9D">
                    <a:gamma/>
                    <a:shade val="46275"/>
                    <a:invGamma/>
                  </a:srgbClr>
                </a:gs>
                <a:gs pos="50000">
                  <a:srgbClr val="DFBE9D"/>
                </a:gs>
                <a:gs pos="100000">
                  <a:srgbClr val="DFBE9D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57150">
              <a:solidFill>
                <a:srgbClr val="5F3F1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59771" name="Group 27"/>
            <p:cNvGrpSpPr>
              <a:grpSpLocks/>
            </p:cNvGrpSpPr>
            <p:nvPr/>
          </p:nvGrpSpPr>
          <p:grpSpPr bwMode="auto">
            <a:xfrm>
              <a:off x="-5" y="3785"/>
              <a:ext cx="5713" cy="154"/>
              <a:chOff x="134" y="2990"/>
              <a:chExt cx="5485" cy="154"/>
            </a:xfrm>
          </p:grpSpPr>
          <p:grpSp>
            <p:nvGrpSpPr>
              <p:cNvPr id="159772" name="Group 28"/>
              <p:cNvGrpSpPr>
                <a:grpSpLocks/>
              </p:cNvGrpSpPr>
              <p:nvPr/>
            </p:nvGrpSpPr>
            <p:grpSpPr bwMode="auto">
              <a:xfrm>
                <a:off x="4453" y="2990"/>
                <a:ext cx="1166" cy="142"/>
                <a:chOff x="612" y="2521"/>
                <a:chExt cx="2632" cy="480"/>
              </a:xfrm>
            </p:grpSpPr>
            <p:grpSp>
              <p:nvGrpSpPr>
                <p:cNvPr id="159773" name="Group 29"/>
                <p:cNvGrpSpPr>
                  <a:grpSpLocks/>
                </p:cNvGrpSpPr>
                <p:nvPr/>
              </p:nvGrpSpPr>
              <p:grpSpPr bwMode="auto">
                <a:xfrm>
                  <a:off x="612" y="2523"/>
                  <a:ext cx="1316" cy="478"/>
                  <a:chOff x="385" y="2523"/>
                  <a:chExt cx="1316" cy="478"/>
                </a:xfrm>
              </p:grpSpPr>
              <p:sp>
                <p:nvSpPr>
                  <p:cNvPr id="159774" name="Line 30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5715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59775" name="Group 31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59776" name="Line 3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5715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59777" name="Group 3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59778" name="Line 3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5715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9779" name="Line 35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5715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9780" name="Line 3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5715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9781" name="Line 3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5715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9782" name="Line 3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5715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9783" name="Line 3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5715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9784" name="Line 4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5715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9785" name="Line 4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5715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9786" name="Line 42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5715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9787" name="Line 43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5715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59788" name="Line 44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5715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59789" name="Group 45"/>
                <p:cNvGrpSpPr>
                  <a:grpSpLocks/>
                </p:cNvGrpSpPr>
                <p:nvPr/>
              </p:nvGrpSpPr>
              <p:grpSpPr bwMode="auto">
                <a:xfrm>
                  <a:off x="1928" y="2521"/>
                  <a:ext cx="1316" cy="478"/>
                  <a:chOff x="385" y="2523"/>
                  <a:chExt cx="1316" cy="478"/>
                </a:xfrm>
              </p:grpSpPr>
              <p:sp>
                <p:nvSpPr>
                  <p:cNvPr id="159790" name="Line 46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5715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59791" name="Group 47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59792" name="Line 4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5715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59793" name="Group 4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59794" name="Line 5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5715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9795" name="Line 51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5715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9796" name="Line 5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5715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9797" name="Line 5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5715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9798" name="Line 5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5715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9799" name="Line 5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5715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9800" name="Line 5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5715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9801" name="Line 5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5715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9802" name="Line 58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5715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9803" name="Line 59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5715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59804" name="Line 60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5715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159805" name="Group 61"/>
              <p:cNvGrpSpPr>
                <a:grpSpLocks/>
              </p:cNvGrpSpPr>
              <p:nvPr/>
            </p:nvGrpSpPr>
            <p:grpSpPr bwMode="auto">
              <a:xfrm>
                <a:off x="134" y="2999"/>
                <a:ext cx="4320" cy="145"/>
                <a:chOff x="12" y="3220"/>
                <a:chExt cx="5718" cy="217"/>
              </a:xfrm>
            </p:grpSpPr>
            <p:grpSp>
              <p:nvGrpSpPr>
                <p:cNvPr id="159806" name="Group 62"/>
                <p:cNvGrpSpPr>
                  <a:grpSpLocks/>
                </p:cNvGrpSpPr>
                <p:nvPr/>
              </p:nvGrpSpPr>
              <p:grpSpPr bwMode="auto">
                <a:xfrm>
                  <a:off x="12" y="3220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59807" name="Group 63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59808" name="Group 6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59809" name="Line 6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5715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59810" name="Group 66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59811" name="Line 67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5715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59812" name="Group 68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59813" name="Line 6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5715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814" name="Line 7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5715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815" name="Line 7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5715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816" name="Line 7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5715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817" name="Line 7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5715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818" name="Line 7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5715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819" name="Line 7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5715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820" name="Line 7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5715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821" name="Line 7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5715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822" name="Line 7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5715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59823" name="Line 7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5715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59824" name="Group 8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59825" name="Line 8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5715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59826" name="Group 82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59827" name="Line 83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5715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59828" name="Group 84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59829" name="Line 8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5715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830" name="Line 8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5715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831" name="Line 8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5715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832" name="Line 8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5715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833" name="Line 8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5715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834" name="Line 9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5715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835" name="Line 9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5715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836" name="Line 9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5715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837" name="Line 9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5715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838" name="Line 9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5715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59839" name="Line 9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5715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59840" name="Group 96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59841" name="Group 9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59842" name="Line 9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5715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59843" name="Group 99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59844" name="Line 100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5715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59845" name="Group 101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59846" name="Line 10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5715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847" name="Line 10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5715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848" name="Line 10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5715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849" name="Line 10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5715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850" name="Line 10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5715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851" name="Line 10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5715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852" name="Line 10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5715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853" name="Line 10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5715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854" name="Line 11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5715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855" name="Line 11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5715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59856" name="Line 11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5715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59857" name="Group 11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59858" name="Line 11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5715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59859" name="Group 115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59860" name="Line 116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5715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59861" name="Group 117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59862" name="Line 11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5715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863" name="Line 11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5715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864" name="Line 12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5715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865" name="Line 12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5715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866" name="Line 12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5715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867" name="Line 12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5715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868" name="Line 12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5715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869" name="Line 12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5715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870" name="Line 12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5715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871" name="Line 12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5715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59872" name="Line 12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5715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  <p:grpSp>
              <p:nvGrpSpPr>
                <p:cNvPr id="159873" name="Group 129"/>
                <p:cNvGrpSpPr>
                  <a:grpSpLocks/>
                </p:cNvGrpSpPr>
                <p:nvPr/>
              </p:nvGrpSpPr>
              <p:grpSpPr bwMode="auto">
                <a:xfrm>
                  <a:off x="2871" y="3223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59874" name="Group 130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59875" name="Group 13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59876" name="Line 13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5715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59877" name="Group 13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59878" name="Line 134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5715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59879" name="Group 135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59880" name="Line 13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5715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881" name="Line 13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5715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882" name="Line 13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5715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883" name="Line 13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5715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884" name="Line 14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5715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885" name="Line 14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5715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886" name="Line 14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5715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887" name="Line 14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5715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888" name="Line 14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5715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889" name="Line 14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5715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59890" name="Line 14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5715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59891" name="Group 14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59892" name="Line 14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5715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59893" name="Group 149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59894" name="Line 150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5715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59895" name="Group 151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59896" name="Line 15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5715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897" name="Line 15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5715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898" name="Line 15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5715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899" name="Line 15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5715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900" name="Line 15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5715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901" name="Line 15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5715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902" name="Line 15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5715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903" name="Line 15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5715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904" name="Line 16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5715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905" name="Line 16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5715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59906" name="Line 16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5715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59907" name="Group 163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59908" name="Group 16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59909" name="Line 16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5715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59910" name="Group 166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59911" name="Line 167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5715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59912" name="Group 168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59913" name="Line 16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5715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914" name="Line 17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5715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915" name="Line 17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5715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916" name="Line 17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5715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917" name="Line 17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5715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918" name="Line 17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5715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919" name="Line 17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5715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920" name="Line 17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5715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921" name="Line 17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5715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922" name="Line 17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5715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59923" name="Line 17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5715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59924" name="Group 18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59925" name="Line 18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5715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59926" name="Group 182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59927" name="Line 183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5715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59928" name="Group 184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59929" name="Line 18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5715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930" name="Line 18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5715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931" name="Line 18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5715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932" name="Line 18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5715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933" name="Line 18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5715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934" name="Line 19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5715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935" name="Line 19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5715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936" name="Line 19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5715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937" name="Line 19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5715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938" name="Line 19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5715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59939" name="Line 19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5715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159940" name="Group 196"/>
          <p:cNvGrpSpPr>
            <a:grpSpLocks/>
          </p:cNvGrpSpPr>
          <p:nvPr/>
        </p:nvGrpSpPr>
        <p:grpSpPr bwMode="auto">
          <a:xfrm>
            <a:off x="179388" y="188913"/>
            <a:ext cx="9096375" cy="479425"/>
            <a:chOff x="-5" y="3728"/>
            <a:chExt cx="5730" cy="302"/>
          </a:xfrm>
        </p:grpSpPr>
        <p:sp>
          <p:nvSpPr>
            <p:cNvPr id="159941" name="Rectangle 197"/>
            <p:cNvSpPr>
              <a:spLocks noChangeArrowheads="1"/>
            </p:cNvSpPr>
            <p:nvPr/>
          </p:nvSpPr>
          <p:spPr bwMode="auto">
            <a:xfrm>
              <a:off x="-5" y="3728"/>
              <a:ext cx="5730" cy="302"/>
            </a:xfrm>
            <a:prstGeom prst="rect">
              <a:avLst/>
            </a:prstGeom>
            <a:gradFill rotWithShape="1">
              <a:gsLst>
                <a:gs pos="0">
                  <a:srgbClr val="DFBE9D">
                    <a:gamma/>
                    <a:shade val="46275"/>
                    <a:invGamma/>
                  </a:srgbClr>
                </a:gs>
                <a:gs pos="50000">
                  <a:srgbClr val="DFBE9D"/>
                </a:gs>
                <a:gs pos="100000">
                  <a:srgbClr val="DFBE9D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57150" cmpd="thickThin">
              <a:solidFill>
                <a:srgbClr val="5F3F1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59942" name="Group 198"/>
            <p:cNvGrpSpPr>
              <a:grpSpLocks/>
            </p:cNvGrpSpPr>
            <p:nvPr/>
          </p:nvGrpSpPr>
          <p:grpSpPr bwMode="auto">
            <a:xfrm>
              <a:off x="-5" y="3785"/>
              <a:ext cx="5713" cy="154"/>
              <a:chOff x="134" y="2990"/>
              <a:chExt cx="5485" cy="154"/>
            </a:xfrm>
          </p:grpSpPr>
          <p:grpSp>
            <p:nvGrpSpPr>
              <p:cNvPr id="159943" name="Group 199"/>
              <p:cNvGrpSpPr>
                <a:grpSpLocks/>
              </p:cNvGrpSpPr>
              <p:nvPr/>
            </p:nvGrpSpPr>
            <p:grpSpPr bwMode="auto">
              <a:xfrm>
                <a:off x="4453" y="2990"/>
                <a:ext cx="1166" cy="142"/>
                <a:chOff x="612" y="2521"/>
                <a:chExt cx="2632" cy="480"/>
              </a:xfrm>
            </p:grpSpPr>
            <p:grpSp>
              <p:nvGrpSpPr>
                <p:cNvPr id="159944" name="Group 200"/>
                <p:cNvGrpSpPr>
                  <a:grpSpLocks/>
                </p:cNvGrpSpPr>
                <p:nvPr/>
              </p:nvGrpSpPr>
              <p:grpSpPr bwMode="auto">
                <a:xfrm>
                  <a:off x="612" y="2523"/>
                  <a:ext cx="1316" cy="478"/>
                  <a:chOff x="385" y="2523"/>
                  <a:chExt cx="1316" cy="478"/>
                </a:xfrm>
              </p:grpSpPr>
              <p:sp>
                <p:nvSpPr>
                  <p:cNvPr id="159945" name="Line 201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59946" name="Group 202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59947" name="Line 20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59948" name="Group 20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59949" name="Line 20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9950" name="Line 206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9951" name="Line 20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9952" name="Line 20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9953" name="Line 20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9954" name="Line 21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9955" name="Line 21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9956" name="Line 21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9957" name="Line 213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9958" name="Line 214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59959" name="Line 215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59960" name="Group 216"/>
                <p:cNvGrpSpPr>
                  <a:grpSpLocks/>
                </p:cNvGrpSpPr>
                <p:nvPr/>
              </p:nvGrpSpPr>
              <p:grpSpPr bwMode="auto">
                <a:xfrm>
                  <a:off x="1928" y="2521"/>
                  <a:ext cx="1316" cy="478"/>
                  <a:chOff x="385" y="2523"/>
                  <a:chExt cx="1316" cy="478"/>
                </a:xfrm>
              </p:grpSpPr>
              <p:sp>
                <p:nvSpPr>
                  <p:cNvPr id="159961" name="Line 217"/>
                  <p:cNvSpPr>
                    <a:spLocks noChangeShapeType="1"/>
                  </p:cNvSpPr>
                  <p:nvPr/>
                </p:nvSpPr>
                <p:spPr bwMode="auto">
                  <a:xfrm>
                    <a:off x="1020" y="2795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59962" name="Group 218"/>
                  <p:cNvGrpSpPr>
                    <a:grpSpLocks/>
                  </p:cNvGrpSpPr>
                  <p:nvPr/>
                </p:nvGrpSpPr>
                <p:grpSpPr bwMode="auto">
                  <a:xfrm>
                    <a:off x="385" y="2523"/>
                    <a:ext cx="1089" cy="478"/>
                    <a:chOff x="385" y="2523"/>
                    <a:chExt cx="1089" cy="478"/>
                  </a:xfrm>
                </p:grpSpPr>
                <p:sp>
                  <p:nvSpPr>
                    <p:cNvPr id="159963" name="Line 21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02" y="2548"/>
                      <a:ext cx="0" cy="247"/>
                    </a:xfrm>
                    <a:prstGeom prst="line">
                      <a:avLst/>
                    </a:prstGeom>
                    <a:noFill/>
                    <a:ln w="76200">
                      <a:solidFill>
                        <a:srgbClr val="5F3F1F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59964" name="Group 22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5" y="2523"/>
                      <a:ext cx="1089" cy="478"/>
                      <a:chOff x="385" y="2523"/>
                      <a:chExt cx="1089" cy="478"/>
                    </a:xfrm>
                  </p:grpSpPr>
                  <p:sp>
                    <p:nvSpPr>
                      <p:cNvPr id="159965" name="Line 22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999"/>
                        <a:ext cx="408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9966" name="Line 222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800" y="2548"/>
                        <a:ext cx="0" cy="453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9967" name="Line 22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0" cy="204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9968" name="Line 22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5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9969" name="Line 22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793" y="2548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9970" name="Line 22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47" y="2523"/>
                        <a:ext cx="0" cy="272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9971" name="Line 22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0" cy="181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9972" name="Line 22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999"/>
                        <a:ext cx="454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9973" name="Line 229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474" y="2548"/>
                        <a:ext cx="0" cy="428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9974" name="Line 230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5" y="2548"/>
                        <a:ext cx="21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159975" name="Line 231"/>
                  <p:cNvSpPr>
                    <a:spLocks noChangeShapeType="1"/>
                  </p:cNvSpPr>
                  <p:nvPr/>
                </p:nvSpPr>
                <p:spPr bwMode="auto">
                  <a:xfrm>
                    <a:off x="1474" y="2548"/>
                    <a:ext cx="227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5F3F1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159976" name="Group 232"/>
              <p:cNvGrpSpPr>
                <a:grpSpLocks/>
              </p:cNvGrpSpPr>
              <p:nvPr/>
            </p:nvGrpSpPr>
            <p:grpSpPr bwMode="auto">
              <a:xfrm>
                <a:off x="134" y="2999"/>
                <a:ext cx="4320" cy="145"/>
                <a:chOff x="12" y="3220"/>
                <a:chExt cx="5718" cy="217"/>
              </a:xfrm>
            </p:grpSpPr>
            <p:grpSp>
              <p:nvGrpSpPr>
                <p:cNvPr id="159977" name="Group 233"/>
                <p:cNvGrpSpPr>
                  <a:grpSpLocks/>
                </p:cNvGrpSpPr>
                <p:nvPr/>
              </p:nvGrpSpPr>
              <p:grpSpPr bwMode="auto">
                <a:xfrm>
                  <a:off x="12" y="3220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59978" name="Group 234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59979" name="Group 23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59980" name="Line 23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59981" name="Group 23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59982" name="Line 238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59983" name="Group 239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59984" name="Line 24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985" name="Line 24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986" name="Line 24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987" name="Line 24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988" name="Line 24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989" name="Line 24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990" name="Line 24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991" name="Line 24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992" name="Line 24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9993" name="Line 24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59994" name="Line 25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59995" name="Group 25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59996" name="Line 25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59997" name="Group 25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59998" name="Line 254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59999" name="Group 255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60000" name="Line 25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001" name="Line 25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002" name="Line 25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003" name="Line 25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004" name="Line 26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005" name="Line 26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006" name="Line 26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007" name="Line 26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008" name="Line 26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009" name="Line 26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60010" name="Line 26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60011" name="Group 267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60012" name="Group 26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60013" name="Line 26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60014" name="Group 270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60015" name="Line 271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60016" name="Group 272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60017" name="Line 27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018" name="Line 27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019" name="Line 27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020" name="Line 27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021" name="Line 27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022" name="Line 27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023" name="Line 27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024" name="Line 28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025" name="Line 28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026" name="Line 28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60027" name="Line 28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60028" name="Group 28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60029" name="Line 28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60030" name="Group 286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60031" name="Line 287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60032" name="Group 288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60033" name="Line 28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034" name="Line 29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035" name="Line 29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036" name="Line 29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037" name="Line 29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038" name="Line 29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039" name="Line 29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040" name="Line 29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041" name="Line 29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042" name="Line 29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60043" name="Line 29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  <p:grpSp>
              <p:nvGrpSpPr>
                <p:cNvPr id="160044" name="Group 300"/>
                <p:cNvGrpSpPr>
                  <a:grpSpLocks/>
                </p:cNvGrpSpPr>
                <p:nvPr/>
              </p:nvGrpSpPr>
              <p:grpSpPr bwMode="auto">
                <a:xfrm>
                  <a:off x="2871" y="3223"/>
                  <a:ext cx="2859" cy="214"/>
                  <a:chOff x="158" y="2490"/>
                  <a:chExt cx="5264" cy="484"/>
                </a:xfrm>
              </p:grpSpPr>
              <p:grpSp>
                <p:nvGrpSpPr>
                  <p:cNvPr id="160045" name="Group 301"/>
                  <p:cNvGrpSpPr>
                    <a:grpSpLocks/>
                  </p:cNvGrpSpPr>
                  <p:nvPr/>
                </p:nvGrpSpPr>
                <p:grpSpPr bwMode="auto">
                  <a:xfrm>
                    <a:off x="158" y="2494"/>
                    <a:ext cx="2632" cy="480"/>
                    <a:chOff x="612" y="2521"/>
                    <a:chExt cx="2632" cy="480"/>
                  </a:xfrm>
                </p:grpSpPr>
                <p:grpSp>
                  <p:nvGrpSpPr>
                    <p:cNvPr id="160046" name="Group 30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60047" name="Line 30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60048" name="Group 30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60049" name="Line 305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60050" name="Group 306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60051" name="Line 30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052" name="Line 30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053" name="Line 30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054" name="Line 31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055" name="Line 31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056" name="Line 31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057" name="Line 31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058" name="Line 31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059" name="Line 31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060" name="Line 31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60061" name="Line 31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60062" name="Group 31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60063" name="Line 31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60064" name="Group 320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60065" name="Line 321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60066" name="Group 322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60067" name="Line 32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068" name="Line 32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069" name="Line 32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070" name="Line 32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071" name="Line 32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072" name="Line 32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073" name="Line 32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074" name="Line 33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075" name="Line 33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076" name="Line 33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60077" name="Line 33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60078" name="Group 334"/>
                  <p:cNvGrpSpPr>
                    <a:grpSpLocks/>
                  </p:cNvGrpSpPr>
                  <p:nvPr/>
                </p:nvGrpSpPr>
                <p:grpSpPr bwMode="auto">
                  <a:xfrm>
                    <a:off x="2790" y="2490"/>
                    <a:ext cx="2632" cy="476"/>
                    <a:chOff x="612" y="2521"/>
                    <a:chExt cx="2632" cy="480"/>
                  </a:xfrm>
                </p:grpSpPr>
                <p:grpSp>
                  <p:nvGrpSpPr>
                    <p:cNvPr id="160079" name="Group 33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2523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60080" name="Line 33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60081" name="Group 33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60082" name="Line 338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60083" name="Group 339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60084" name="Line 34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085" name="Line 34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086" name="Line 34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087" name="Line 34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088" name="Line 34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089" name="Line 34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090" name="Line 34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091" name="Line 34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092" name="Line 34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093" name="Line 34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60094" name="Line 35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60095" name="Group 35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28" y="2521"/>
                      <a:ext cx="1316" cy="478"/>
                      <a:chOff x="385" y="2523"/>
                      <a:chExt cx="1316" cy="478"/>
                    </a:xfrm>
                  </p:grpSpPr>
                  <p:sp>
                    <p:nvSpPr>
                      <p:cNvPr id="160096" name="Line 35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020" y="2795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60097" name="Group 35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5" y="2523"/>
                        <a:ext cx="1089" cy="478"/>
                        <a:chOff x="385" y="2523"/>
                        <a:chExt cx="1089" cy="478"/>
                      </a:xfrm>
                    </p:grpSpPr>
                    <p:sp>
                      <p:nvSpPr>
                        <p:cNvPr id="160098" name="Line 354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602" y="2548"/>
                          <a:ext cx="0" cy="247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5F3F1F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60099" name="Group 355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5" y="2523"/>
                          <a:ext cx="1089" cy="478"/>
                          <a:chOff x="385" y="2523"/>
                          <a:chExt cx="1089" cy="478"/>
                        </a:xfrm>
                      </p:grpSpPr>
                      <p:sp>
                        <p:nvSpPr>
                          <p:cNvPr id="160100" name="Line 356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999"/>
                            <a:ext cx="408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101" name="Line 35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800" y="2548"/>
                            <a:ext cx="0" cy="453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102" name="Line 35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0" cy="204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103" name="Line 35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85" y="2795"/>
                            <a:ext cx="22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104" name="Line 36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793" y="2548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105" name="Line 36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247" y="2523"/>
                            <a:ext cx="0" cy="272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106" name="Line 36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795"/>
                            <a:ext cx="0" cy="181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107" name="Line 36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1020" y="2999"/>
                            <a:ext cx="454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108" name="Line 36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1474" y="2548"/>
                            <a:ext cx="0" cy="428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60109" name="Line 36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>
                            <a:off x="385" y="2548"/>
                            <a:ext cx="217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5F3F1F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160110" name="Line 36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74" y="2548"/>
                        <a:ext cx="227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5F3F1F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</p:grpSp>
        </p:grpSp>
      </p:grpSp>
      <p:sp>
        <p:nvSpPr>
          <p:cNvPr id="160112" name="Freeform 368"/>
          <p:cNvSpPr>
            <a:spLocks/>
          </p:cNvSpPr>
          <p:nvPr/>
        </p:nvSpPr>
        <p:spPr bwMode="auto">
          <a:xfrm>
            <a:off x="3870325" y="2936875"/>
            <a:ext cx="3673475" cy="2881313"/>
          </a:xfrm>
          <a:custGeom>
            <a:avLst/>
            <a:gdLst/>
            <a:ahLst/>
            <a:cxnLst>
              <a:cxn ang="0">
                <a:pos x="1633" y="1271"/>
              </a:cxn>
              <a:cxn ang="0">
                <a:pos x="1579" y="1257"/>
              </a:cxn>
              <a:cxn ang="0">
                <a:pos x="1407" y="1316"/>
              </a:cxn>
              <a:cxn ang="0">
                <a:pos x="1361" y="1497"/>
              </a:cxn>
              <a:cxn ang="0">
                <a:pos x="1270" y="1633"/>
              </a:cxn>
              <a:cxn ang="0">
                <a:pos x="1316" y="1770"/>
              </a:cxn>
              <a:cxn ang="0">
                <a:pos x="1270" y="1815"/>
              </a:cxn>
              <a:cxn ang="0">
                <a:pos x="1089" y="1679"/>
              </a:cxn>
              <a:cxn ang="0">
                <a:pos x="1089" y="1543"/>
              </a:cxn>
              <a:cxn ang="0">
                <a:pos x="1134" y="1452"/>
              </a:cxn>
              <a:cxn ang="0">
                <a:pos x="998" y="1271"/>
              </a:cxn>
              <a:cxn ang="0">
                <a:pos x="908" y="1134"/>
              </a:cxn>
              <a:cxn ang="0">
                <a:pos x="817" y="1089"/>
              </a:cxn>
              <a:cxn ang="0">
                <a:pos x="635" y="953"/>
              </a:cxn>
              <a:cxn ang="0">
                <a:pos x="564" y="1093"/>
              </a:cxn>
              <a:cxn ang="0">
                <a:pos x="545" y="1225"/>
              </a:cxn>
              <a:cxn ang="0">
                <a:pos x="545" y="1316"/>
              </a:cxn>
              <a:cxn ang="0">
                <a:pos x="454" y="1361"/>
              </a:cxn>
              <a:cxn ang="0">
                <a:pos x="363" y="1271"/>
              </a:cxn>
              <a:cxn ang="0">
                <a:pos x="273" y="1271"/>
              </a:cxn>
              <a:cxn ang="0">
                <a:pos x="182" y="1134"/>
              </a:cxn>
              <a:cxn ang="0">
                <a:pos x="227" y="998"/>
              </a:cxn>
              <a:cxn ang="0">
                <a:pos x="91" y="908"/>
              </a:cxn>
              <a:cxn ang="0">
                <a:pos x="0" y="772"/>
              </a:cxn>
              <a:cxn ang="0">
                <a:pos x="46" y="681"/>
              </a:cxn>
              <a:cxn ang="0">
                <a:pos x="136" y="590"/>
              </a:cxn>
              <a:cxn ang="0">
                <a:pos x="273" y="545"/>
              </a:cxn>
              <a:cxn ang="0">
                <a:pos x="182" y="409"/>
              </a:cxn>
              <a:cxn ang="0">
                <a:pos x="136" y="318"/>
              </a:cxn>
              <a:cxn ang="0">
                <a:pos x="136" y="227"/>
              </a:cxn>
              <a:cxn ang="0">
                <a:pos x="273" y="182"/>
              </a:cxn>
              <a:cxn ang="0">
                <a:pos x="363" y="182"/>
              </a:cxn>
              <a:cxn ang="0">
                <a:pos x="454" y="182"/>
              </a:cxn>
              <a:cxn ang="0">
                <a:pos x="499" y="137"/>
              </a:cxn>
              <a:cxn ang="0">
                <a:pos x="635" y="0"/>
              </a:cxn>
              <a:cxn ang="0">
                <a:pos x="772" y="0"/>
              </a:cxn>
              <a:cxn ang="0">
                <a:pos x="953" y="0"/>
              </a:cxn>
              <a:cxn ang="0">
                <a:pos x="1089" y="46"/>
              </a:cxn>
              <a:cxn ang="0">
                <a:pos x="1134" y="227"/>
              </a:cxn>
              <a:cxn ang="0">
                <a:pos x="1316" y="273"/>
              </a:cxn>
              <a:cxn ang="0">
                <a:pos x="1588" y="227"/>
              </a:cxn>
              <a:cxn ang="0">
                <a:pos x="1679" y="273"/>
              </a:cxn>
              <a:cxn ang="0">
                <a:pos x="1906" y="726"/>
              </a:cxn>
              <a:cxn ang="0">
                <a:pos x="1906" y="862"/>
              </a:cxn>
              <a:cxn ang="0">
                <a:pos x="1996" y="953"/>
              </a:cxn>
              <a:cxn ang="0">
                <a:pos x="2042" y="1044"/>
              </a:cxn>
              <a:cxn ang="0">
                <a:pos x="2042" y="1134"/>
              </a:cxn>
              <a:cxn ang="0">
                <a:pos x="2223" y="1271"/>
              </a:cxn>
              <a:cxn ang="0">
                <a:pos x="2087" y="1452"/>
              </a:cxn>
              <a:cxn ang="0">
                <a:pos x="2178" y="1633"/>
              </a:cxn>
              <a:cxn ang="0">
                <a:pos x="2314" y="1770"/>
              </a:cxn>
              <a:cxn ang="0">
                <a:pos x="2223" y="1815"/>
              </a:cxn>
              <a:cxn ang="0">
                <a:pos x="2087" y="1815"/>
              </a:cxn>
              <a:cxn ang="0">
                <a:pos x="2042" y="1724"/>
              </a:cxn>
              <a:cxn ang="0">
                <a:pos x="1951" y="1770"/>
              </a:cxn>
              <a:cxn ang="0">
                <a:pos x="1860" y="1770"/>
              </a:cxn>
              <a:cxn ang="0">
                <a:pos x="1906" y="1679"/>
              </a:cxn>
              <a:cxn ang="0">
                <a:pos x="1951" y="1633"/>
              </a:cxn>
              <a:cxn ang="0">
                <a:pos x="1769" y="1497"/>
              </a:cxn>
              <a:cxn ang="0">
                <a:pos x="1724" y="1407"/>
              </a:cxn>
              <a:cxn ang="0">
                <a:pos x="1633" y="1271"/>
              </a:cxn>
            </a:cxnLst>
            <a:rect l="0" t="0" r="r" b="b"/>
            <a:pathLst>
              <a:path w="2314" h="1815">
                <a:moveTo>
                  <a:pt x="1633" y="1271"/>
                </a:moveTo>
                <a:cubicBezTo>
                  <a:pt x="1591" y="1255"/>
                  <a:pt x="1610" y="1257"/>
                  <a:pt x="1579" y="1257"/>
                </a:cubicBezTo>
                <a:lnTo>
                  <a:pt x="1407" y="1316"/>
                </a:lnTo>
                <a:lnTo>
                  <a:pt x="1361" y="1497"/>
                </a:lnTo>
                <a:lnTo>
                  <a:pt x="1270" y="1633"/>
                </a:lnTo>
                <a:lnTo>
                  <a:pt x="1316" y="1770"/>
                </a:lnTo>
                <a:lnTo>
                  <a:pt x="1270" y="1815"/>
                </a:lnTo>
                <a:lnTo>
                  <a:pt x="1089" y="1679"/>
                </a:lnTo>
                <a:lnTo>
                  <a:pt x="1089" y="1543"/>
                </a:lnTo>
                <a:lnTo>
                  <a:pt x="1134" y="1452"/>
                </a:lnTo>
                <a:lnTo>
                  <a:pt x="998" y="1271"/>
                </a:lnTo>
                <a:lnTo>
                  <a:pt x="908" y="1134"/>
                </a:lnTo>
                <a:lnTo>
                  <a:pt x="817" y="1089"/>
                </a:lnTo>
                <a:lnTo>
                  <a:pt x="635" y="953"/>
                </a:lnTo>
                <a:cubicBezTo>
                  <a:pt x="467" y="1123"/>
                  <a:pt x="564" y="978"/>
                  <a:pt x="564" y="1093"/>
                </a:cubicBezTo>
                <a:lnTo>
                  <a:pt x="545" y="1225"/>
                </a:lnTo>
                <a:lnTo>
                  <a:pt x="545" y="1316"/>
                </a:lnTo>
                <a:lnTo>
                  <a:pt x="454" y="1361"/>
                </a:lnTo>
                <a:lnTo>
                  <a:pt x="363" y="1271"/>
                </a:lnTo>
                <a:lnTo>
                  <a:pt x="273" y="1271"/>
                </a:lnTo>
                <a:lnTo>
                  <a:pt x="182" y="1134"/>
                </a:lnTo>
                <a:lnTo>
                  <a:pt x="227" y="998"/>
                </a:lnTo>
                <a:lnTo>
                  <a:pt x="91" y="908"/>
                </a:lnTo>
                <a:lnTo>
                  <a:pt x="0" y="772"/>
                </a:lnTo>
                <a:lnTo>
                  <a:pt x="46" y="681"/>
                </a:lnTo>
                <a:lnTo>
                  <a:pt x="136" y="590"/>
                </a:lnTo>
                <a:lnTo>
                  <a:pt x="273" y="545"/>
                </a:lnTo>
                <a:lnTo>
                  <a:pt x="182" y="409"/>
                </a:lnTo>
                <a:lnTo>
                  <a:pt x="136" y="318"/>
                </a:lnTo>
                <a:lnTo>
                  <a:pt x="136" y="227"/>
                </a:lnTo>
                <a:lnTo>
                  <a:pt x="273" y="182"/>
                </a:lnTo>
                <a:lnTo>
                  <a:pt x="363" y="182"/>
                </a:lnTo>
                <a:lnTo>
                  <a:pt x="454" y="182"/>
                </a:lnTo>
                <a:lnTo>
                  <a:pt x="499" y="137"/>
                </a:lnTo>
                <a:lnTo>
                  <a:pt x="635" y="0"/>
                </a:lnTo>
                <a:lnTo>
                  <a:pt x="772" y="0"/>
                </a:lnTo>
                <a:lnTo>
                  <a:pt x="953" y="0"/>
                </a:lnTo>
                <a:lnTo>
                  <a:pt x="1089" y="46"/>
                </a:lnTo>
                <a:lnTo>
                  <a:pt x="1134" y="227"/>
                </a:lnTo>
                <a:lnTo>
                  <a:pt x="1316" y="273"/>
                </a:lnTo>
                <a:lnTo>
                  <a:pt x="1588" y="227"/>
                </a:lnTo>
                <a:lnTo>
                  <a:pt x="1679" y="273"/>
                </a:lnTo>
                <a:lnTo>
                  <a:pt x="1906" y="726"/>
                </a:lnTo>
                <a:lnTo>
                  <a:pt x="1906" y="862"/>
                </a:lnTo>
                <a:lnTo>
                  <a:pt x="1996" y="953"/>
                </a:lnTo>
                <a:lnTo>
                  <a:pt x="2042" y="1044"/>
                </a:lnTo>
                <a:lnTo>
                  <a:pt x="2042" y="1134"/>
                </a:lnTo>
                <a:lnTo>
                  <a:pt x="2223" y="1271"/>
                </a:lnTo>
                <a:lnTo>
                  <a:pt x="2087" y="1452"/>
                </a:lnTo>
                <a:lnTo>
                  <a:pt x="2178" y="1633"/>
                </a:lnTo>
                <a:lnTo>
                  <a:pt x="2314" y="1770"/>
                </a:lnTo>
                <a:lnTo>
                  <a:pt x="2223" y="1815"/>
                </a:lnTo>
                <a:lnTo>
                  <a:pt x="2087" y="1815"/>
                </a:lnTo>
                <a:lnTo>
                  <a:pt x="2042" y="1724"/>
                </a:lnTo>
                <a:lnTo>
                  <a:pt x="1951" y="1770"/>
                </a:lnTo>
                <a:lnTo>
                  <a:pt x="1860" y="1770"/>
                </a:lnTo>
                <a:lnTo>
                  <a:pt x="1906" y="1679"/>
                </a:lnTo>
                <a:lnTo>
                  <a:pt x="1951" y="1633"/>
                </a:lnTo>
                <a:lnTo>
                  <a:pt x="1769" y="1497"/>
                </a:lnTo>
                <a:lnTo>
                  <a:pt x="1724" y="1407"/>
                </a:lnTo>
                <a:lnTo>
                  <a:pt x="1633" y="1271"/>
                </a:lnTo>
                <a:close/>
              </a:path>
            </a:pathLst>
          </a:custGeom>
          <a:solidFill>
            <a:srgbClr val="FF3300">
              <a:alpha val="30000"/>
            </a:srgbClr>
          </a:solidFill>
          <a:ln w="57150" cap="flat" cmpd="sng">
            <a:solidFill>
              <a:srgbClr val="FF3300"/>
            </a:solidFill>
            <a:prstDash val="dashDot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160113" name="Picture 369" descr="greek_solider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42000"/>
          </a:blip>
          <a:srcRect/>
          <a:stretch>
            <a:fillRect/>
          </a:stretch>
        </p:blipFill>
        <p:spPr bwMode="auto">
          <a:xfrm>
            <a:off x="3905250" y="2259013"/>
            <a:ext cx="1190625" cy="1739900"/>
          </a:xfrm>
          <a:prstGeom prst="rect">
            <a:avLst/>
          </a:prstGeom>
          <a:noFill/>
        </p:spPr>
      </p:pic>
      <p:pic>
        <p:nvPicPr>
          <p:cNvPr id="160114" name="Picture 370" descr="Воин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1F1F1"/>
              </a:clrFrom>
              <a:clrTo>
                <a:srgbClr val="F1F1F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61025" y="2251075"/>
            <a:ext cx="1008063" cy="1635125"/>
          </a:xfrm>
          <a:prstGeom prst="rect">
            <a:avLst/>
          </a:prstGeom>
          <a:noFill/>
        </p:spPr>
      </p:pic>
      <p:sp>
        <p:nvSpPr>
          <p:cNvPr id="160115" name="AutoShape 371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20088" y="5927725"/>
            <a:ext cx="636587" cy="330200"/>
          </a:xfrm>
          <a:prstGeom prst="actionButtonForwardNext">
            <a:avLst/>
          </a:prstGeom>
          <a:solidFill>
            <a:srgbClr val="ECD9C6"/>
          </a:solidFill>
          <a:ln w="9525">
            <a:solidFill>
              <a:srgbClr val="6B472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0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60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0.04763 L 0.06198 0.04763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160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0.04971 L -0.06337 0.04971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60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500"/>
                            </p:stCondLst>
                            <p:childTnLst>
                              <p:par>
                                <p:cTn id="18" presetID="5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160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160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160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0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500"/>
                            </p:stCondLst>
                            <p:childTnLst>
                              <p:par>
                                <p:cTn id="24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337 0.04971 L -0.18194 0.16786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160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" y="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500"/>
                            </p:stCondLst>
                            <p:childTnLst>
                              <p:par>
                                <p:cTn id="27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500"/>
                            </p:stCondLst>
                            <p:childTnLst>
                              <p:par>
                                <p:cTn id="32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3" dur="500"/>
                                        <p:tgtEl>
                                          <p:spTgt spid="159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9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80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8000"/>
                            </p:stCondLst>
                            <p:childTnLst>
                              <p:par>
                                <p:cTn id="39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747" grpId="0" animBg="1"/>
      <p:bldP spid="160112" grpId="0" animBg="1"/>
      <p:bldP spid="160115" grpId="0" animBg="1"/>
      <p:bldP spid="160115" grpId="1" animBg="1"/>
    </p:bldLst>
  </p:timing>
</p:sld>
</file>

<file path=ppt/theme/theme1.xml><?xml version="1.0" encoding="utf-8"?>
<a:theme xmlns:a="http://schemas.openxmlformats.org/drawingml/2006/main" name="Презентация7">
  <a:themeElements>
    <a:clrScheme name="Презентация7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Презентация7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Dag name="">
              <a:cont type="tree" name="">
                <a:effect ref="fillLine"/>
                <a:outerShdw dist="38100" dir="13500000" algn="br">
                  <a:schemeClr val="bg1">
                    <a:lumMod val="200000"/>
                    <a:satMod val="200000"/>
                  </a:schemeClr>
                </a:outerShdw>
              </a:cont>
              <a:cont type="tree" name="">
                <a:effect ref="fillLine"/>
                <a:outerShdw dist="38100" dir="2700000" algn="tl">
                  <a:schemeClr val="bg1">
                    <a:lumMod val="60000"/>
                    <a:satMod val="60000"/>
                  </a:schemeClr>
                </a:outerShdw>
              </a:cont>
              <a:effect ref="fillLine"/>
            </a:effectDag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Dag name="">
              <a:cont type="tree" name="">
                <a:effect ref="fillLine"/>
                <a:outerShdw dist="38100" dir="13500000" algn="br">
                  <a:schemeClr val="bg1">
                    <a:lumMod val="200000"/>
                    <a:satMod val="200000"/>
                  </a:schemeClr>
                </a:outerShdw>
              </a:cont>
              <a:cont type="tree" name="">
                <a:effect ref="fillLine"/>
                <a:outerShdw dist="38100" dir="2700000" algn="tl">
                  <a:schemeClr val="bg1">
                    <a:lumMod val="60000"/>
                    <a:satMod val="60000"/>
                  </a:schemeClr>
                </a:outerShdw>
              </a:cont>
              <a:effect ref="fillLine"/>
            </a:effectDag>
            <a:latin typeface="Arial" charset="0"/>
          </a:defRPr>
        </a:defPPr>
      </a:lstStyle>
    </a:lnDef>
  </a:objectDefaults>
  <a:extraClrSchemeLst>
    <a:extraClrScheme>
      <a:clrScheme name="Презентация7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резентация7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резентация7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резентация7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резентация7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резентация7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езентация7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езентация7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езентация7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езентация7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езентация7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езентация7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6681</TotalTime>
  <Words>1851</Words>
  <Application>Microsoft Office PowerPoint</Application>
  <PresentationFormat>Экран (4:3)</PresentationFormat>
  <Paragraphs>279</Paragraphs>
  <Slides>40</Slides>
  <Notes>2</Notes>
  <HiddenSlides>0</HiddenSlides>
  <MMClips>0</MMClips>
  <ScaleCrop>false</ScaleCrop>
  <HeadingPairs>
    <vt:vector size="8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40</vt:i4>
      </vt:variant>
      <vt:variant>
        <vt:lpstr>Произвольные показы</vt:lpstr>
      </vt:variant>
      <vt:variant>
        <vt:i4>1</vt:i4>
      </vt:variant>
    </vt:vector>
  </HeadingPairs>
  <TitlesOfParts>
    <vt:vector size="44" baseType="lpstr">
      <vt:lpstr>Презентация7</vt:lpstr>
      <vt:lpstr>Фотография Photo Editor</vt:lpstr>
      <vt:lpstr>PHOTO-PAINT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Спартанцы, как и все греки, почитали богов.         С какими занятиями жителей страны связаны их  верования? Что попросят у этих богов спартанцы? </vt:lpstr>
      <vt:lpstr>Назови жителей Спарты. Какое положение они занимали в обществе?</vt:lpstr>
      <vt:lpstr>Слайд 33</vt:lpstr>
      <vt:lpstr>Определи последовательность ответа по теме «Древняя Спарта».  </vt:lpstr>
      <vt:lpstr>Слайд 35</vt:lpstr>
      <vt:lpstr>Слайд 36</vt:lpstr>
      <vt:lpstr>Слайд 37</vt:lpstr>
      <vt:lpstr>Слайд 38</vt:lpstr>
      <vt:lpstr>Слайд 39</vt:lpstr>
      <vt:lpstr>      Фаланга – боевое, организованное построение   воинов. Впервые фаланга появилась в Спарте.    Воины выстраивались в несколько рядов. Одновременно начинали движение и шли нога в ногу плечом к плечу. На противника они наставляли длинные копья, а сами были закрыты щитами.         Фаланга была уязвима с флангов, при таком построении можно было сражаться только на ровной местности.</vt:lpstr>
      <vt:lpstr>Произвольный показ 1</vt:lpstr>
    </vt:vector>
  </TitlesOfParts>
  <Company>Best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Bester</dc:creator>
  <cp:lastModifiedBy>Виктор Пэ</cp:lastModifiedBy>
  <cp:revision>158</cp:revision>
  <dcterms:created xsi:type="dcterms:W3CDTF">2007-01-05T15:48:24Z</dcterms:created>
  <dcterms:modified xsi:type="dcterms:W3CDTF">2013-09-21T05:56:36Z</dcterms:modified>
</cp:coreProperties>
</file>