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98" r:id="rId3"/>
    <p:sldId id="273" r:id="rId4"/>
    <p:sldId id="280" r:id="rId5"/>
    <p:sldId id="287" r:id="rId6"/>
    <p:sldId id="288" r:id="rId7"/>
    <p:sldId id="289" r:id="rId8"/>
    <p:sldId id="290" r:id="rId9"/>
    <p:sldId id="285" r:id="rId10"/>
    <p:sldId id="294" r:id="rId11"/>
    <p:sldId id="258" r:id="rId12"/>
    <p:sldId id="271" r:id="rId13"/>
    <p:sldId id="278" r:id="rId14"/>
    <p:sldId id="274" r:id="rId15"/>
    <p:sldId id="270" r:id="rId16"/>
    <p:sldId id="269" r:id="rId17"/>
    <p:sldId id="266" r:id="rId18"/>
    <p:sldId id="257" r:id="rId19"/>
    <p:sldId id="272" r:id="rId20"/>
    <p:sldId id="267" r:id="rId21"/>
    <p:sldId id="279" r:id="rId22"/>
    <p:sldId id="268" r:id="rId23"/>
    <p:sldId id="265" r:id="rId24"/>
    <p:sldId id="293" r:id="rId25"/>
    <p:sldId id="296" r:id="rId26"/>
    <p:sldId id="292" r:id="rId27"/>
    <p:sldId id="295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CC99FF"/>
    <a:srgbClr val="66FF33"/>
    <a:srgbClr val="00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BE3B1975-95E7-4776-8581-865679090B30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785F725-3E88-4724-8525-2417FE5EA5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B1975-95E7-4776-8581-865679090B30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5F725-3E88-4724-8525-2417FE5EA5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BE3B1975-95E7-4776-8581-865679090B30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D785F725-3E88-4724-8525-2417FE5EA5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B1975-95E7-4776-8581-865679090B30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785F725-3E88-4724-8525-2417FE5EA5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B1975-95E7-4776-8581-865679090B30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D785F725-3E88-4724-8525-2417FE5EA5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E3B1975-95E7-4776-8581-865679090B30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785F725-3E88-4724-8525-2417FE5EA5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E3B1975-95E7-4776-8581-865679090B30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785F725-3E88-4724-8525-2417FE5EA5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B1975-95E7-4776-8581-865679090B30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785F725-3E88-4724-8525-2417FE5EA5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B1975-95E7-4776-8581-865679090B30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785F725-3E88-4724-8525-2417FE5EA5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B1975-95E7-4776-8581-865679090B30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785F725-3E88-4724-8525-2417FE5EA5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BE3B1975-95E7-4776-8581-865679090B30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D785F725-3E88-4724-8525-2417FE5EA5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E3B1975-95E7-4776-8581-865679090B30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785F725-3E88-4724-8525-2417FE5EA59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orbitaart.ru/EKSKURSIEvropa/Kartinki/forum-big.jpg" TargetMode="External"/><Relationship Id="rId13" Type="http://schemas.openxmlformats.org/officeDocument/2006/relationships/hyperlink" Target="http://www.minitin.ru/site.xp/050051056.html" TargetMode="External"/><Relationship Id="rId3" Type="http://schemas.openxmlformats.org/officeDocument/2006/relationships/hyperlink" Target="http://vsetke.ru/post/61692136/drevnij-rim" TargetMode="External"/><Relationship Id="rId7" Type="http://schemas.openxmlformats.org/officeDocument/2006/relationships/hyperlink" Target="http://anapet.info/?p=8964" TargetMode="External"/><Relationship Id="rId12" Type="http://schemas.openxmlformats.org/officeDocument/2006/relationships/hyperlink" Target="http://ancientrome.ru/publik/giro/giro13-3.htm" TargetMode="External"/><Relationship Id="rId2" Type="http://schemas.openxmlformats.org/officeDocument/2006/relationships/hyperlink" Target="http://ohrana.ru/blogs/topic/54272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strategwar.ru/raznoe/vybory-v-drevnem-rime" TargetMode="External"/><Relationship Id="rId11" Type="http://schemas.openxmlformats.org/officeDocument/2006/relationships/hyperlink" Target="http://www.romana.su/photo/1-0-148.htm" TargetMode="External"/><Relationship Id="rId5" Type="http://schemas.openxmlformats.org/officeDocument/2006/relationships/hyperlink" Target="http://www.nb-info.ru/imperia1.htm" TargetMode="External"/><Relationship Id="rId15" Type="http://schemas.openxmlformats.org/officeDocument/2006/relationships/hyperlink" Target="http://murzim.ru/nauka/istorija/vsemirnaya-istoria/8181-drevniy-rim.html" TargetMode="External"/><Relationship Id="rId10" Type="http://schemas.openxmlformats.org/officeDocument/2006/relationships/hyperlink" Target="http://www.romana.su/photo/1-0-153.htm" TargetMode="External"/><Relationship Id="rId4" Type="http://schemas.openxmlformats.org/officeDocument/2006/relationships/hyperlink" Target="http://nionila.livejournal.com/376568.html" TargetMode="External"/><Relationship Id="rId9" Type="http://schemas.openxmlformats.org/officeDocument/2006/relationships/hyperlink" Target="http://dic.academic.ru/pictures/wiki/files/77/Maccari-Cicero.jpg" TargetMode="External"/><Relationship Id="rId14" Type="http://schemas.openxmlformats.org/officeDocument/2006/relationships/hyperlink" Target="http://www.roman-glory.com/karashhuk-gallery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Устройство римской республики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38400" y="6172200"/>
            <a:ext cx="6705600" cy="685800"/>
          </a:xfrm>
        </p:spPr>
        <p:txBody>
          <a:bodyPr>
            <a:normAutofit fontScale="92500" lnSpcReduction="10000"/>
          </a:bodyPr>
          <a:lstStyle/>
          <a:p>
            <a:pPr lvl="0" algn="r">
              <a:buClr>
                <a:srgbClr val="DD8047"/>
              </a:buClr>
            </a:pPr>
            <a:r>
              <a:rPr lang="ru-RU" sz="1900" dirty="0" smtClean="0">
                <a:solidFill>
                  <a:prstClr val="black"/>
                </a:solidFill>
              </a:rPr>
              <a:t>Учитель истории высшей категории </a:t>
            </a:r>
          </a:p>
          <a:p>
            <a:pPr lvl="0" algn="r">
              <a:buClr>
                <a:srgbClr val="DD8047"/>
              </a:buClr>
            </a:pPr>
            <a:r>
              <a:rPr lang="ru-RU" sz="1900" dirty="0" smtClean="0">
                <a:solidFill>
                  <a:prstClr val="black"/>
                </a:solidFill>
              </a:rPr>
              <a:t>МОУ СОШ №1 г.о. Звенигород  </a:t>
            </a:r>
            <a:r>
              <a:rPr lang="ru-RU" sz="1900" dirty="0" err="1" smtClean="0">
                <a:solidFill>
                  <a:prstClr val="black"/>
                </a:solidFill>
              </a:rPr>
              <a:t>Бортникова</a:t>
            </a:r>
            <a:r>
              <a:rPr lang="ru-RU" sz="1900" dirty="0" smtClean="0">
                <a:solidFill>
                  <a:prstClr val="black"/>
                </a:solidFill>
              </a:rPr>
              <a:t> Т.И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6021288"/>
            <a:ext cx="2267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Древний мир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5 класс</a:t>
            </a:r>
            <a:endParaRPr lang="ru-RU" dirty="0"/>
          </a:p>
        </p:txBody>
      </p:sp>
      <p:pic>
        <p:nvPicPr>
          <p:cNvPr id="6" name="Picture 2" descr="http://dic.academic.ru/pictures/wiki/files/77/Maccari-Cice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836712"/>
            <a:ext cx="5508104" cy="343540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гуси Рим спасли</a:t>
            </a:r>
            <a:endPara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556792"/>
            <a:ext cx="9144000" cy="53012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6804248" y="1752600"/>
            <a:ext cx="1958752" cy="4419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4" descr="http://bookbox.com.ua/uploads/posts/2012-10/1349714920_1c95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72816"/>
            <a:ext cx="3421953" cy="4827400"/>
          </a:xfrm>
          <a:prstGeom prst="rect">
            <a:avLst/>
          </a:prstGeom>
          <a:noFill/>
        </p:spPr>
      </p:pic>
      <p:pic>
        <p:nvPicPr>
          <p:cNvPr id="6" name="Picture 7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788024" y="1700808"/>
            <a:ext cx="3728532" cy="4968552"/>
          </a:xfrm>
          <a:prstGeom prst="rect">
            <a:avLst/>
          </a:prstGeom>
          <a:ln w="76200">
            <a:solidFill>
              <a:schemeClr val="tx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Римская республика</a:t>
            </a:r>
            <a:endPara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556792"/>
            <a:ext cx="9144000" cy="53012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4880992" y="1772816"/>
            <a:ext cx="4263008" cy="441960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В результате 200-летней борьбы плебеи стали полноправными гражданами Рима: участвовали в выборах консулов;</a:t>
            </a:r>
          </a:p>
          <a:p>
            <a:r>
              <a:rPr lang="ru-RU" sz="2400" b="1" dirty="0" smtClean="0"/>
              <a:t>принимали законы.</a:t>
            </a:r>
          </a:p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326 г. до н.э. </a:t>
            </a:r>
            <a:r>
              <a:rPr lang="ru-RU" sz="2400" b="1" dirty="0" smtClean="0"/>
              <a:t>отменено долговое рабство.</a:t>
            </a:r>
            <a:endParaRPr lang="ru-RU" sz="2400" b="1" dirty="0"/>
          </a:p>
        </p:txBody>
      </p:sp>
      <p:pic>
        <p:nvPicPr>
          <p:cNvPr id="53250" name="Picture 2" descr="Жизнь должника в Древнем Рим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60848"/>
            <a:ext cx="5001224" cy="280868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11560" y="4869160"/>
            <a:ext cx="35332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Жизнь должника в Древнем Риме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259632" y="5657671"/>
            <a:ext cx="78843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Где и когда было отменено долговое рабство в Афинах? Могли ли римляне в год установления республики слышать  об  этом?</a:t>
            </a:r>
            <a:endParaRPr lang="ru-RU" sz="2400" b="1" dirty="0"/>
          </a:p>
        </p:txBody>
      </p:sp>
      <p:pic>
        <p:nvPicPr>
          <p:cNvPr id="10" name="Picture 4" descr="ag00317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5445224"/>
            <a:ext cx="949325" cy="121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Народное собрание и консулы.</a:t>
            </a:r>
            <a:endParaRPr lang="ru-RU" u="sng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556792"/>
            <a:ext cx="9144000" cy="53012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6804248" y="1752600"/>
            <a:ext cx="1958752" cy="4419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95736" y="1340768"/>
            <a:ext cx="4536504" cy="64807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Народное собрание –верховная власть в Риме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87824" y="2852936"/>
            <a:ext cx="3024336" cy="5760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Цензоры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56176" y="2852936"/>
            <a:ext cx="2808312" cy="5760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Трибуны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2852936"/>
            <a:ext cx="2627784" cy="5760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консула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87824" y="4941168"/>
            <a:ext cx="2736304" cy="509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Сенат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4" name="Picture 2" descr="http://cdn.dipity.com/uploads/events/135125a50ff0f2b45fef232e5593ecf5_1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2627785" cy="1457723"/>
          </a:xfrm>
          <a:prstGeom prst="rect">
            <a:avLst/>
          </a:prstGeom>
          <a:noFill/>
        </p:spPr>
      </p:pic>
      <p:pic>
        <p:nvPicPr>
          <p:cNvPr id="13316" name="Picture 4" descr="http://vsetke.ru/thumbnails/799/d056e65a68b8890f0912270fbe8c01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356992"/>
            <a:ext cx="1296144" cy="1503528"/>
          </a:xfrm>
          <a:prstGeom prst="rect">
            <a:avLst/>
          </a:prstGeom>
          <a:noFill/>
        </p:spPr>
      </p:pic>
      <p:pic>
        <p:nvPicPr>
          <p:cNvPr id="13318" name="Picture 6" descr="http://young.rzd.ru/dbmm/images/41/4624/693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3429000"/>
            <a:ext cx="2627784" cy="1296975"/>
          </a:xfrm>
          <a:prstGeom prst="rect">
            <a:avLst/>
          </a:prstGeom>
          <a:noFill/>
        </p:spPr>
      </p:pic>
      <p:cxnSp>
        <p:nvCxnSpPr>
          <p:cNvPr id="16" name="Прямая со стрелкой 15"/>
          <p:cNvCxnSpPr>
            <a:stCxn id="5" idx="2"/>
            <a:endCxn id="8" idx="0"/>
          </p:cNvCxnSpPr>
          <p:nvPr/>
        </p:nvCxnSpPr>
        <p:spPr>
          <a:xfrm flipH="1">
            <a:off x="1313892" y="1988840"/>
            <a:ext cx="3150096" cy="864096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5" idx="2"/>
            <a:endCxn id="7" idx="0"/>
          </p:cNvCxnSpPr>
          <p:nvPr/>
        </p:nvCxnSpPr>
        <p:spPr>
          <a:xfrm>
            <a:off x="4463988" y="1988840"/>
            <a:ext cx="3096344" cy="864096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5" idx="2"/>
            <a:endCxn id="6" idx="0"/>
          </p:cNvCxnSpPr>
          <p:nvPr/>
        </p:nvCxnSpPr>
        <p:spPr>
          <a:xfrm>
            <a:off x="4463988" y="1988840"/>
            <a:ext cx="36004" cy="864096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2411760" y="2060848"/>
            <a:ext cx="3960440" cy="36004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ВЫБОРНОСТЬ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554" name="Picture 2" descr="http://pics.livejournal.com/nionila/pic/003bx34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5373216"/>
            <a:ext cx="2054077" cy="1484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500"/>
                            </p:stCondLst>
                            <p:childTnLst>
                              <p:par>
                                <p:cTn id="5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500"/>
                            </p:stCondLst>
                            <p:childTnLst>
                              <p:par>
                                <p:cTn id="6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4500"/>
                            </p:stCondLst>
                            <p:childTnLst>
                              <p:par>
                                <p:cTn id="6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3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Народное собрание и консулы.</a:t>
            </a:r>
            <a:endParaRPr lang="ru-RU" u="sng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556792"/>
            <a:ext cx="9144000" cy="53012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3563888" y="1752600"/>
            <a:ext cx="5400600" cy="4844752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Консулом имел право стать любой гражданин, независимо от богатства.  Но денег за службу не платили.</a:t>
            </a:r>
          </a:p>
          <a:p>
            <a:r>
              <a:rPr lang="ru-RU" sz="2400" b="1" dirty="0" smtClean="0"/>
              <a:t>Кто же занимал государственные должности?</a:t>
            </a:r>
          </a:p>
          <a:p>
            <a:r>
              <a:rPr lang="ru-RU" sz="2400" b="1" dirty="0" smtClean="0"/>
              <a:t>В борьбе за консульскую должность кандидаты не </a:t>
            </a:r>
            <a:r>
              <a:rPr lang="ru-RU" sz="2400" b="1" dirty="0" smtClean="0"/>
              <a:t>скупились,  устраивая </a:t>
            </a:r>
            <a:r>
              <a:rPr lang="ru-RU" sz="2400" b="1" dirty="0" smtClean="0"/>
              <a:t>даровые обеды на тысячи человек, раздавая хлеб и одежду. В знак благодарности бедные граждане голосовали за него на выборах.</a:t>
            </a:r>
            <a:endParaRPr lang="ru-RU" sz="2400" b="1" dirty="0"/>
          </a:p>
        </p:txBody>
      </p:sp>
      <p:sp>
        <p:nvSpPr>
          <p:cNvPr id="22532" name="AutoShape 4" descr="data:image/jpeg;base64,/9j/4AAQSkZJRgABAQAAAQABAAD/2wCEAAkGBwgHBgkIBwgKCgkLDRYPDQwMDRsUFRAWIB0iIiAdHx8kKDQsJCYxJx8fLT0tMTU3Ojo6Iys/RD84QzQ5OjcBCgoKDQwNGg8PGjclHyU3Nzc3Nzc3Nzc3Nzc3Nzc3Nzc3Nzc3Nzc3Nzc3Nzc3Nzc3Nzc3Nzc3Nzc3Nzc3Nzc3N//AABEIAMkAYQMBIgACEQEDEQH/xAAcAAABBQEBAQAAAAAAAAAAAAAGAAMEBQcBAgj/xABDEAABAwMCAggDBQUGBQUAAAABAgMEAAUREiEGMRMiQVFhcYGRBxShIzJCUrEzosHR8BVTYoLC4URykrLDFiQlNEP/xAAaAQACAwEBAAAAAAAAAAAAAAAAAwIEBQYB/8QALxEAAgIBAgMGBQQDAAAAAAAAAQIAAxEEIRIxQRMiUWGR8AUygaHBI0Kx4RQzNP/aAAwDAQACEQMRAD8A20binBTaeVODlRCcNZx8Q/iQOH54tVqbbdmgAvuubpZB5ADIyr6CtHNYje4sVn4nXubdEdOzEaRIShKAd8JAyDgbZO/Kk6i3sqy2MxtSBmwZVK+KXFUNZU/cIKzr/YuRwMDPhv8AWtH+GvH6OLg9FlMpZnMoDnUBCHE5wSAd9j+tCzz3DFytS7iiGyghzSlfQp1FXdhOQe32pv4apSPiK67CyY7lvUsjTp0HUkYx5iqek1zXNwMhB8467TqqcYM2g1yvOT316BrSlSIZr3XmvVEIqVKlRCKlSpUQjQ5ZqqlcQsM3NNtjMPS5eU9IhnGGgcbqJPcc+3eMybpN+RgOPJSFujqttk41LPIf12b1l/EEWQVSI1vjuy5KGC7JdSnWvUrJzyJG++B6cqq6jUiplQczG1VFwT4TX85rPeIoKbdxQ+taG3I12bKikpzhaAAoHPYQUkeRo5tqXG7fGQ8pSnEtIC1K5lQG+fGhLjsi4SodvhuFEuOVSS7jIa2ICVf82eXcD4VDXhW0zcRxGaU4tEFZtltiZrdvZt6BDSouPNIWACCg788jfAq2+HtpQby/cIcf5aBGQphkJTgLVyI7yBj38RVTc5EkdLIVakMzOjKFO9Ikt7Dcpxvn08KOOA1oHCVuDeCdKtXirUc+uazfhql7OLPLz+8t6slauXOEuRil5nB7qaR1h304QM55mt+Zc9nlXpPKvIHfXRtRCeqVKlRCKlSpUQgdxNPCboGlk9HFj9MQOWpRUM+YCT6KNOWZKbJa0y3dMi43NYUEoONR09VIJ5JSkbnzPbiqa8Bb67q9qOHnlJQM8kpSED6pz60zZrs09bIs55Wfk4rUNKirbUSnpCPdAz4GuebVKL7reZXAE0TUeyVfHnJnEd0uriuhYndCkr0rDLWCAE6jhWcnlz258qErdNcsYd+cW66Xj0qwtWCsKBOtCjzxjSUntGRjeiZeUuxVrJ68SS+fVSMH2NUvFTjL1odjBAD9vkOaHM4UlChq2I3wdQGPCqterfUEpduCPzH01LxKF8Y1M4mgPRkoSl0lScK1JA3PidqFOIEzrdGYlw5kmKhY6ZtDTykgkYwdPLG43Iyo9gFMxV4WlegLUDkA99WF6juzVdGtwLekyWYjePupwQpZHhsB/lp2lRdM/c2HWX9fQEULzEuuGviReLSoM8RsOTYZVtKA0upTnT90DC9x4HzrY4bzcpht9hxLjTiQtC0nZQIyDWF8dtsxGBEiqCSkNNpPaNJKifc0Z/DHiBTcJm0XJPQBWfkXFgoDgJzoAPaN8eHlWvpNZ26gnrymFfp+z3WaTXO/FJKga6OdXpViJ5edeq8duD2GvdEIqVKlRCZwpta7YlTuA6pI1eZG/wCtACXc8OiOhZS7CuYQoAY1JcVn+I9q0eK4iVa21p0jpE6sns7ayiKhcjjJlgAllc9JIzt1etv6VxujBZrCem/pNzI7Me+k1d4IVcWk6QpKbatCceaf5UMcbx2W46bqhS+klRwlaQcIICk7+Yz/AFiidtgrnMK1f8EoAH8XWFCfFboctEZrVuglOjH1/d+tI0d2XCyWmX9VYINrcKgIw1LX1UjTuSdsAdvOrFpQTxBabc259nCKQ6oDALoP2ivVWd/CrCx22REjIu6I6nH16kW9kJyC5yLiuwJRz35nyqNbbUuNLiGQSuRKWslXPShDa9ge7bn21sWFFXc7yzqrhbaQDsI4uWw9LuN2cCXIcVZbZbUkkuOcwfLz7TQhd7ncHkocmy/tXXNSRglTY2Iwc9mxGOW3bRU+wU8IMxm20hydN0JAz1sq0foKhfEWAzGmxEIQlbq1LKVY3wB+mST7V7o3QWBceIH0EzdSCV2m58MXpq92lqY2tHSDqvoQrPRuD7yf68KuUHfevnj4e8TNcO8SIaDqzbpI0PBJylI7FkeB+hNfQgWMZ7+VbyNxDMyypU4M9L5pPdTgORmm857K9o5eVSnk9Uq5XaITH7hFuNvmPwbVLjI+YJWmPIB1tFXPSU8x2jbb9BLhi2Kf4hcS290vySg2XwchUhexI8sr/wCkVecVNS2btLh2q5LjQm0gFP3lISpZRpSo7gbHao3w24dmSuH1PwZqoy3pBJJTkakKwFA9/PORuPeubZRRW/eG+3L+Zphy2MzQSWkPwXW3EpZabdbUpSsAAaRvnxFBU1pN3vDjimnHbKy6hL60gpJK86cf4e8+W+M0Uy+HpELD6FNXS55OpyWgoSjPagBJH9c6Ysr0udxPIhXaU28l+IppaGW9KEKQoHTk/eIBOT44pOg0a1XYY97H9yJuYDKxNou8dpvhZ5tpKGGgU3FJ0lTA7h+bbBPIc+6qya82fmbklBRHYZVHhbc8jBVv4frVxxmqFcYUS5tKQ6mFMS2tlZ++kqCVo+vLvAoU+IdzdbsZIiqi61hDDerrKOck+49hT9VV2tqleu30kqH4RgylsNwk3S42yEW0pt8WWos4B1LKQeuTyxnPIdtEN7jsTb630wBbgw1uunwP+ya88FW9qDPZilrKmoIOr8qiU5/U+9du60ptN5mIJR82+GyVfkGAMeiSarM6tqe5sANvqYxthvAZNpKYEqW4pLaiOqntKlb6QO3Yg9wz6VqHw94+amW9MC6IfEqGno0uNNLWl1IAwSQDhXhQdxRGajW+3supIeDKnnjnfKskj64qy4L+Yj22HCgW0oU6tAL8hQQFKWQM4GTjJ9hWp/l2JXxVjJO0qmtWPemnx+KIZfQgokIDhwFLbwB575FEDTiVoCkqBB5EdtZXxJb59uUj+13QqO7no5UXqFCsbo0n+j6VccBo1SUpZur2WslyO4P2wwcKxnHaM7Z2p+m1V7P2dy4PlFW1IF4kM0ClXKVaG8r5mH3rD0+6dICR0kY6h3F4n9TQ3w/NvduublshvqaYLhcUkp21HYAeBx+tFV2SjprwkpO0UkDxQVn/AEiuxGU3K9fOtAlt9WhJI2Cg2kgf9RVXPs3CLAw97TSO67Qu/wDU8hqB/wDM23XFUj/7MZHSNo2/Gg9ZPsR40P8AEVxQ0u1XOAp1SmSrLKYqmwpo8ynbHdnfsoqsGnqoCnAVDUFEZC0jYpJ7wdu/auXi3uR+lNvituJe6ymRpZQo/wCIjrL8sgUmnUtcG4xy/iLACsMTH3OIH2zKXHYddhG4fMAFBABB1AZ7MnGRnsq9ft9wvsm3Tr28Xpct1JQykYRHZTucDvJ7fOpEi0S7k4jpy10Yc6NKWtmwrI6iANtuaj4YPgQOACZLkJ/ZRm0w2lH8ShzI9/pRqdUyqFr297SwFXizIFseCn71c0hKUhIQ3jxzj/TXm+21tw2W0dZSdYddHgE7k+mR61ItcIrs0dGMC4TkrwPyDl+6gH1qf0Kn77OmDdLLYjpV4nClf6Kz0/2lh0/AwPvmeMd8QA42Pzl9YiZyXlpbUAeSc7/QE1ovD0UIYjdUBXzbRwOzChWeQW0yuLC8o5SgFw+A5D6D61pVlSS3FwTqXKSok+Cs/wAK1cYNSeBErNvkwvmwo1wirizGUusrGClX6+B8aq7Nwlb7RJTIjuSFKQeoHHMhOxHdvzPPNXid6cHKt9q1YgkbyoGIGIqVdpVKeTGbwNHEkuPp2dDiMHtBU6P41I+HafmeFVkDL0aWFYI3BAB/QmpHGkdbF3TJbaGRKW2Vkd6EODfzKqf4BZESbeo/Jp11qUz3FCgc+xGK53XbGwfX0mgp7gMLIqAwHflyCHSFJSrkCefvVZfEyFOpXcZeiKBgRo6dJePYCrn6CrEuKTIChyV303cmlOqS00oqkvbBwjPRJ7/CsfTXMe6J4VwcmDDE6VIkyJzzSW40Jvo4rKRyUdv5e9dmMrjWhLKjre0gaj/eOHTn6k+lXciCw23Ggsp0R2NLrpPNZH3c+JVkn/lqnvP21zhRiogkF9aRscZ0IB9VZ96s2BncHpz9I1GAEktqbix47pGG4cNT4B7NQwn2AIrySuDw+hx3ZxQK1qP5lbn2Bx6U7LQmSflcdSXJ0HH9y2Mq9DjH+ah34i3nXGTAjK1reWlo6T+JXP2Ga80qEkeZ9/mRPOVfDQSWlzlt4Mp0qGe7kn9K0Gzp0rgDIILmf3VGgyzx21N9XKksENNDO22xNHlqbP8AaEVCk40tqcOBtsAkf930rUrw1yDzibNgYTjv7KcHKmkbinRW/Kc7SpUqIQD45ipcRNUTjo2G5aTntbUoL/dIFUPC9w6G4uwlH7RKdbJPMtK0lSfQnIo34kiokORkuAaZCHoituxaNX/jrNLAlY4kt+ohL5acjrJOQlxAOR9K5/4lXl2A54yPT+pe05BTeaG6SoJKBnfapEfCUqWTqcWMKPcB+lRmOkEVK3RpUk9YHkn/AGrkxSwgOIBBWrSy2BguK7z3Cud0iW9rwqN4y1hiRps+O2t1UhSW2Y6S9KdJyEADZP8AD1NCHCcty6XKffpIWW5L/wBmF80NNgkD3KfUGh/j299I4eHrbI6VIUHJrqNw47+UeAO/t40Y2uOi222JFSjUpvooxH5nNluY9Tit3UoaaAvUxaA9ZOuLohdNJGQpppERtI/OesvHunf/AA0B3I9Lem2m+sIDBdcOfvPK2/lRvf3UR23C4rTFjNlx1ZH31qOceZP0oE4cUXojlydGVSHlLVk74HIUug5DWDlyEbyGITWdlSOjhtDKwgBSvXetBtiMznV42Q0hHqckj200I8LMlR1kb6ir+vejSyDVAMggZkOKX/lzpT+6lNX9EvHfnwEq3HCyzbp2mkbCna2pWEVKlSohKi/oJtLrqASqOUvgJG50EKI9gR61nF4gyoXEjN5iRzJiOPIccQ195KsEFQHaCDvjtrWQNsUH3RC7HJZZZhOyozhPQhjGplIAykg4BSM7EbgbdmayPilNmBbWM42I8RLGncDumcVc3XlpZg2x+YpeCNaNCE+ZV/XnQ3x/xNLhxkW1pxk3h4FJEfJRCQee/asjt7O4dt07dbpcUFiyxDESUnVNfwdBP5ADgnx38qCHrM3FnFtlT8qSTlxajkuqJ7TWbo7atOCg+b1+8srXxtxNylFwzaGU3iMX9JbaJfeUdzpQNRz5kY9a0yAguzIbZGXkNqfcH5XHNyfTOPWhCM8xGt8tTaUrU6+mOXk//qr7zgT26UgADvyT20fW1sQLa5NldWW+jploPNIxsn05e9R1xdlyZJnydoJ/E+5gxTbWVAZP2mntxz/l61T8OsK/sKOk5BVqPZtkmqO9zjcZ0t1WVAL0BXdjc/XPtR5YoqEtR2NOyQAaa36FAWeYzL23R1xYKlNHD7uG2jj7pUQkfUijZhlEdhthrZttIQkeAoftzCXLnHbA2a1OqV36cAD3UT/lomKSa0/haHsi56ynqD3sCIdlOV4CSDvXvetOJixSrmDSohPA5UMcTiJMukaJMVqbZR0oYSrrOrVlIGO0YCtuXfROBkUMX5gN35iTESRKUzokOnfSznYJH5ioYHrmqfxD/mbfEZX805OdMaI6tK2UFsYJWrCGR3qPl2CgG+3Bpy2PJghxIX+2lrGlTgx+EfhSfHcjaiS821yUkqk7R2wVIbCtgcbk/mUe80KdC7IXEaba1JckJU22B+0Sk5J8tseZrmdIKw2K+fjLvCcZJljw3a0GbDQ63/7W0MdI6MbGQ5g48SkaR7VP42lvR7coJURNlkJQgb6RyA9NyanNAMKVCYKF9CvXIcHJ2StWSPIE0KKkIvHEF0lN9aNbmhFjKznU6rZR8wB9TV2zHGS37fYEguScwaiQmkSo8RGFaljrHmrG5/Q1pVkbJQt0Jz+FNAi2ccVNBoYbbeKMjvIwfpWkQ28x2YzGQtatIUOznv6DJ9KRqQ1nCo5tHZC58pf8PMkJdkHfpFaUE89Cf5q1HyIq9qJGbQyENNpwhACUjuAqXXUU1iusKJlluI5naVKlTIRUqVKiEbTyqhvvRxri1KdSAgx1t9J3KBBCfMjVjyq9TVRxa2hyxPqebDjTKkPOpJxlCFBSseOAar6qoW0sjSSHBzBm93GO9ARr1GPzUAcdMB+Ef4e8+3eB+2pebZdvbzhEuYr5e3MgbJHfjsA7PLxoj4ii21KNL69RXhKghWXXB/djH3Unkcb0whLzKRcZcdIfIDUCKBgp8cdgA/rlXL0KKu6RiXC2RtIVzkpsdpltMnL8Ngal5zqkO7D13+tV3CkEROGY7ax9o++pald+CBn10j3NRLwHJ86JBjLLrDTzj0yRnZ98JJKRjmE8vYUR2lsG024qzuyFHI5Z3P1NNuGKyB19iSUkGC7LBk8ZMs4IHTlWcdyCc1qHD8NICpHNCcoaPfv1lfTHoe+gS3Q1TONEMt7E6ypY5pTowSPHfHnWpNNpZbS22kJQkYAHICtPR6XLCw9OUr32nlHEY11IplIGRT1bEqrO0qVKiSipUqVEI0BUO8x/m7NPjdrsdxHuk1MGwoR4h42YgofYtcdU6S2ShSk/s0K7ifxenvS7GVVPEZOtGc4UZMciz4JYaFril8qSFDoUAITnvXy9smhq7XBT8qYxFfC7khn7Z1oZTFQfwg/nP+/mPNcTXidETHXJ6FhtASssoSkkAbjJOasODAFqu6Ykd57pktIAbTryevkqVy7dycVyppIYkD3nqfxNI0mpeJ5yxsKYtdpC0lOm3yHufPKRv59ailht0x4raAD0TKUqIOwON/41GmWm4CyOOpY6FEa2qYRr++dhqISM/l7cUNybzKkpUlExTLeMqLBCjnx3B9Ke9DnvNsYpMv8ALCThZgDjKSSMlqOsHwOUD+dHu1Zx8PbpDihyLNCW5ayEiSskl3YHSpRPMEmtFSMnnW9pBiob5lG4FXORPaVdYU/2VHSOsPOpFWYsTtKlSokoqVKlRCRZLa3ozrTbhaWtBSlxIyUEjn6VnKPh5eGVJaauEV1nG68LaIOdjpGc+Wa0uvSKVbStow0ZXa9Zypgnw/wFb7U8JMlapsnOrK04QFd4T/PNFTTLbI0tNpQO0JTjNO1yvUqRPlE8exnOWM4QKGeKOEol6jEsIbjSxnS6EbHwUBzFEx515VyqTKGGDPFYqciYzIsE9iUYrkN1uQtzCUBJUhYJ2IXyrVrOw/GtsdmWoKfQgJWoHOcf7YqaOR8qbHbSaKgjHE9vuZwAekcTzFPUwjmPOn6sRSnM7SpUqJKKlSpUQn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4" name="AutoShape 6" descr="data:image/jpeg;base64,/9j/4AAQSkZJRgABAQAAAQABAAD/2wCEAAkGBwgHBgkIBwgKCgkLDRYPDQwMDRsUFRAWIB0iIiAdHx8kKDQsJCYxJx8fLT0tMTU3Ojo6Iys/RD84QzQ5OjcBCgoKDQwNGg8PGjclHyU3Nzc3Nzc3Nzc3Nzc3Nzc3Nzc3Nzc3Nzc3Nzc3Nzc3Nzc3Nzc3Nzc3Nzc3Nzc3Nzc3N//AABEIAMkAYQMBIgACEQEDEQH/xAAcAAABBQEBAQAAAAAAAAAAAAAGAAMEBQcBAgj/xABDEAABAwMCAggDBQUGBQUAAAABAgMEAAUREiEGMRMiQVFhcYGRBxShIzJCUrEzosHR8BVTYoLC4URykrLDFiQlNEP/xAAaAQACAwEBAAAAAAAAAAAAAAAAAwIEBQYB/8QALxEAAgIBAgMGBQQDAAAAAAAAAQIAAxEEIRIxQRMiUWGR8AUygaHBI0Kx4RQzNP/aAAwDAQACEQMRAD8A20binBTaeVODlRCcNZx8Q/iQOH54tVqbbdmgAvuubpZB5ADIyr6CtHNYje4sVn4nXubdEdOzEaRIShKAd8JAyDgbZO/Kk6i3sqy2MxtSBmwZVK+KXFUNZU/cIKzr/YuRwMDPhv8AWtH+GvH6OLg9FlMpZnMoDnUBCHE5wSAd9j+tCzz3DFytS7iiGyghzSlfQp1FXdhOQe32pv4apSPiK67CyY7lvUsjTp0HUkYx5iqek1zXNwMhB8467TqqcYM2g1yvOT316BrSlSIZr3XmvVEIqVKlRCKlSpUQjQ5ZqqlcQsM3NNtjMPS5eU9IhnGGgcbqJPcc+3eMybpN+RgOPJSFujqttk41LPIf12b1l/EEWQVSI1vjuy5KGC7JdSnWvUrJzyJG++B6cqq6jUiplQczG1VFwT4TX85rPeIoKbdxQ+taG3I12bKikpzhaAAoHPYQUkeRo5tqXG7fGQ8pSnEtIC1K5lQG+fGhLjsi4SodvhuFEuOVSS7jIa2ICVf82eXcD4VDXhW0zcRxGaU4tEFZtltiZrdvZt6BDSouPNIWACCg788jfAq2+HtpQby/cIcf5aBGQphkJTgLVyI7yBj38RVTc5EkdLIVakMzOjKFO9Ikt7Dcpxvn08KOOA1oHCVuDeCdKtXirUc+uazfhql7OLPLz+8t6slauXOEuRil5nB7qaR1h304QM55mt+Zc9nlXpPKvIHfXRtRCeqVKlRCKlSpUQgdxNPCboGlk9HFj9MQOWpRUM+YCT6KNOWZKbJa0y3dMi43NYUEoONR09VIJ5JSkbnzPbiqa8Bb67q9qOHnlJQM8kpSED6pz60zZrs09bIs55Wfk4rUNKirbUSnpCPdAz4GuebVKL7reZXAE0TUeyVfHnJnEd0uriuhYndCkr0rDLWCAE6jhWcnlz258qErdNcsYd+cW66Xj0qwtWCsKBOtCjzxjSUntGRjeiZeUuxVrJ68SS+fVSMH2NUvFTjL1odjBAD9vkOaHM4UlChq2I3wdQGPCqterfUEpduCPzH01LxKF8Y1M4mgPRkoSl0lScK1JA3PidqFOIEzrdGYlw5kmKhY6ZtDTykgkYwdPLG43Iyo9gFMxV4WlegLUDkA99WF6juzVdGtwLekyWYjePupwQpZHhsB/lp2lRdM/c2HWX9fQEULzEuuGviReLSoM8RsOTYZVtKA0upTnT90DC9x4HzrY4bzcpht9hxLjTiQtC0nZQIyDWF8dtsxGBEiqCSkNNpPaNJKifc0Z/DHiBTcJm0XJPQBWfkXFgoDgJzoAPaN8eHlWvpNZ26gnrymFfp+z3WaTXO/FJKga6OdXpViJ5edeq8duD2GvdEIqVKlRCZwpta7YlTuA6pI1eZG/wCtACXc8OiOhZS7CuYQoAY1JcVn+I9q0eK4iVa21p0jpE6sns7ayiKhcjjJlgAllc9JIzt1etv6VxujBZrCem/pNzI7Me+k1d4IVcWk6QpKbatCceaf5UMcbx2W46bqhS+klRwlaQcIICk7+Yz/AFiidtgrnMK1f8EoAH8XWFCfFboctEZrVuglOjH1/d+tI0d2XCyWmX9VYINrcKgIw1LX1UjTuSdsAdvOrFpQTxBabc259nCKQ6oDALoP2ivVWd/CrCx22REjIu6I6nH16kW9kJyC5yLiuwJRz35nyqNbbUuNLiGQSuRKWslXPShDa9ge7bn21sWFFXc7yzqrhbaQDsI4uWw9LuN2cCXIcVZbZbUkkuOcwfLz7TQhd7ncHkocmy/tXXNSRglTY2Iwc9mxGOW3bRU+wU8IMxm20hydN0JAz1sq0foKhfEWAzGmxEIQlbq1LKVY3wB+mST7V7o3QWBceIH0EzdSCV2m58MXpq92lqY2tHSDqvoQrPRuD7yf68KuUHfevnj4e8TNcO8SIaDqzbpI0PBJylI7FkeB+hNfQgWMZ7+VbyNxDMyypU4M9L5pPdTgORmm857K9o5eVSnk9Uq5XaITH7hFuNvmPwbVLjI+YJWmPIB1tFXPSU8x2jbb9BLhi2Kf4hcS290vySg2XwchUhexI8sr/wCkVecVNS2btLh2q5LjQm0gFP3lISpZRpSo7gbHao3w24dmSuH1PwZqoy3pBJJTkakKwFA9/PORuPeubZRRW/eG+3L+Zphy2MzQSWkPwXW3EpZabdbUpSsAAaRvnxFBU1pN3vDjimnHbKy6hL60gpJK86cf4e8+W+M0Uy+HpELD6FNXS55OpyWgoSjPagBJH9c6Ysr0udxPIhXaU28l+IppaGW9KEKQoHTk/eIBOT44pOg0a1XYY97H9yJuYDKxNou8dpvhZ5tpKGGgU3FJ0lTA7h+bbBPIc+6qya82fmbklBRHYZVHhbc8jBVv4frVxxmqFcYUS5tKQ6mFMS2tlZ++kqCVo+vLvAoU+IdzdbsZIiqi61hDDerrKOck+49hT9VV2tqleu30kqH4RgylsNwk3S42yEW0pt8WWos4B1LKQeuTyxnPIdtEN7jsTb630wBbgw1uunwP+ya88FW9qDPZilrKmoIOr8qiU5/U+9du60ptN5mIJR82+GyVfkGAMeiSarM6tqe5sANvqYxthvAZNpKYEqW4pLaiOqntKlb6QO3Yg9wz6VqHw94+amW9MC6IfEqGno0uNNLWl1IAwSQDhXhQdxRGajW+3supIeDKnnjnfKskj64qy4L+Yj22HCgW0oU6tAL8hQQFKWQM4GTjJ9hWp/l2JXxVjJO0qmtWPemnx+KIZfQgokIDhwFLbwB575FEDTiVoCkqBB5EdtZXxJb59uUj+13QqO7no5UXqFCsbo0n+j6VccBo1SUpZur2WslyO4P2wwcKxnHaM7Z2p+m1V7P2dy4PlFW1IF4kM0ClXKVaG8r5mH3rD0+6dICR0kY6h3F4n9TQ3w/NvduublshvqaYLhcUkp21HYAeBx+tFV2SjprwkpO0UkDxQVn/AEiuxGU3K9fOtAlt9WhJI2Cg2kgf9RVXPs3CLAw97TSO67Qu/wDU8hqB/wDM23XFUj/7MZHSNo2/Gg9ZPsR40P8AEVxQ0u1XOAp1SmSrLKYqmwpo8ynbHdnfsoqsGnqoCnAVDUFEZC0jYpJ7wdu/auXi3uR+lNvituJe6ymRpZQo/wCIjrL8sgUmnUtcG4xy/iLACsMTH3OIH2zKXHYddhG4fMAFBABB1AZ7MnGRnsq9ft9wvsm3Tr28Xpct1JQykYRHZTucDvJ7fOpEi0S7k4jpy10Yc6NKWtmwrI6iANtuaj4YPgQOACZLkJ/ZRm0w2lH8ShzI9/pRqdUyqFr297SwFXizIFseCn71c0hKUhIQ3jxzj/TXm+21tw2W0dZSdYddHgE7k+mR61ItcIrs0dGMC4TkrwPyDl+6gH1qf0Kn77OmDdLLYjpV4nClf6Kz0/2lh0/AwPvmeMd8QA42Pzl9YiZyXlpbUAeSc7/QE1ovD0UIYjdUBXzbRwOzChWeQW0yuLC8o5SgFw+A5D6D61pVlSS3FwTqXKSok+Cs/wAK1cYNSeBErNvkwvmwo1wirizGUusrGClX6+B8aq7Nwlb7RJTIjuSFKQeoHHMhOxHdvzPPNXid6cHKt9q1YgkbyoGIGIqVdpVKeTGbwNHEkuPp2dDiMHtBU6P41I+HafmeFVkDL0aWFYI3BAB/QmpHGkdbF3TJbaGRKW2Vkd6EODfzKqf4BZESbeo/Jp11qUz3FCgc+xGK53XbGwfX0mgp7gMLIqAwHflyCHSFJSrkCefvVZfEyFOpXcZeiKBgRo6dJePYCrn6CrEuKTIChyV303cmlOqS00oqkvbBwjPRJ7/CsfTXMe6J4VwcmDDE6VIkyJzzSW40Jvo4rKRyUdv5e9dmMrjWhLKjre0gaj/eOHTn6k+lXciCw23Ggsp0R2NLrpPNZH3c+JVkn/lqnvP21zhRiogkF9aRscZ0IB9VZ96s2BncHpz9I1GAEktqbix47pGG4cNT4B7NQwn2AIrySuDw+hx3ZxQK1qP5lbn2Bx6U7LQmSflcdSXJ0HH9y2Mq9DjH+ah34i3nXGTAjK1reWlo6T+JXP2Ga80qEkeZ9/mRPOVfDQSWlzlt4Mp0qGe7kn9K0Gzp0rgDIILmf3VGgyzx21N9XKksENNDO22xNHlqbP8AaEVCk40tqcOBtsAkf930rUrw1yDzibNgYTjv7KcHKmkbinRW/Kc7SpUqIQD45ipcRNUTjo2G5aTntbUoL/dIFUPC9w6G4uwlH7RKdbJPMtK0lSfQnIo34kiokORkuAaZCHoituxaNX/jrNLAlY4kt+ohL5acjrJOQlxAOR9K5/4lXl2A54yPT+pe05BTeaG6SoJKBnfapEfCUqWTqcWMKPcB+lRmOkEVK3RpUk9YHkn/AGrkxSwgOIBBWrSy2BguK7z3Cud0iW9rwqN4y1hiRps+O2t1UhSW2Y6S9KdJyEADZP8AD1NCHCcty6XKffpIWW5L/wBmF80NNgkD3KfUGh/j299I4eHrbI6VIUHJrqNw47+UeAO/t40Y2uOi222JFSjUpvooxH5nNluY9Tit3UoaaAvUxaA9ZOuLohdNJGQpppERtI/OesvHunf/AA0B3I9Lem2m+sIDBdcOfvPK2/lRvf3UR23C4rTFjNlx1ZH31qOceZP0oE4cUXojlydGVSHlLVk74HIUug5DWDlyEbyGITWdlSOjhtDKwgBSvXetBtiMznV42Q0hHqckj200I8LMlR1kb6ir+vejSyDVAMggZkOKX/lzpT+6lNX9EvHfnwEq3HCyzbp2mkbCna2pWEVKlSohKi/oJtLrqASqOUvgJG50EKI9gR61nF4gyoXEjN5iRzJiOPIccQ195KsEFQHaCDvjtrWQNsUH3RC7HJZZZhOyozhPQhjGplIAykg4BSM7EbgbdmayPilNmBbWM42I8RLGncDumcVc3XlpZg2x+YpeCNaNCE+ZV/XnQ3x/xNLhxkW1pxk3h4FJEfJRCQee/asjt7O4dt07dbpcUFiyxDESUnVNfwdBP5ADgnx38qCHrM3FnFtlT8qSTlxajkuqJ7TWbo7atOCg+b1+8srXxtxNylFwzaGU3iMX9JbaJfeUdzpQNRz5kY9a0yAguzIbZGXkNqfcH5XHNyfTOPWhCM8xGt8tTaUrU6+mOXk//qr7zgT26UgADvyT20fW1sQLa5NldWW+jploPNIxsn05e9R1xdlyZJnydoJ/E+5gxTbWVAZP2mntxz/l61T8OsK/sKOk5BVqPZtkmqO9zjcZ0t1WVAL0BXdjc/XPtR5YoqEtR2NOyQAaa36FAWeYzL23R1xYKlNHD7uG2jj7pUQkfUijZhlEdhthrZttIQkeAoftzCXLnHbA2a1OqV36cAD3UT/lomKSa0/haHsi56ynqD3sCIdlOV4CSDvXvetOJixSrmDSohPA5UMcTiJMukaJMVqbZR0oYSrrOrVlIGO0YCtuXfROBkUMX5gN35iTESRKUzokOnfSznYJH5ioYHrmqfxD/mbfEZX805OdMaI6tK2UFsYJWrCGR3qPl2CgG+3Bpy2PJghxIX+2lrGlTgx+EfhSfHcjaiS821yUkqk7R2wVIbCtgcbk/mUe80KdC7IXEaba1JckJU22B+0Sk5J8tseZrmdIKw2K+fjLvCcZJljw3a0GbDQ63/7W0MdI6MbGQ5g48SkaR7VP42lvR7coJURNlkJQgb6RyA9NyanNAMKVCYKF9CvXIcHJ2StWSPIE0KKkIvHEF0lN9aNbmhFjKznU6rZR8wB9TV2zHGS37fYEguScwaiQmkSo8RGFaljrHmrG5/Q1pVkbJQt0Jz+FNAi2ccVNBoYbbeKMjvIwfpWkQ28x2YzGQtatIUOznv6DJ9KRqQ1nCo5tHZC58pf8PMkJdkHfpFaUE89Cf5q1HyIq9qJGbQyENNpwhACUjuAqXXUU1iusKJlluI5naVKlTIRUqVKiEbTyqhvvRxri1KdSAgx1t9J3KBBCfMjVjyq9TVRxa2hyxPqebDjTKkPOpJxlCFBSseOAar6qoW0sjSSHBzBm93GO9ARr1GPzUAcdMB+Ef4e8+3eB+2pebZdvbzhEuYr5e3MgbJHfjsA7PLxoj4ii21KNL69RXhKghWXXB/djH3Unkcb0whLzKRcZcdIfIDUCKBgp8cdgA/rlXL0KKu6RiXC2RtIVzkpsdpltMnL8Ngal5zqkO7D13+tV3CkEROGY7ax9o++pald+CBn10j3NRLwHJ86JBjLLrDTzj0yRnZ98JJKRjmE8vYUR2lsG024qzuyFHI5Z3P1NNuGKyB19iSUkGC7LBk8ZMs4IHTlWcdyCc1qHD8NICpHNCcoaPfv1lfTHoe+gS3Q1TONEMt7E6ypY5pTowSPHfHnWpNNpZbS22kJQkYAHICtPR6XLCw9OUr32nlHEY11IplIGRT1bEqrO0qVKiSipUqVEI0BUO8x/m7NPjdrsdxHuk1MGwoR4h42YgofYtcdU6S2ShSk/s0K7ifxenvS7GVVPEZOtGc4UZMciz4JYaFril8qSFDoUAITnvXy9smhq7XBT8qYxFfC7khn7Z1oZTFQfwg/nP+/mPNcTXidETHXJ6FhtASssoSkkAbjJOasODAFqu6Ykd57pktIAbTryevkqVy7dycVyppIYkD3nqfxNI0mpeJ5yxsKYtdpC0lOm3yHufPKRv59ailht0x4raAD0TKUqIOwON/41GmWm4CyOOpY6FEa2qYRr++dhqISM/l7cUNybzKkpUlExTLeMqLBCjnx3B9Ke9DnvNsYpMv8ALCThZgDjKSSMlqOsHwOUD+dHu1Zx8PbpDihyLNCW5ayEiSskl3YHSpRPMEmtFSMnnW9pBiob5lG4FXORPaVdYU/2VHSOsPOpFWYsTtKlSokoqVKlRCRZLa3ozrTbhaWtBSlxIyUEjn6VnKPh5eGVJaauEV1nG68LaIOdjpGc+Wa0uvSKVbStow0ZXa9Zypgnw/wFb7U8JMlapsnOrK04QFd4T/PNFTTLbI0tNpQO0JTjNO1yvUqRPlE8exnOWM4QKGeKOEol6jEsIbjSxnS6EbHwUBzFEx515VyqTKGGDPFYqciYzIsE9iUYrkN1uQtzCUBJUhYJ2IXyrVrOw/GtsdmWoKfQgJWoHOcf7YqaOR8qbHbSaKgjHE9vuZwAekcTzFPUwjmPOn6sRSnM7SpUqJKKlSpUQn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41" name="Picture 13" descr="http://www.nb-info.ru/imperia1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3181350" cy="5143501"/>
          </a:xfrm>
          <a:prstGeom prst="rect">
            <a:avLst/>
          </a:prstGeom>
          <a:noFill/>
        </p:spPr>
      </p:pic>
      <p:pic>
        <p:nvPicPr>
          <p:cNvPr id="9" name="Picture 4" descr="ag00317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2996952"/>
            <a:ext cx="949325" cy="121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Народное собрание и консулы.</a:t>
            </a:r>
            <a:endParaRPr lang="ru-RU" u="sng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556792"/>
            <a:ext cx="9144000" cy="53012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3275856" y="1772816"/>
            <a:ext cx="5868144" cy="44196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консула</a:t>
            </a:r>
          </a:p>
          <a:p>
            <a:pPr>
              <a:buNone/>
            </a:pPr>
            <a:r>
              <a:rPr lang="ru-RU" dirty="0" smtClean="0"/>
              <a:t>  </a:t>
            </a:r>
            <a:r>
              <a:rPr lang="ru-RU" sz="2600" b="1" dirty="0" smtClean="0"/>
              <a:t>1. Обладали высшей гражданской и военной властью;</a:t>
            </a:r>
          </a:p>
          <a:p>
            <a:pPr>
              <a:buNone/>
            </a:pPr>
            <a:r>
              <a:rPr lang="ru-RU" sz="2600" b="1" dirty="0" smtClean="0"/>
              <a:t>  2. По очереди председательствовали в Народном собрании;</a:t>
            </a:r>
          </a:p>
          <a:p>
            <a:pPr>
              <a:buNone/>
            </a:pPr>
            <a:r>
              <a:rPr lang="ru-RU" sz="2600" b="1" dirty="0" smtClean="0"/>
              <a:t>  3. Обладали равной властью;</a:t>
            </a:r>
          </a:p>
          <a:p>
            <a:pPr>
              <a:buNone/>
            </a:pPr>
            <a:r>
              <a:rPr lang="ru-RU" sz="2600" b="1" dirty="0" smtClean="0"/>
              <a:t>  4. Производили набор в войска;</a:t>
            </a:r>
          </a:p>
          <a:p>
            <a:pPr>
              <a:buNone/>
            </a:pPr>
            <a:r>
              <a:rPr lang="ru-RU" sz="2600" b="1" dirty="0" smtClean="0"/>
              <a:t>  5. Предлагали новые законы</a:t>
            </a:r>
          </a:p>
          <a:p>
            <a:pPr>
              <a:buNone/>
            </a:pPr>
            <a:r>
              <a:rPr lang="ru-RU" sz="2600" b="1" dirty="0" smtClean="0"/>
              <a:t>  6. Избирались на один год в результате тайного голосования </a:t>
            </a:r>
            <a:endParaRPr lang="ru-RU" sz="2600" b="1" dirty="0"/>
          </a:p>
        </p:txBody>
      </p:sp>
      <p:pic>
        <p:nvPicPr>
          <p:cNvPr id="10242" name="Picture 2" descr="http://strategwar.ru/wp-content/uploads/2012/03/Kvirity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44824"/>
            <a:ext cx="3114739" cy="4289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Народное собрание и консулы.</a:t>
            </a:r>
            <a:endParaRPr lang="ru-RU" b="1" u="sng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556792"/>
            <a:ext cx="9144000" cy="53012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4211960" y="1556792"/>
            <a:ext cx="4752528" cy="4615408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Трибуны – высшие должностные лица, избираемые из плебеев.</a:t>
            </a:r>
          </a:p>
          <a:p>
            <a:r>
              <a:rPr lang="ru-RU" sz="2400" b="1" dirty="0" smtClean="0"/>
              <a:t>Принадлежало право вето – право отменять распоряжение консулов, решение Сената, запретить голосовать закон.</a:t>
            </a:r>
          </a:p>
          <a:p>
            <a:r>
              <a:rPr lang="ru-RU" sz="2400" b="1" dirty="0" smtClean="0"/>
              <a:t>Неприкосновенность личности.</a:t>
            </a:r>
          </a:p>
          <a:p>
            <a:r>
              <a:rPr lang="ru-RU" sz="2400" b="1" dirty="0" smtClean="0"/>
              <a:t>Для выборов народных трибунов и принятия законов граждане собирались на Форуме – главной площади города</a:t>
            </a:r>
            <a:endParaRPr lang="ru-RU" sz="2400" b="1" dirty="0"/>
          </a:p>
        </p:txBody>
      </p:sp>
      <p:pic>
        <p:nvPicPr>
          <p:cNvPr id="6" name="Picture 5" descr="for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11663" y="1628801"/>
            <a:ext cx="3832133" cy="2376263"/>
          </a:xfrm>
          <a:prstGeom prst="rect">
            <a:avLst/>
          </a:prstGeom>
          <a:noFill/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149080"/>
            <a:ext cx="3768627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077200" cy="869950"/>
          </a:xfrm>
        </p:spPr>
        <p:txBody>
          <a:bodyPr/>
          <a:lstStyle/>
          <a:p>
            <a:pPr algn="ctr"/>
            <a:r>
              <a:rPr lang="ru-RU" b="1" u="sng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Сенат и его роль в Риме</a:t>
            </a:r>
            <a:endParaRPr lang="ru-RU" b="1" u="sng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556792"/>
            <a:ext cx="9144000" cy="53012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179512" y="4149080"/>
            <a:ext cx="8964488" cy="270892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Состав:</a:t>
            </a:r>
            <a:r>
              <a:rPr lang="ru-RU" sz="2000" b="1" dirty="0" smtClean="0"/>
              <a:t> входили </a:t>
            </a:r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 всяких выборов </a:t>
            </a:r>
            <a:r>
              <a:rPr lang="ru-RU" sz="2000" b="1" dirty="0" smtClean="0"/>
              <a:t>бывшие консулы, народные трибуны и другие должностные лица, пожизненно являвшиеся членами Сената (300 человек)</a:t>
            </a:r>
          </a:p>
          <a:p>
            <a:pPr>
              <a:buNone/>
            </a:pPr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Функции</a:t>
            </a:r>
            <a:r>
              <a:rPr lang="ru-RU" sz="2000" b="1" dirty="0" smtClean="0"/>
              <a:t>: разработка планов ведения войны, ведение переговоров с другими государствами, распоряжение государственной казной.</a:t>
            </a:r>
          </a:p>
          <a:p>
            <a:pPr>
              <a:buNone/>
            </a:pPr>
            <a:r>
              <a:rPr lang="ru-RU" sz="2000" b="1" dirty="0" smtClean="0"/>
              <a:t>Судьями могли быть только сенаторы.</a:t>
            </a:r>
          </a:p>
          <a:p>
            <a:pPr>
              <a:buNone/>
            </a:pPr>
            <a:r>
              <a:rPr lang="ru-RU" sz="2000" b="1" dirty="0" smtClean="0"/>
              <a:t>Сенат ни перед кем не отчитывался в своих действиях и не нёс ответственности за ошибочные решения</a:t>
            </a:r>
          </a:p>
          <a:p>
            <a:pPr>
              <a:buNone/>
            </a:pPr>
            <a:endParaRPr lang="ru-RU" sz="2400" dirty="0"/>
          </a:p>
        </p:txBody>
      </p:sp>
      <p:pic>
        <p:nvPicPr>
          <p:cNvPr id="11266" name="Picture 2" descr="http://dic.academic.ru/pictures/wiki/files/77/Maccari-Cice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980728"/>
            <a:ext cx="5076056" cy="31659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Римское войско</a:t>
            </a:r>
            <a:endParaRPr lang="ru-RU" b="1" u="sng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556792"/>
            <a:ext cx="9144000" cy="53012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5292080" y="1752600"/>
            <a:ext cx="3672408" cy="4772744"/>
          </a:xfrm>
        </p:spPr>
        <p:txBody>
          <a:bodyPr>
            <a:normAutofit lnSpcReduction="10000"/>
          </a:bodyPr>
          <a:lstStyle/>
          <a:p>
            <a:r>
              <a:rPr lang="ru-RU" sz="2400" b="1" dirty="0" smtClean="0"/>
              <a:t>В результате непрерывных войн римляне создали большое и боеспособное войско, которое делилось на легионы. Основную массу воинов-легионеров составляли земледельцы: бедняков, не владевших землёй, на военную службу не брали.</a:t>
            </a:r>
            <a:endParaRPr lang="ru-RU" sz="2400" b="1" dirty="0"/>
          </a:p>
        </p:txBody>
      </p:sp>
      <p:pic>
        <p:nvPicPr>
          <p:cNvPr id="8194" name="Picture 2" descr="Римские легионы завоевали всю Европу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276872"/>
            <a:ext cx="5040560" cy="33469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Римское войско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556792"/>
            <a:ext cx="9144000" cy="53012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2987824" y="1484784"/>
            <a:ext cx="6156176" cy="441960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У римлян не было сильной конницы, зато пехота считалась едва ли не лучшей в мире. Легионер был защищён шлемом, панцирем, кожаным поясом с металлическими бляхами. Щит имел полуцилиндрическую форму, делался из дерева и обтягивался бычьей кожей. По краям он был укреплён железными полосами, а в центре находилась железная шишка, которую воин стремился подставить под удар врага. Нижние части ног  были защищены от ударов солдатскими кожаными  башмаками.</a:t>
            </a:r>
            <a:endParaRPr lang="ru-RU" sz="2400" b="1" dirty="0"/>
          </a:p>
        </p:txBody>
      </p:sp>
      <p:pic>
        <p:nvPicPr>
          <p:cNvPr id="11266" name="Picture 2" descr="http://www.romana.su/_ph/1/2/3211964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38320"/>
            <a:ext cx="2808312" cy="49969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Римское войско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556792"/>
            <a:ext cx="9144000" cy="53012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0" y="4509120"/>
            <a:ext cx="8964488" cy="234888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Римляне обладали совершенным наступательным оружием: острыми и крепкими мечами, которыми можно было рубить и колоть. Но главным нововведением было особое копьё, которое годилось как для метания, так и для ближнего боя. Оно состояло из острого и тонкого железного наконечника, насаженного на древко. </a:t>
            </a:r>
            <a:endParaRPr lang="ru-RU" sz="2400" b="1" dirty="0"/>
          </a:p>
        </p:txBody>
      </p:sp>
      <p:pic>
        <p:nvPicPr>
          <p:cNvPr id="10242" name="Picture 2" descr="http://www.romana.su/_ph/1/2/7351348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484784"/>
            <a:ext cx="4762500" cy="2971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363812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400" b="1" dirty="0" smtClean="0"/>
              <a:t>Познакомить с изменениями, которые произошли в управлении республикой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b="1" dirty="0" smtClean="0"/>
              <a:t>Дать представление о функциях должностных лиц и органах управления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b="1" dirty="0" smtClean="0"/>
              <a:t>Рассказать о римском войске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b="1" dirty="0" smtClean="0"/>
              <a:t>Научить сравнивать различные формы управления в античных государствах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b="1" dirty="0" smtClean="0"/>
              <a:t>Закрепить новые знания</a:t>
            </a:r>
            <a:endParaRPr lang="ru-RU" sz="24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и задачи урока: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Римское войско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556792"/>
            <a:ext cx="4499992" cy="53012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251520" y="1916832"/>
            <a:ext cx="4104456" cy="4419600"/>
          </a:xfrm>
        </p:spPr>
        <p:txBody>
          <a:bodyPr>
            <a:normAutofit lnSpcReduction="10000"/>
          </a:bodyPr>
          <a:lstStyle/>
          <a:p>
            <a:r>
              <a:rPr lang="ru-RU" sz="2400" b="1" dirty="0" smtClean="0"/>
              <a:t>Перед боем римляне строились в три линии, каждая из которых состояла из десяти  отрядов. В первой линии – юноши призывного возраста, во второй – воины постарше и покрепче, в третьей – самые надёжные, чьё мужество не раз было испытано на деле. </a:t>
            </a:r>
            <a:endParaRPr lang="ru-RU" sz="2400" b="1" dirty="0"/>
          </a:p>
        </p:txBody>
      </p:sp>
      <p:pic>
        <p:nvPicPr>
          <p:cNvPr id="9227" name="Picture 11" descr="http://ancientrome.ru/army/image/leg004.gif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427984" y="2420888"/>
            <a:ext cx="4536504" cy="277158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1" name="Текст 30"/>
          <p:cNvSpPr>
            <a:spLocks noGrp="1"/>
          </p:cNvSpPr>
          <p:nvPr>
            <p:ph type="body" idx="2"/>
          </p:nvPr>
        </p:nvSpPr>
        <p:spPr>
          <a:xfrm>
            <a:off x="0" y="1556792"/>
            <a:ext cx="9144000" cy="53012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25000" lnSpcReduction="20000"/>
          </a:bodyPr>
          <a:lstStyle/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17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60000"/>
              </a:lnSpc>
              <a:buFontTx/>
              <a:buNone/>
            </a:pPr>
            <a:r>
              <a:rPr lang="ru-RU" sz="400" b="1" dirty="0">
                <a:solidFill>
                  <a:srgbClr val="8A2E4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</a:t>
            </a:r>
          </a:p>
          <a:p>
            <a:pPr>
              <a:lnSpc>
                <a:spcPct val="60000"/>
              </a:lnSpc>
              <a:buFontTx/>
              <a:buNone/>
            </a:pPr>
            <a:endParaRPr lang="ru-RU" sz="400" b="1" dirty="0">
              <a:solidFill>
                <a:srgbClr val="8A2E4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632" name="Rectangle 32"/>
          <p:cNvSpPr>
            <a:spLocks noChangeArrowheads="1"/>
          </p:cNvSpPr>
          <p:nvPr/>
        </p:nvSpPr>
        <p:spPr bwMode="auto">
          <a:xfrm>
            <a:off x="467544" y="188640"/>
            <a:ext cx="8229600" cy="908720"/>
          </a:xfrm>
          <a:prstGeom prst="rect">
            <a:avLst/>
          </a:prstGeom>
          <a:solidFill>
            <a:schemeClr val="bg1"/>
          </a:solidFill>
          <a:ln w="444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4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Римское войско.</a:t>
            </a:r>
          </a:p>
        </p:txBody>
      </p:sp>
      <p:pic>
        <p:nvPicPr>
          <p:cNvPr id="13314" name="Picture 2" descr="http://www.romana.su/_ph/1/2/2812783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5476281"/>
            <a:ext cx="2016224" cy="1381719"/>
          </a:xfrm>
          <a:prstGeom prst="rect">
            <a:avLst/>
          </a:prstGeom>
          <a:noFill/>
        </p:spPr>
      </p:pic>
      <p:pic>
        <p:nvPicPr>
          <p:cNvPr id="32" name="Picture 2" descr="http://www.romana.su/_ph/1/2/2812783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5476281"/>
            <a:ext cx="2016224" cy="1381719"/>
          </a:xfrm>
          <a:prstGeom prst="rect">
            <a:avLst/>
          </a:prstGeom>
          <a:noFill/>
        </p:spPr>
      </p:pic>
      <p:pic>
        <p:nvPicPr>
          <p:cNvPr id="33" name="Picture 2" descr="http://www.romana.su/_ph/1/2/2812783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5476281"/>
            <a:ext cx="2016224" cy="1381719"/>
          </a:xfrm>
          <a:prstGeom prst="rect">
            <a:avLst/>
          </a:prstGeom>
          <a:noFill/>
        </p:spPr>
      </p:pic>
      <p:pic>
        <p:nvPicPr>
          <p:cNvPr id="34" name="Picture 2" descr="http://www.romana.su/_ph/1/2/2812783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5476281"/>
            <a:ext cx="2016224" cy="1381719"/>
          </a:xfrm>
          <a:prstGeom prst="rect">
            <a:avLst/>
          </a:prstGeom>
          <a:noFill/>
        </p:spPr>
      </p:pic>
      <p:pic>
        <p:nvPicPr>
          <p:cNvPr id="35" name="Picture 2" descr="http://www.romana.su/_ph/1/2/2812783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27776" y="5476281"/>
            <a:ext cx="2016224" cy="1381719"/>
          </a:xfrm>
          <a:prstGeom prst="rect">
            <a:avLst/>
          </a:prstGeom>
          <a:noFill/>
        </p:spPr>
      </p:pic>
      <p:sp>
        <p:nvSpPr>
          <p:cNvPr id="36" name="Выноска со стрелкой вверх 35"/>
          <p:cNvSpPr/>
          <p:nvPr/>
        </p:nvSpPr>
        <p:spPr>
          <a:xfrm>
            <a:off x="683568" y="4437112"/>
            <a:ext cx="1440160" cy="1008112"/>
          </a:xfrm>
          <a:prstGeom prst="upArrowCallout">
            <a:avLst/>
          </a:prstGeom>
          <a:solidFill>
            <a:srgbClr val="00FF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ahoma" pitchFamily="34" charset="0"/>
              </a:rPr>
              <a:t>Опытные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ahoma" pitchFamily="34" charset="0"/>
              </a:rPr>
              <a:t>воины</a:t>
            </a:r>
            <a:endParaRPr lang="ru-RU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37" name="Выноска со стрелкой вверх 36"/>
          <p:cNvSpPr/>
          <p:nvPr/>
        </p:nvSpPr>
        <p:spPr>
          <a:xfrm>
            <a:off x="2555776" y="4437112"/>
            <a:ext cx="1512168" cy="1080120"/>
          </a:xfrm>
          <a:prstGeom prst="upArrowCallout">
            <a:avLst/>
          </a:prstGeom>
          <a:solidFill>
            <a:srgbClr val="00FF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ahoma" pitchFamily="34" charset="0"/>
              </a:rPr>
              <a:t>Опытные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ahoma" pitchFamily="34" charset="0"/>
              </a:rPr>
              <a:t>воины</a:t>
            </a:r>
            <a:endParaRPr lang="ru-RU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38" name="Выноска со стрелкой вверх 37"/>
          <p:cNvSpPr/>
          <p:nvPr/>
        </p:nvSpPr>
        <p:spPr>
          <a:xfrm>
            <a:off x="4644008" y="4365104"/>
            <a:ext cx="1440160" cy="1080120"/>
          </a:xfrm>
          <a:prstGeom prst="upArrowCallout">
            <a:avLst/>
          </a:prstGeom>
          <a:solidFill>
            <a:srgbClr val="00FF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ahoma" pitchFamily="34" charset="0"/>
              </a:rPr>
              <a:t>Опытные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ahoma" pitchFamily="34" charset="0"/>
              </a:rPr>
              <a:t>воины</a:t>
            </a:r>
            <a:endParaRPr lang="ru-RU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39" name="Выноска со стрелкой вверх 38"/>
          <p:cNvSpPr/>
          <p:nvPr/>
        </p:nvSpPr>
        <p:spPr>
          <a:xfrm>
            <a:off x="6732240" y="4365104"/>
            <a:ext cx="1368152" cy="1080120"/>
          </a:xfrm>
          <a:prstGeom prst="upArrowCallout">
            <a:avLst/>
          </a:prstGeom>
          <a:solidFill>
            <a:srgbClr val="00FF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ahoma" pitchFamily="34" charset="0"/>
              </a:rPr>
              <a:t>Опытные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ahoma" pitchFamily="34" charset="0"/>
              </a:rPr>
              <a:t>воины</a:t>
            </a:r>
            <a:endParaRPr lang="ru-RU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40" name="Выноска со стрелкой вверх 39"/>
          <p:cNvSpPr/>
          <p:nvPr/>
        </p:nvSpPr>
        <p:spPr>
          <a:xfrm>
            <a:off x="899592" y="1844824"/>
            <a:ext cx="1224136" cy="914400"/>
          </a:xfrm>
          <a:prstGeom prst="upArrowCallout">
            <a:avLst/>
          </a:prstGeom>
          <a:solidFill>
            <a:srgbClr val="66FF33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ahoma" pitchFamily="34" charset="0"/>
              </a:rPr>
              <a:t>Юноши</a:t>
            </a:r>
            <a:endParaRPr lang="ru-RU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41" name="Выноска со стрелкой вверх 40"/>
          <p:cNvSpPr/>
          <p:nvPr/>
        </p:nvSpPr>
        <p:spPr>
          <a:xfrm>
            <a:off x="1979712" y="5373216"/>
            <a:ext cx="72008" cy="144016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Выноска со стрелкой вверх 41"/>
          <p:cNvSpPr/>
          <p:nvPr/>
        </p:nvSpPr>
        <p:spPr>
          <a:xfrm>
            <a:off x="2627784" y="1844824"/>
            <a:ext cx="1224136" cy="914400"/>
          </a:xfrm>
          <a:prstGeom prst="upArrowCallout">
            <a:avLst/>
          </a:prstGeom>
          <a:solidFill>
            <a:srgbClr val="66FF33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ahoma" pitchFamily="34" charset="0"/>
              </a:rPr>
              <a:t>Юноши</a:t>
            </a:r>
            <a:endParaRPr lang="ru-RU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43" name="Выноска со стрелкой вверх 42"/>
          <p:cNvSpPr/>
          <p:nvPr/>
        </p:nvSpPr>
        <p:spPr>
          <a:xfrm>
            <a:off x="4572000" y="1844824"/>
            <a:ext cx="1224136" cy="914400"/>
          </a:xfrm>
          <a:prstGeom prst="upArrowCallout">
            <a:avLst/>
          </a:prstGeom>
          <a:solidFill>
            <a:srgbClr val="66FF33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ahoma" pitchFamily="34" charset="0"/>
              </a:rPr>
              <a:t>Юноши</a:t>
            </a:r>
            <a:endParaRPr lang="ru-RU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44" name="Выноска со стрелкой вверх 43"/>
          <p:cNvSpPr/>
          <p:nvPr/>
        </p:nvSpPr>
        <p:spPr>
          <a:xfrm>
            <a:off x="6516216" y="1844824"/>
            <a:ext cx="1224136" cy="914400"/>
          </a:xfrm>
          <a:prstGeom prst="upArrowCallout">
            <a:avLst/>
          </a:prstGeom>
          <a:solidFill>
            <a:srgbClr val="66FF33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ahoma" pitchFamily="34" charset="0"/>
              </a:rPr>
              <a:t>Юноши</a:t>
            </a:r>
            <a:endParaRPr lang="ru-RU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46" name="Выноска со стрелкой вверх 45"/>
          <p:cNvSpPr/>
          <p:nvPr/>
        </p:nvSpPr>
        <p:spPr>
          <a:xfrm>
            <a:off x="1547664" y="3068960"/>
            <a:ext cx="1440160" cy="1152128"/>
          </a:xfrm>
          <a:prstGeom prst="upArrowCallout">
            <a:avLst/>
          </a:prstGeom>
          <a:solidFill>
            <a:srgbClr val="CC99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ahoma" pitchFamily="34" charset="0"/>
              </a:rPr>
              <a:t>постарше</a:t>
            </a:r>
            <a:endParaRPr lang="ru-RU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47" name="Выноска со стрелкой вверх 46"/>
          <p:cNvSpPr/>
          <p:nvPr/>
        </p:nvSpPr>
        <p:spPr>
          <a:xfrm>
            <a:off x="3635896" y="2996952"/>
            <a:ext cx="1368152" cy="1152128"/>
          </a:xfrm>
          <a:prstGeom prst="upArrowCallout">
            <a:avLst/>
          </a:prstGeom>
          <a:solidFill>
            <a:srgbClr val="CC99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ahoma" pitchFamily="34" charset="0"/>
              </a:rPr>
              <a:t>постарше</a:t>
            </a:r>
            <a:endParaRPr lang="ru-RU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48" name="Выноска со стрелкой вверх 47"/>
          <p:cNvSpPr/>
          <p:nvPr/>
        </p:nvSpPr>
        <p:spPr>
          <a:xfrm>
            <a:off x="5580112" y="2996952"/>
            <a:ext cx="1368152" cy="1152128"/>
          </a:xfrm>
          <a:prstGeom prst="upArrowCallout">
            <a:avLst/>
          </a:prstGeom>
          <a:solidFill>
            <a:srgbClr val="CC99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ahoma" pitchFamily="34" charset="0"/>
              </a:rPr>
              <a:t>постарше</a:t>
            </a:r>
            <a:endParaRPr lang="ru-RU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49" name="Выноска со стрелкой вверх 48"/>
          <p:cNvSpPr/>
          <p:nvPr/>
        </p:nvSpPr>
        <p:spPr>
          <a:xfrm>
            <a:off x="8229600" y="2492896"/>
            <a:ext cx="914400" cy="2232248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84513"/>
            </a:avLst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конница</a:t>
            </a:r>
            <a:endParaRPr lang="ru-RU" sz="2400" b="1" dirty="0"/>
          </a:p>
        </p:txBody>
      </p:sp>
      <p:sp>
        <p:nvSpPr>
          <p:cNvPr id="50" name="Выноска со стрелкой вверх 49"/>
          <p:cNvSpPr/>
          <p:nvPr/>
        </p:nvSpPr>
        <p:spPr>
          <a:xfrm>
            <a:off x="0" y="2492896"/>
            <a:ext cx="914400" cy="2232248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84513"/>
            </a:avLst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конница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0"/>
                            </p:stCondLst>
                            <p:childTnLst>
                              <p:par>
                                <p:cTn id="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32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2" grpId="0" animBg="1"/>
      <p:bldP spid="43" grpId="0" animBg="1"/>
      <p:bldP spid="44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Римское войско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556792"/>
            <a:ext cx="9144000" cy="53012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6804248" y="1752600"/>
            <a:ext cx="1958752" cy="4419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44" name="Picture 4" descr="Рис.4 - План римского лагеря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0" y="1666874"/>
            <a:ext cx="3714750" cy="519112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1520" y="1628800"/>
            <a:ext cx="489654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C0000"/>
              </a:buClr>
              <a:buSzTx/>
              <a:buFont typeface="Monotype Sorts" pitchFamily="2" charset="2"/>
              <a:buNone/>
            </a:pPr>
            <a:r>
              <a:rPr lang="ru-RU" sz="2400" b="1" dirty="0" smtClean="0"/>
              <a:t>Во время походов легионы на ночевки сооружали укреплённый лагерь в форме четырёхугольника.</a:t>
            </a:r>
          </a:p>
          <a:p>
            <a:pPr>
              <a:buClr>
                <a:srgbClr val="CC0000"/>
              </a:buClr>
              <a:buSzTx/>
              <a:buFont typeface="Monotype Sorts" pitchFamily="2" charset="2"/>
              <a:buNone/>
            </a:pPr>
            <a:r>
              <a:rPr lang="ru-RU" sz="2400" b="1" dirty="0" smtClean="0"/>
              <a:t>Вокруг лагеря сооружался огромный ров, возводился земляной вал и укрепляли его частоколом. Палатки устанавливались так, чтобы до них не долетели стрелы противника.</a:t>
            </a:r>
          </a:p>
          <a:p>
            <a:pPr>
              <a:buClr>
                <a:srgbClr val="CC0000"/>
              </a:buClr>
              <a:buSzTx/>
              <a:buFont typeface="Monotype Sorts" pitchFamily="2" charset="2"/>
              <a:buNone/>
            </a:pPr>
            <a:r>
              <a:rPr lang="ru-RU" sz="2400" b="1" dirty="0" smtClean="0"/>
              <a:t>Лагерь делился на улицы и кварталы. Две пересекающие главные улицы  заканчивались воротами лагеря.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8077200" cy="980728"/>
          </a:xfrm>
        </p:spPr>
        <p:txBody>
          <a:bodyPr>
            <a:normAutofit/>
          </a:bodyPr>
          <a:lstStyle/>
          <a:p>
            <a:pPr algn="ctr"/>
            <a:r>
              <a:rPr lang="ru-RU" b="1" u="sng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Римское войско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556792"/>
            <a:ext cx="9144000" cy="53012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4139952" y="1752600"/>
            <a:ext cx="4623048" cy="4419600"/>
          </a:xfrm>
        </p:spPr>
        <p:txBody>
          <a:bodyPr>
            <a:normAutofit fontScale="92500" lnSpcReduction="10000"/>
          </a:bodyPr>
          <a:lstStyle/>
          <a:p>
            <a:r>
              <a:rPr lang="ru-RU" sz="2400" b="1" dirty="0" smtClean="0"/>
              <a:t>Римское войско отличалось строгой дисциплиной. Если легионер проявлял  трусость, то каждого десятого из легиона казнили. Заснувшего на посту часового насмерть забивали камнями. А если воины отличились, им увеличивали долю военной добычи, награждали почётным оружием. Венец с зубчатой стеной  вручался  тому, кто первый взобрался на стену или вал вражеской крепости.</a:t>
            </a:r>
            <a:endParaRPr lang="ru-RU" sz="2400" b="1" dirty="0"/>
          </a:p>
        </p:txBody>
      </p:sp>
      <p:pic>
        <p:nvPicPr>
          <p:cNvPr id="6" name="Picture 7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79512" y="1556792"/>
            <a:ext cx="3456384" cy="4416152"/>
          </a:xfrm>
          <a:prstGeom prst="rect">
            <a:avLst/>
          </a:prstGeom>
          <a:noFill/>
          <a:ln w="76200">
            <a:solidFill>
              <a:schemeClr val="tx2"/>
            </a:solidFill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5524500"/>
            <a:ext cx="187642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интересно</a:t>
            </a:r>
            <a:endParaRPr lang="ru-RU" b="1" u="sng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556792"/>
            <a:ext cx="9144000" cy="5301208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sz="quarter" idx="1"/>
          </p:nvPr>
        </p:nvGraphicFramePr>
        <p:xfrm>
          <a:off x="395536" y="5805264"/>
          <a:ext cx="1886967" cy="638984"/>
        </p:xfrm>
        <a:graphic>
          <a:graphicData uri="http://schemas.openxmlformats.org/drawingml/2006/table">
            <a:tbl>
              <a:tblPr/>
              <a:tblGrid>
                <a:gridCol w="1886967"/>
              </a:tblGrid>
              <a:tr h="576064"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Римский центурион.</a:t>
                      </a:r>
                    </a:p>
                  </a:txBody>
                  <a:tcPr marL="29385" marR="29385" marT="14692" marB="1469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49154" name="Picture 2" descr="http://murzim.ru/uploads/posts/2010-11/thumbs/1288894742_image0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772816"/>
            <a:ext cx="3778310" cy="4774038"/>
          </a:xfrm>
          <a:prstGeom prst="rect">
            <a:avLst/>
          </a:prstGeom>
          <a:noFill/>
        </p:spPr>
      </p:pic>
      <p:pic>
        <p:nvPicPr>
          <p:cNvPr id="3074" name="Picture 2" descr="Легат – командир леги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1988840"/>
            <a:ext cx="1428750" cy="3438526"/>
          </a:xfrm>
          <a:prstGeom prst="rect">
            <a:avLst/>
          </a:prstGeom>
          <a:noFill/>
        </p:spPr>
      </p:pic>
      <p:pic>
        <p:nvPicPr>
          <p:cNvPr id="3076" name="Picture 4" descr="Римский центурион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060848"/>
            <a:ext cx="1905000" cy="3514726"/>
          </a:xfrm>
          <a:prstGeom prst="rect">
            <a:avLst/>
          </a:prstGeom>
          <a:noFill/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6588224" y="5589240"/>
          <a:ext cx="2232248" cy="701040"/>
        </p:xfrm>
        <a:graphic>
          <a:graphicData uri="http://schemas.openxmlformats.org/drawingml/2006/table">
            <a:tbl>
              <a:tblPr/>
              <a:tblGrid>
                <a:gridCol w="2232248"/>
              </a:tblGrid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Легат – 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командир</a:t>
                      </a:r>
                    </a:p>
                    <a:p>
                      <a:pPr algn="ctr" fontAlgn="t"/>
                      <a:r>
                        <a:rPr lang="ru-RU" sz="20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ru-RU" sz="2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легиона.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Закрепление изученного материала</a:t>
            </a:r>
            <a:endParaRPr lang="ru-RU" sz="36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556792"/>
            <a:ext cx="9144000" cy="53012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-252536" y="1752600"/>
            <a:ext cx="9015536" cy="4419600"/>
          </a:xfrm>
        </p:spPr>
        <p:txBody>
          <a:bodyPr>
            <a:normAutofit/>
          </a:bodyPr>
          <a:lstStyle/>
          <a:p>
            <a:r>
              <a:rPr lang="ru-RU" sz="2200" b="1" dirty="0" smtClean="0"/>
              <a:t>1. Когда было отменено долговое рабство в Риме?</a:t>
            </a:r>
          </a:p>
          <a:p>
            <a:r>
              <a:rPr lang="ru-RU" sz="2200" b="1" dirty="0" smtClean="0"/>
              <a:t>2.Кому принадлежала верховная власть в Риме?</a:t>
            </a:r>
          </a:p>
          <a:p>
            <a:endParaRPr lang="ru-RU" sz="2200" b="1" dirty="0" smtClean="0"/>
          </a:p>
          <a:p>
            <a:r>
              <a:rPr lang="ru-RU" sz="2200" b="1" dirty="0" smtClean="0"/>
              <a:t>3. Каковы функции консулов?</a:t>
            </a:r>
          </a:p>
          <a:p>
            <a:endParaRPr lang="ru-RU" sz="2200" b="1" dirty="0" smtClean="0"/>
          </a:p>
          <a:p>
            <a:endParaRPr lang="ru-RU" sz="2200" b="1" dirty="0" smtClean="0"/>
          </a:p>
          <a:p>
            <a:r>
              <a:rPr lang="ru-RU" sz="2200" b="1" dirty="0" smtClean="0"/>
              <a:t>4. Из кого состоял сенат?</a:t>
            </a:r>
          </a:p>
          <a:p>
            <a:endParaRPr lang="ru-RU" sz="2200" b="1" dirty="0" smtClean="0"/>
          </a:p>
          <a:p>
            <a:r>
              <a:rPr lang="ru-RU" sz="2200" b="1" dirty="0" smtClean="0"/>
              <a:t>5. </a:t>
            </a:r>
            <a:r>
              <a:rPr lang="ru-RU" sz="2200" b="1" smtClean="0"/>
              <a:t>Из кого</a:t>
            </a:r>
            <a:r>
              <a:rPr lang="ru-RU" sz="2200" b="1" smtClean="0"/>
              <a:t> </a:t>
            </a:r>
            <a:r>
              <a:rPr lang="ru-RU" sz="2200" b="1" dirty="0" smtClean="0"/>
              <a:t>комплектовалось римское войско?</a:t>
            </a:r>
          </a:p>
          <a:p>
            <a:r>
              <a:rPr lang="ru-RU" sz="2200" b="1" dirty="0" smtClean="0"/>
              <a:t>6. Как был вооружён легионер?</a:t>
            </a:r>
          </a:p>
          <a:p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23720" y="1556792"/>
            <a:ext cx="2520280" cy="50405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326 г. до н.э. 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00192" y="2132856"/>
            <a:ext cx="2843808" cy="50405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Народному собранию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31840" y="4005064"/>
            <a:ext cx="6012160" cy="86409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Входили </a:t>
            </a:r>
            <a:r>
              <a:rPr lang="ru-RU" b="1" u="sng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 всяких выборов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бывшие консулы, народные трибуны и другие должностные лица, пожизненно являвшиеся членами Сената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31640" y="5949280"/>
            <a:ext cx="7812360" cy="9087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Н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аступательное оружие: острые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и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крепкие мечи,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которыми можно было рубить и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колоть, и копье, которым сражались в дальнем и ближнем бое</a:t>
            </a: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59624" y="4941168"/>
            <a:ext cx="3384376" cy="64807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Из земледельцев, 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владевших землёй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79912" y="2708920"/>
            <a:ext cx="5364088" cy="10801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Обладали высшей гражданской и военной властью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; по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очереди председательствовали в Народном собрании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; производили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набор в войска;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редлагали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новые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законы.</a:t>
            </a:r>
            <a:endParaRPr lang="ru-RU" b="1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2918048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§</a:t>
            </a:r>
            <a:r>
              <a:rPr lang="ru-RU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46, вопросы и задания с. 216</a:t>
            </a:r>
          </a:p>
          <a:p>
            <a:r>
              <a:rPr lang="ru-RU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Творческое задание:</a:t>
            </a:r>
          </a:p>
          <a:p>
            <a:pPr marL="514350" indent="-514350"/>
            <a:r>
              <a:rPr lang="ru-RU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1) сочинение «Рассказ об </a:t>
            </a:r>
            <a:r>
              <a:rPr lang="ru-RU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одном дне военного похода римлян» </a:t>
            </a:r>
            <a:endParaRPr lang="ru-RU" b="1" dirty="0" smtClean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514350" indent="-514350"/>
            <a:r>
              <a:rPr lang="ru-RU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или</a:t>
            </a:r>
            <a:endParaRPr lang="ru-RU" b="1" dirty="0" smtClean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r>
              <a:rPr lang="ru-RU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2)  рисунок на тему « </a:t>
            </a:r>
            <a:r>
              <a:rPr lang="ru-RU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Военные </a:t>
            </a:r>
            <a:r>
              <a:rPr lang="ru-RU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отряды римлян»</a:t>
            </a:r>
          </a:p>
          <a:p>
            <a:r>
              <a:rPr lang="ru-RU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 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pic>
        <p:nvPicPr>
          <p:cNvPr id="4" name="Picture 4" descr="ag00029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1687789" cy="13385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764704"/>
            <a:ext cx="8424936" cy="1440160"/>
          </a:xfrm>
        </p:spPr>
        <p:txBody>
          <a:bodyPr>
            <a:normAutofit fontScale="90000"/>
          </a:bodyPr>
          <a:lstStyle/>
          <a:p>
            <a:r>
              <a:rPr lang="ru-RU" sz="27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Источники</a:t>
            </a:r>
            <a:r>
              <a:rPr lang="ru-RU" sz="27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000" dirty="0" smtClean="0"/>
              <a:t>История Древнего мира: учебник для 5 </a:t>
            </a:r>
            <a:r>
              <a:rPr lang="ru-RU" sz="2000" dirty="0" err="1" smtClean="0"/>
              <a:t>кл</a:t>
            </a:r>
            <a:r>
              <a:rPr lang="ru-RU" sz="2000" dirty="0" smtClean="0"/>
              <a:t>. </a:t>
            </a:r>
            <a:r>
              <a:rPr lang="ru-RU" sz="2000" dirty="0" err="1" smtClean="0"/>
              <a:t>общеобразоват</a:t>
            </a:r>
            <a:r>
              <a:rPr lang="ru-RU" sz="2000" dirty="0" smtClean="0"/>
              <a:t>. Учреждений/ </a:t>
            </a:r>
            <a:r>
              <a:rPr lang="ru-RU" sz="2000" dirty="0" err="1" smtClean="0"/>
              <a:t>А.А.Вигасин</a:t>
            </a:r>
            <a:r>
              <a:rPr lang="ru-RU" sz="2000" dirty="0" smtClean="0"/>
              <a:t>, Г.И. </a:t>
            </a:r>
            <a:r>
              <a:rPr lang="ru-RU" sz="2000" dirty="0" err="1" smtClean="0"/>
              <a:t>Годер</a:t>
            </a:r>
            <a:r>
              <a:rPr lang="ru-RU" sz="2000" dirty="0" smtClean="0"/>
              <a:t>, И.С. Свенцицкая М.: Просвещение , 2010</a:t>
            </a:r>
            <a:br>
              <a:rPr lang="ru-RU" sz="2000" dirty="0" smtClean="0"/>
            </a:br>
            <a:r>
              <a:rPr lang="ru-RU" sz="2000" dirty="0" err="1" smtClean="0"/>
              <a:t>Годер</a:t>
            </a:r>
            <a:r>
              <a:rPr lang="ru-RU" sz="2000" dirty="0" smtClean="0"/>
              <a:t> Г.И. Методическое пособие по истории Древнего мира: 5 </a:t>
            </a:r>
            <a:r>
              <a:rPr lang="ru-RU" sz="2000" dirty="0" err="1" smtClean="0"/>
              <a:t>кл</a:t>
            </a:r>
            <a:r>
              <a:rPr lang="ru-RU" sz="2000" dirty="0" smtClean="0"/>
              <a:t>. – М.: Просвещение , 2003.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7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Интернет-источники</a:t>
            </a:r>
            <a:endParaRPr lang="ru-RU" sz="27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204864"/>
            <a:ext cx="8208912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hlinkClick r:id="rId2"/>
              </a:rPr>
              <a:t>http://ohrana.ru/blogs/topic/54272/</a:t>
            </a:r>
            <a:endParaRPr lang="ru-RU" sz="1600" dirty="0" smtClean="0"/>
          </a:p>
          <a:p>
            <a:r>
              <a:rPr lang="en-US" sz="1600" dirty="0" smtClean="0">
                <a:hlinkClick r:id="rId3"/>
              </a:rPr>
              <a:t>http://vsetke.ru/post/61692136/drevnij-rim</a:t>
            </a:r>
            <a:endParaRPr lang="ru-RU" sz="1600" dirty="0" smtClean="0"/>
          </a:p>
          <a:p>
            <a:r>
              <a:rPr lang="en-US" sz="1600" dirty="0" smtClean="0">
                <a:hlinkClick r:id="rId4"/>
              </a:rPr>
              <a:t>http://</a:t>
            </a:r>
            <a:r>
              <a:rPr lang="en-US" sz="1600" dirty="0" smtClean="0">
                <a:hlinkClick r:id="rId4"/>
              </a:rPr>
              <a:t>nionila.livejournal.com/376568.html</a:t>
            </a:r>
            <a:endParaRPr lang="ru-RU" sz="1600" dirty="0" smtClean="0"/>
          </a:p>
          <a:p>
            <a:r>
              <a:rPr lang="en-US" sz="1600" dirty="0" smtClean="0">
                <a:hlinkClick r:id="rId5"/>
              </a:rPr>
              <a:t>http://</a:t>
            </a:r>
            <a:r>
              <a:rPr lang="en-US" sz="1600" dirty="0" smtClean="0">
                <a:hlinkClick r:id="rId5"/>
              </a:rPr>
              <a:t>www.nb-info.ru/imperia1.htm</a:t>
            </a:r>
            <a:endParaRPr lang="ru-RU" sz="1600" dirty="0" smtClean="0"/>
          </a:p>
          <a:p>
            <a:r>
              <a:rPr lang="en-US" sz="1600" dirty="0" smtClean="0">
                <a:hlinkClick r:id="rId6"/>
              </a:rPr>
              <a:t>http://</a:t>
            </a:r>
            <a:r>
              <a:rPr lang="en-US" sz="1600" dirty="0" smtClean="0">
                <a:hlinkClick r:id="rId6"/>
              </a:rPr>
              <a:t>strategwar.ru/raznoe/vybory-v-drevnem-rime</a:t>
            </a:r>
            <a:endParaRPr lang="ru-RU" sz="1600" dirty="0" smtClean="0"/>
          </a:p>
          <a:p>
            <a:r>
              <a:rPr lang="en-US" sz="1600" dirty="0" smtClean="0">
                <a:hlinkClick r:id="rId7"/>
              </a:rPr>
              <a:t>http://anapet.info/?</a:t>
            </a:r>
            <a:r>
              <a:rPr lang="en-US" sz="1600" dirty="0" smtClean="0">
                <a:hlinkClick r:id="rId7"/>
              </a:rPr>
              <a:t>p=8964</a:t>
            </a:r>
            <a:endParaRPr lang="ru-RU" sz="1600" dirty="0" smtClean="0"/>
          </a:p>
          <a:p>
            <a:r>
              <a:rPr lang="en-US" sz="1600" dirty="0" smtClean="0">
                <a:hlinkClick r:id="rId8"/>
              </a:rPr>
              <a:t>http://</a:t>
            </a:r>
            <a:r>
              <a:rPr lang="en-US" sz="1600" dirty="0" smtClean="0">
                <a:hlinkClick r:id="rId8"/>
              </a:rPr>
              <a:t>www.orbitaart.ru/EKSKURSIEvropa/Kartinki/forum-big.jpg</a:t>
            </a:r>
            <a:endParaRPr lang="ru-RU" sz="1600" dirty="0" smtClean="0"/>
          </a:p>
          <a:p>
            <a:r>
              <a:rPr lang="en-US" sz="1600" dirty="0" smtClean="0">
                <a:hlinkClick r:id="rId9"/>
              </a:rPr>
              <a:t>http://</a:t>
            </a:r>
            <a:r>
              <a:rPr lang="en-US" sz="1600" dirty="0" smtClean="0">
                <a:hlinkClick r:id="rId9"/>
              </a:rPr>
              <a:t>dic.academic.ru/pictures/wiki/files/77/Maccari-Cicero.jpg</a:t>
            </a:r>
            <a:endParaRPr lang="ru-RU" sz="1600" dirty="0" smtClean="0"/>
          </a:p>
          <a:p>
            <a:r>
              <a:rPr lang="en-US" sz="1600" dirty="0" smtClean="0">
                <a:hlinkClick r:id="rId3"/>
              </a:rPr>
              <a:t>http://</a:t>
            </a:r>
            <a:r>
              <a:rPr lang="en-US" sz="1600" dirty="0" smtClean="0">
                <a:hlinkClick r:id="rId3"/>
              </a:rPr>
              <a:t>vsetke.ru/post/61692136/drevnij-rim</a:t>
            </a:r>
            <a:endParaRPr lang="ru-RU" sz="1600" dirty="0" smtClean="0"/>
          </a:p>
          <a:p>
            <a:r>
              <a:rPr lang="en-US" sz="1600" dirty="0" smtClean="0">
                <a:hlinkClick r:id="rId10"/>
              </a:rPr>
              <a:t>http://</a:t>
            </a:r>
            <a:r>
              <a:rPr lang="en-US" sz="1600" dirty="0" smtClean="0">
                <a:hlinkClick r:id="rId10"/>
              </a:rPr>
              <a:t>www.romana.su/photo/1-0-153.htm</a:t>
            </a:r>
            <a:endParaRPr lang="ru-RU" sz="1600" dirty="0" smtClean="0"/>
          </a:p>
          <a:p>
            <a:r>
              <a:rPr lang="en-US" sz="1600" dirty="0" smtClean="0">
                <a:hlinkClick r:id="rId11"/>
              </a:rPr>
              <a:t>http://</a:t>
            </a:r>
            <a:r>
              <a:rPr lang="en-US" sz="1600" dirty="0" smtClean="0">
                <a:hlinkClick r:id="rId11"/>
              </a:rPr>
              <a:t>www.romana.su/photo/1-0-148.htm</a:t>
            </a:r>
            <a:endParaRPr lang="ru-RU" sz="1600" dirty="0" smtClean="0"/>
          </a:p>
          <a:p>
            <a:r>
              <a:rPr lang="en-US" sz="1600" dirty="0" smtClean="0">
                <a:hlinkClick r:id="rId12"/>
              </a:rPr>
              <a:t>http://</a:t>
            </a:r>
            <a:r>
              <a:rPr lang="en-US" sz="1600" dirty="0" smtClean="0">
                <a:hlinkClick r:id="rId12"/>
              </a:rPr>
              <a:t>ancientrome.ru/publik/giro/giro13-3.htm</a:t>
            </a:r>
            <a:endParaRPr lang="ru-RU" sz="1600" dirty="0" smtClean="0"/>
          </a:p>
          <a:p>
            <a:r>
              <a:rPr lang="en-US" sz="1600" dirty="0" smtClean="0">
                <a:hlinkClick r:id="rId13"/>
              </a:rPr>
              <a:t>http://</a:t>
            </a:r>
            <a:r>
              <a:rPr lang="en-US" sz="1600" dirty="0" smtClean="0">
                <a:hlinkClick r:id="rId13"/>
              </a:rPr>
              <a:t>www.minitin.ru/site.xp/050051056.html</a:t>
            </a:r>
            <a:endParaRPr lang="ru-RU" sz="1600" dirty="0" smtClean="0"/>
          </a:p>
          <a:p>
            <a:r>
              <a:rPr lang="en-US" sz="1600" dirty="0" smtClean="0">
                <a:hlinkClick r:id="rId14"/>
              </a:rPr>
              <a:t>http://</a:t>
            </a:r>
            <a:r>
              <a:rPr lang="en-US" sz="1600" dirty="0" smtClean="0">
                <a:hlinkClick r:id="rId14"/>
              </a:rPr>
              <a:t>www.roman-glory.com/karashhuk-gallery</a:t>
            </a:r>
            <a:endParaRPr lang="ru-RU" sz="1600" dirty="0" smtClean="0"/>
          </a:p>
          <a:p>
            <a:r>
              <a:rPr lang="en-US" sz="1600" dirty="0" smtClean="0">
                <a:hlinkClick r:id="rId15"/>
              </a:rPr>
              <a:t>http://murzim.ru/nauka/istorija/vsemirnaya-istoria/8181-drevniy-rim.html</a:t>
            </a:r>
            <a:endParaRPr lang="ru-RU" sz="1600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331640" y="2743200"/>
            <a:ext cx="7163073" cy="1673225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Плебеи стали полноправными гражданами Рима.</a:t>
            </a:r>
          </a:p>
          <a:p>
            <a:pPr marL="457200" indent="-457200">
              <a:buAutoNum type="arabicPeriod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Народное собрание и консулы.</a:t>
            </a:r>
          </a:p>
          <a:p>
            <a:pPr marL="457200" indent="-457200">
              <a:buAutoNum type="arabicPeriod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Сенат и его роль в Риме.</a:t>
            </a:r>
          </a:p>
          <a:p>
            <a:pPr marL="457200" indent="-457200">
              <a:buAutoNum type="arabicPeriod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Римское войско.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урока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/>
          <p:cNvPicPr>
            <a:picLocks noChangeAspect="1" noChangeArrowheads="1"/>
          </p:cNvPicPr>
          <p:nvPr/>
        </p:nvPicPr>
        <p:blipFill>
          <a:blip r:embed="rId2" cstate="print"/>
          <a:srcRect l="3111" t="3581" r="3915" b="3229"/>
          <a:stretch>
            <a:fillRect/>
          </a:stretch>
        </p:blipFill>
        <p:spPr bwMode="auto">
          <a:xfrm>
            <a:off x="9525" y="0"/>
            <a:ext cx="9134475" cy="681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291" name="Прямоугольник 1"/>
          <p:cNvSpPr>
            <a:spLocks noChangeArrowheads="1"/>
          </p:cNvSpPr>
          <p:nvPr/>
        </p:nvSpPr>
        <p:spPr bwMode="auto">
          <a:xfrm>
            <a:off x="539750" y="692150"/>
            <a:ext cx="792068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41325" indent="-441325"/>
            <a:r>
              <a:rPr lang="ru-RU" sz="3200" dirty="0" smtClean="0">
                <a:solidFill>
                  <a:schemeClr val="bg1"/>
                </a:solidFill>
                <a:latin typeface="Adventure" pitchFamily="2" charset="0"/>
              </a:rPr>
              <a:t>1. </a:t>
            </a:r>
            <a:r>
              <a:rPr lang="ru-RU" sz="2400" dirty="0" smtClean="0">
                <a:solidFill>
                  <a:schemeClr val="bg1"/>
                </a:solidFill>
                <a:latin typeface="Adventure" pitchFamily="2" charset="0"/>
              </a:rPr>
              <a:t>Сколько царей правили Римом? Как звали первого и последнего из царей? Сколько лет правили Римом цари? </a:t>
            </a:r>
            <a:endParaRPr lang="ru-RU" sz="2400" dirty="0">
              <a:solidFill>
                <a:schemeClr val="bg1"/>
              </a:solidFill>
              <a:latin typeface="Adventure" pitchFamily="2" charset="0"/>
            </a:endParaRPr>
          </a:p>
        </p:txBody>
      </p:sp>
      <p:sp>
        <p:nvSpPr>
          <p:cNvPr id="12292" name="Прямоугольник 4"/>
          <p:cNvSpPr>
            <a:spLocks noChangeArrowheads="1"/>
          </p:cNvSpPr>
          <p:nvPr/>
        </p:nvSpPr>
        <p:spPr bwMode="auto">
          <a:xfrm>
            <a:off x="539552" y="1988840"/>
            <a:ext cx="79200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41325" indent="-441325"/>
            <a:r>
              <a:rPr lang="ru-RU" sz="3200" dirty="0">
                <a:solidFill>
                  <a:schemeClr val="bg1"/>
                </a:solidFill>
                <a:latin typeface="Adventure" pitchFamily="2" charset="0"/>
              </a:rPr>
              <a:t>2</a:t>
            </a:r>
            <a:r>
              <a:rPr lang="ru-RU" sz="3200" dirty="0" smtClean="0">
                <a:solidFill>
                  <a:schemeClr val="bg1"/>
                </a:solidFill>
                <a:latin typeface="Adventure" pitchFamily="2" charset="0"/>
              </a:rPr>
              <a:t>. </a:t>
            </a:r>
            <a:r>
              <a:rPr lang="ru-RU" sz="2400" dirty="0" smtClean="0">
                <a:solidFill>
                  <a:schemeClr val="bg1"/>
                </a:solidFill>
                <a:latin typeface="Adventure" pitchFamily="2" charset="0"/>
              </a:rPr>
              <a:t>Как изменилось управление в Риме после изгнания царя? </a:t>
            </a:r>
            <a:endParaRPr lang="ru-RU" sz="2400" dirty="0">
              <a:solidFill>
                <a:schemeClr val="bg1"/>
              </a:solidFill>
              <a:latin typeface="Adventure" pitchFamily="2" charset="0"/>
            </a:endParaRPr>
          </a:p>
        </p:txBody>
      </p:sp>
      <p:sp>
        <p:nvSpPr>
          <p:cNvPr id="12293" name="Прямоугольник 6"/>
          <p:cNvSpPr>
            <a:spLocks noChangeArrowheads="1"/>
          </p:cNvSpPr>
          <p:nvPr/>
        </p:nvSpPr>
        <p:spPr bwMode="auto">
          <a:xfrm>
            <a:off x="508000" y="3141663"/>
            <a:ext cx="792003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41325" indent="-441325"/>
            <a:r>
              <a:rPr lang="ru-RU" sz="3200" dirty="0">
                <a:solidFill>
                  <a:schemeClr val="bg1"/>
                </a:solidFill>
                <a:latin typeface="Adventure" pitchFamily="2" charset="0"/>
              </a:rPr>
              <a:t>3</a:t>
            </a:r>
            <a:r>
              <a:rPr lang="ru-RU" sz="3200" dirty="0" smtClean="0">
                <a:solidFill>
                  <a:schemeClr val="bg1"/>
                </a:solidFill>
                <a:latin typeface="Adventure" pitchFamily="2" charset="0"/>
              </a:rPr>
              <a:t>. </a:t>
            </a:r>
            <a:r>
              <a:rPr lang="ru-RU" sz="2400" dirty="0" smtClean="0">
                <a:solidFill>
                  <a:schemeClr val="bg1"/>
                </a:solidFill>
                <a:latin typeface="Adventure" pitchFamily="2" charset="0"/>
              </a:rPr>
              <a:t>Как плебеи добились права избирать народных трибунов? Что вы знаете о народных трибунах?  </a:t>
            </a:r>
            <a:endParaRPr lang="ru-RU" sz="2400" dirty="0">
              <a:solidFill>
                <a:schemeClr val="bg1"/>
              </a:solidFill>
              <a:latin typeface="Adventure" pitchFamily="2" charset="0"/>
            </a:endParaRPr>
          </a:p>
        </p:txBody>
      </p:sp>
      <p:sp>
        <p:nvSpPr>
          <p:cNvPr id="12294" name="Прямоугольник 8"/>
          <p:cNvSpPr>
            <a:spLocks noChangeArrowheads="1"/>
          </p:cNvSpPr>
          <p:nvPr/>
        </p:nvSpPr>
        <p:spPr bwMode="auto">
          <a:xfrm>
            <a:off x="467544" y="4509120"/>
            <a:ext cx="79216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1950" indent="-361950"/>
            <a:r>
              <a:rPr lang="ru-RU" sz="3200" dirty="0">
                <a:solidFill>
                  <a:schemeClr val="bg1"/>
                </a:solidFill>
                <a:latin typeface="Adventure" pitchFamily="2" charset="0"/>
              </a:rPr>
              <a:t>4</a:t>
            </a:r>
            <a:r>
              <a:rPr lang="ru-RU" sz="3200" dirty="0" smtClean="0">
                <a:solidFill>
                  <a:schemeClr val="bg1"/>
                </a:solidFill>
                <a:latin typeface="Adventure" pitchFamily="2" charset="0"/>
              </a:rPr>
              <a:t>. </a:t>
            </a:r>
            <a:r>
              <a:rPr lang="ru-RU" sz="2400" dirty="0" smtClean="0">
                <a:solidFill>
                  <a:schemeClr val="bg1"/>
                </a:solidFill>
                <a:latin typeface="Adventure" pitchFamily="2" charset="0"/>
              </a:rPr>
              <a:t>В чём состояло право вето? </a:t>
            </a:r>
            <a:endParaRPr lang="ru-RU" sz="2400" dirty="0">
              <a:solidFill>
                <a:schemeClr val="bg1"/>
              </a:solidFill>
              <a:latin typeface="Adventure" pitchFamily="2" charset="0"/>
            </a:endParaRPr>
          </a:p>
        </p:txBody>
      </p:sp>
      <p:sp>
        <p:nvSpPr>
          <p:cNvPr id="12295" name="Прямоугольник 9"/>
          <p:cNvSpPr>
            <a:spLocks noChangeArrowheads="1"/>
          </p:cNvSpPr>
          <p:nvPr/>
        </p:nvSpPr>
        <p:spPr bwMode="auto">
          <a:xfrm>
            <a:off x="539750" y="5589588"/>
            <a:ext cx="79200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1950" indent="-361950"/>
            <a:r>
              <a:rPr lang="ru-RU" sz="3200" dirty="0">
                <a:solidFill>
                  <a:schemeClr val="bg1"/>
                </a:solidFill>
                <a:latin typeface="Adventure" pitchFamily="2" charset="0"/>
              </a:rPr>
              <a:t>5</a:t>
            </a:r>
            <a:r>
              <a:rPr lang="ru-RU" sz="3200" dirty="0" smtClean="0">
                <a:solidFill>
                  <a:schemeClr val="bg1"/>
                </a:solidFill>
                <a:latin typeface="Adventure" pitchFamily="2" charset="0"/>
              </a:rPr>
              <a:t>. </a:t>
            </a:r>
            <a:r>
              <a:rPr lang="ru-RU" sz="2400" dirty="0" smtClean="0">
                <a:solidFill>
                  <a:schemeClr val="bg1"/>
                </a:solidFill>
                <a:latin typeface="Adventure" pitchFamily="2" charset="0"/>
              </a:rPr>
              <a:t>Что вы знаете о войне Рима с Пиром? </a:t>
            </a:r>
            <a:endParaRPr lang="ru-RU" sz="2400" dirty="0">
              <a:solidFill>
                <a:schemeClr val="bg1"/>
              </a:solidFill>
              <a:latin typeface="Adventure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10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/>
          <p:cNvPicPr>
            <a:picLocks noChangeAspect="1" noChangeArrowheads="1"/>
          </p:cNvPicPr>
          <p:nvPr/>
        </p:nvPicPr>
        <p:blipFill>
          <a:blip r:embed="rId2" cstate="print"/>
          <a:srcRect l="3111" t="3581" r="3915" b="3229"/>
          <a:stretch>
            <a:fillRect/>
          </a:stretch>
        </p:blipFill>
        <p:spPr bwMode="auto">
          <a:xfrm>
            <a:off x="9525" y="0"/>
            <a:ext cx="9134475" cy="681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292" name="Прямоугольник 4"/>
          <p:cNvSpPr>
            <a:spLocks noChangeArrowheads="1"/>
          </p:cNvSpPr>
          <p:nvPr/>
        </p:nvSpPr>
        <p:spPr bwMode="auto">
          <a:xfrm>
            <a:off x="539552" y="1988840"/>
            <a:ext cx="79200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41325" indent="-441325"/>
            <a:r>
              <a:rPr lang="ru-RU" sz="3200" dirty="0">
                <a:solidFill>
                  <a:schemeClr val="bg1"/>
                </a:solidFill>
                <a:latin typeface="Adventure" pitchFamily="2" charset="0"/>
              </a:rPr>
              <a:t>2</a:t>
            </a:r>
            <a:r>
              <a:rPr lang="ru-RU" sz="3200" dirty="0" smtClean="0">
                <a:solidFill>
                  <a:schemeClr val="bg1"/>
                </a:solidFill>
                <a:latin typeface="Adventure" pitchFamily="2" charset="0"/>
              </a:rPr>
              <a:t>. </a:t>
            </a:r>
            <a:r>
              <a:rPr lang="ru-RU" sz="2400" dirty="0" smtClean="0">
                <a:solidFill>
                  <a:schemeClr val="bg1"/>
                </a:solidFill>
                <a:latin typeface="Adventure" pitchFamily="2" charset="0"/>
              </a:rPr>
              <a:t>Как изменилось управление в Риме после изгнания царя? </a:t>
            </a:r>
            <a:endParaRPr lang="ru-RU" sz="2400" dirty="0">
              <a:solidFill>
                <a:schemeClr val="bg1"/>
              </a:solidFill>
              <a:latin typeface="Adventure" pitchFamily="2" charset="0"/>
            </a:endParaRPr>
          </a:p>
        </p:txBody>
      </p:sp>
      <p:sp>
        <p:nvSpPr>
          <p:cNvPr id="12293" name="Прямоугольник 6"/>
          <p:cNvSpPr>
            <a:spLocks noChangeArrowheads="1"/>
          </p:cNvSpPr>
          <p:nvPr/>
        </p:nvSpPr>
        <p:spPr bwMode="auto">
          <a:xfrm>
            <a:off x="508000" y="3141663"/>
            <a:ext cx="792003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41325" indent="-441325"/>
            <a:r>
              <a:rPr lang="ru-RU" sz="3200" dirty="0">
                <a:solidFill>
                  <a:schemeClr val="bg1"/>
                </a:solidFill>
                <a:latin typeface="Adventure" pitchFamily="2" charset="0"/>
              </a:rPr>
              <a:t>3</a:t>
            </a:r>
            <a:r>
              <a:rPr lang="ru-RU" sz="3200" dirty="0" smtClean="0">
                <a:solidFill>
                  <a:schemeClr val="bg1"/>
                </a:solidFill>
                <a:latin typeface="Adventure" pitchFamily="2" charset="0"/>
              </a:rPr>
              <a:t>. </a:t>
            </a:r>
            <a:r>
              <a:rPr lang="ru-RU" sz="2400" dirty="0" smtClean="0">
                <a:solidFill>
                  <a:schemeClr val="bg1"/>
                </a:solidFill>
                <a:latin typeface="Adventure" pitchFamily="2" charset="0"/>
              </a:rPr>
              <a:t>Как плебеи добились права избирать народных трибунов? Что вы знаете о народных трибунах?  </a:t>
            </a:r>
            <a:endParaRPr lang="ru-RU" sz="2400" dirty="0">
              <a:solidFill>
                <a:schemeClr val="bg1"/>
              </a:solidFill>
              <a:latin typeface="Adventure" pitchFamily="2" charset="0"/>
            </a:endParaRPr>
          </a:p>
        </p:txBody>
      </p:sp>
      <p:sp>
        <p:nvSpPr>
          <p:cNvPr id="12294" name="Прямоугольник 8"/>
          <p:cNvSpPr>
            <a:spLocks noChangeArrowheads="1"/>
          </p:cNvSpPr>
          <p:nvPr/>
        </p:nvSpPr>
        <p:spPr bwMode="auto">
          <a:xfrm>
            <a:off x="467544" y="4509120"/>
            <a:ext cx="79216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1950" indent="-361950"/>
            <a:r>
              <a:rPr lang="ru-RU" sz="3200" dirty="0">
                <a:solidFill>
                  <a:schemeClr val="bg1"/>
                </a:solidFill>
                <a:latin typeface="Adventure" pitchFamily="2" charset="0"/>
              </a:rPr>
              <a:t>4</a:t>
            </a:r>
            <a:r>
              <a:rPr lang="ru-RU" sz="3200" dirty="0" smtClean="0">
                <a:solidFill>
                  <a:schemeClr val="bg1"/>
                </a:solidFill>
                <a:latin typeface="Adventure" pitchFamily="2" charset="0"/>
              </a:rPr>
              <a:t>. </a:t>
            </a:r>
            <a:r>
              <a:rPr lang="ru-RU" sz="2400" dirty="0" smtClean="0">
                <a:solidFill>
                  <a:schemeClr val="bg1"/>
                </a:solidFill>
                <a:latin typeface="Adventure" pitchFamily="2" charset="0"/>
              </a:rPr>
              <a:t>В чём состояло право вето? </a:t>
            </a:r>
            <a:endParaRPr lang="ru-RU" sz="2400" dirty="0">
              <a:solidFill>
                <a:schemeClr val="bg1"/>
              </a:solidFill>
              <a:latin typeface="Adventure" pitchFamily="2" charset="0"/>
            </a:endParaRPr>
          </a:p>
        </p:txBody>
      </p:sp>
      <p:sp>
        <p:nvSpPr>
          <p:cNvPr id="12295" name="Прямоугольник 9"/>
          <p:cNvSpPr>
            <a:spLocks noChangeArrowheads="1"/>
          </p:cNvSpPr>
          <p:nvPr/>
        </p:nvSpPr>
        <p:spPr bwMode="auto">
          <a:xfrm>
            <a:off x="539750" y="5589588"/>
            <a:ext cx="79200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1950" indent="-361950"/>
            <a:r>
              <a:rPr lang="ru-RU" sz="3200" dirty="0">
                <a:solidFill>
                  <a:schemeClr val="bg1"/>
                </a:solidFill>
                <a:latin typeface="Adventure" pitchFamily="2" charset="0"/>
              </a:rPr>
              <a:t>5</a:t>
            </a:r>
            <a:r>
              <a:rPr lang="ru-RU" sz="3200" dirty="0" smtClean="0">
                <a:solidFill>
                  <a:schemeClr val="bg1"/>
                </a:solidFill>
                <a:latin typeface="Adventure" pitchFamily="2" charset="0"/>
              </a:rPr>
              <a:t>. </a:t>
            </a:r>
            <a:r>
              <a:rPr lang="ru-RU" sz="2400" dirty="0" smtClean="0">
                <a:solidFill>
                  <a:schemeClr val="bg1"/>
                </a:solidFill>
                <a:latin typeface="Adventure" pitchFamily="2" charset="0"/>
              </a:rPr>
              <a:t>Что вы знаете о войне Рима с Пиром? </a:t>
            </a:r>
            <a:endParaRPr lang="ru-RU" sz="2400" dirty="0">
              <a:solidFill>
                <a:schemeClr val="bg1"/>
              </a:solidFill>
              <a:latin typeface="Adventure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/>
          <p:cNvPicPr>
            <a:picLocks noChangeAspect="1" noChangeArrowheads="1"/>
          </p:cNvPicPr>
          <p:nvPr/>
        </p:nvPicPr>
        <p:blipFill>
          <a:blip r:embed="rId2" cstate="print"/>
          <a:srcRect l="3111" t="3581" r="3915" b="3229"/>
          <a:stretch>
            <a:fillRect/>
          </a:stretch>
        </p:blipFill>
        <p:spPr bwMode="auto">
          <a:xfrm>
            <a:off x="9525" y="0"/>
            <a:ext cx="9134475" cy="681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293" name="Прямоугольник 6"/>
          <p:cNvSpPr>
            <a:spLocks noChangeArrowheads="1"/>
          </p:cNvSpPr>
          <p:nvPr/>
        </p:nvSpPr>
        <p:spPr bwMode="auto">
          <a:xfrm>
            <a:off x="508000" y="3141663"/>
            <a:ext cx="792003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41325" indent="-441325"/>
            <a:r>
              <a:rPr lang="ru-RU" sz="3200" dirty="0">
                <a:solidFill>
                  <a:schemeClr val="bg1"/>
                </a:solidFill>
                <a:latin typeface="Adventure" pitchFamily="2" charset="0"/>
              </a:rPr>
              <a:t>3</a:t>
            </a:r>
            <a:r>
              <a:rPr lang="ru-RU" sz="3200" dirty="0" smtClean="0">
                <a:solidFill>
                  <a:schemeClr val="bg1"/>
                </a:solidFill>
                <a:latin typeface="Adventure" pitchFamily="2" charset="0"/>
              </a:rPr>
              <a:t>. </a:t>
            </a:r>
            <a:r>
              <a:rPr lang="ru-RU" sz="2400" dirty="0" smtClean="0">
                <a:solidFill>
                  <a:schemeClr val="bg1"/>
                </a:solidFill>
                <a:latin typeface="Adventure" pitchFamily="2" charset="0"/>
              </a:rPr>
              <a:t>Как плебеи добились права избирать народных трибунов? Что вы знаете о народных трибунах?  </a:t>
            </a:r>
            <a:endParaRPr lang="ru-RU" sz="2400" dirty="0">
              <a:solidFill>
                <a:schemeClr val="bg1"/>
              </a:solidFill>
              <a:latin typeface="Adventure" pitchFamily="2" charset="0"/>
            </a:endParaRPr>
          </a:p>
        </p:txBody>
      </p:sp>
      <p:sp>
        <p:nvSpPr>
          <p:cNvPr id="12294" name="Прямоугольник 8"/>
          <p:cNvSpPr>
            <a:spLocks noChangeArrowheads="1"/>
          </p:cNvSpPr>
          <p:nvPr/>
        </p:nvSpPr>
        <p:spPr bwMode="auto">
          <a:xfrm>
            <a:off x="467544" y="4509120"/>
            <a:ext cx="79216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1950" indent="-361950"/>
            <a:r>
              <a:rPr lang="ru-RU" sz="3200" dirty="0">
                <a:solidFill>
                  <a:schemeClr val="bg1"/>
                </a:solidFill>
                <a:latin typeface="Adventure" pitchFamily="2" charset="0"/>
              </a:rPr>
              <a:t>4</a:t>
            </a:r>
            <a:r>
              <a:rPr lang="ru-RU" sz="3200" dirty="0" smtClean="0">
                <a:solidFill>
                  <a:schemeClr val="bg1"/>
                </a:solidFill>
                <a:latin typeface="Adventure" pitchFamily="2" charset="0"/>
              </a:rPr>
              <a:t>. </a:t>
            </a:r>
            <a:r>
              <a:rPr lang="ru-RU" sz="2400" dirty="0" smtClean="0">
                <a:solidFill>
                  <a:schemeClr val="bg1"/>
                </a:solidFill>
                <a:latin typeface="Adventure" pitchFamily="2" charset="0"/>
              </a:rPr>
              <a:t>В чём состояло право вето? </a:t>
            </a:r>
            <a:endParaRPr lang="ru-RU" sz="2400" dirty="0">
              <a:solidFill>
                <a:schemeClr val="bg1"/>
              </a:solidFill>
              <a:latin typeface="Adventure" pitchFamily="2" charset="0"/>
            </a:endParaRPr>
          </a:p>
        </p:txBody>
      </p:sp>
      <p:sp>
        <p:nvSpPr>
          <p:cNvPr id="12295" name="Прямоугольник 9"/>
          <p:cNvSpPr>
            <a:spLocks noChangeArrowheads="1"/>
          </p:cNvSpPr>
          <p:nvPr/>
        </p:nvSpPr>
        <p:spPr bwMode="auto">
          <a:xfrm>
            <a:off x="539750" y="5589588"/>
            <a:ext cx="79200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1950" indent="-361950"/>
            <a:r>
              <a:rPr lang="ru-RU" sz="3200" dirty="0">
                <a:solidFill>
                  <a:schemeClr val="bg1"/>
                </a:solidFill>
                <a:latin typeface="Adventure" pitchFamily="2" charset="0"/>
              </a:rPr>
              <a:t>5</a:t>
            </a:r>
            <a:r>
              <a:rPr lang="ru-RU" sz="3200" dirty="0" smtClean="0">
                <a:solidFill>
                  <a:schemeClr val="bg1"/>
                </a:solidFill>
                <a:latin typeface="Adventure" pitchFamily="2" charset="0"/>
              </a:rPr>
              <a:t>. </a:t>
            </a:r>
            <a:r>
              <a:rPr lang="ru-RU" sz="2400" dirty="0" smtClean="0">
                <a:solidFill>
                  <a:schemeClr val="bg1"/>
                </a:solidFill>
                <a:latin typeface="Adventure" pitchFamily="2" charset="0"/>
              </a:rPr>
              <a:t>Что вы знаете о войне Рима с Пиром? </a:t>
            </a:r>
            <a:endParaRPr lang="ru-RU" sz="2400" dirty="0">
              <a:solidFill>
                <a:schemeClr val="bg1"/>
              </a:solidFill>
              <a:latin typeface="Adventure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/>
          <p:cNvPicPr>
            <a:picLocks noChangeAspect="1" noChangeArrowheads="1"/>
          </p:cNvPicPr>
          <p:nvPr/>
        </p:nvPicPr>
        <p:blipFill>
          <a:blip r:embed="rId2" cstate="print"/>
          <a:srcRect l="3111" t="3581" r="3915" b="3229"/>
          <a:stretch>
            <a:fillRect/>
          </a:stretch>
        </p:blipFill>
        <p:spPr bwMode="auto">
          <a:xfrm>
            <a:off x="9525" y="0"/>
            <a:ext cx="9134475" cy="681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294" name="Прямоугольник 8"/>
          <p:cNvSpPr>
            <a:spLocks noChangeArrowheads="1"/>
          </p:cNvSpPr>
          <p:nvPr/>
        </p:nvSpPr>
        <p:spPr bwMode="auto">
          <a:xfrm>
            <a:off x="467544" y="4509120"/>
            <a:ext cx="79216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1950" indent="-361950"/>
            <a:r>
              <a:rPr lang="ru-RU" sz="3200" dirty="0">
                <a:solidFill>
                  <a:schemeClr val="bg1"/>
                </a:solidFill>
                <a:latin typeface="Adventure" pitchFamily="2" charset="0"/>
              </a:rPr>
              <a:t>4</a:t>
            </a:r>
            <a:r>
              <a:rPr lang="ru-RU" sz="3200" dirty="0" smtClean="0">
                <a:solidFill>
                  <a:schemeClr val="bg1"/>
                </a:solidFill>
                <a:latin typeface="Adventure" pitchFamily="2" charset="0"/>
              </a:rPr>
              <a:t>. </a:t>
            </a:r>
            <a:r>
              <a:rPr lang="ru-RU" sz="2400" dirty="0" smtClean="0">
                <a:solidFill>
                  <a:schemeClr val="bg1"/>
                </a:solidFill>
                <a:latin typeface="Adventure" pitchFamily="2" charset="0"/>
              </a:rPr>
              <a:t>В чём состояло право вето? </a:t>
            </a:r>
            <a:endParaRPr lang="ru-RU" sz="2400" dirty="0">
              <a:solidFill>
                <a:schemeClr val="bg1"/>
              </a:solidFill>
              <a:latin typeface="Adventure" pitchFamily="2" charset="0"/>
            </a:endParaRPr>
          </a:p>
        </p:txBody>
      </p:sp>
      <p:sp>
        <p:nvSpPr>
          <p:cNvPr id="12295" name="Прямоугольник 9"/>
          <p:cNvSpPr>
            <a:spLocks noChangeArrowheads="1"/>
          </p:cNvSpPr>
          <p:nvPr/>
        </p:nvSpPr>
        <p:spPr bwMode="auto">
          <a:xfrm>
            <a:off x="539750" y="5589588"/>
            <a:ext cx="79200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1950" indent="-361950"/>
            <a:r>
              <a:rPr lang="ru-RU" sz="3200" dirty="0">
                <a:solidFill>
                  <a:schemeClr val="bg1"/>
                </a:solidFill>
                <a:latin typeface="Adventure" pitchFamily="2" charset="0"/>
              </a:rPr>
              <a:t>5</a:t>
            </a:r>
            <a:r>
              <a:rPr lang="ru-RU" sz="3200" dirty="0" smtClean="0">
                <a:solidFill>
                  <a:schemeClr val="bg1"/>
                </a:solidFill>
                <a:latin typeface="Adventure" pitchFamily="2" charset="0"/>
              </a:rPr>
              <a:t>. </a:t>
            </a:r>
            <a:r>
              <a:rPr lang="ru-RU" sz="2400" dirty="0" smtClean="0">
                <a:solidFill>
                  <a:schemeClr val="bg1"/>
                </a:solidFill>
                <a:latin typeface="Adventure" pitchFamily="2" charset="0"/>
              </a:rPr>
              <a:t>Что вы знаете о войне Рима с Пиром? </a:t>
            </a:r>
            <a:endParaRPr lang="ru-RU" sz="2400" dirty="0">
              <a:solidFill>
                <a:schemeClr val="bg1"/>
              </a:solidFill>
              <a:latin typeface="Adventure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/>
          <p:cNvPicPr>
            <a:picLocks noChangeAspect="1" noChangeArrowheads="1"/>
          </p:cNvPicPr>
          <p:nvPr/>
        </p:nvPicPr>
        <p:blipFill>
          <a:blip r:embed="rId2" cstate="print"/>
          <a:srcRect l="3111" t="3581" r="3915" b="3229"/>
          <a:stretch>
            <a:fillRect/>
          </a:stretch>
        </p:blipFill>
        <p:spPr bwMode="auto">
          <a:xfrm>
            <a:off x="9525" y="0"/>
            <a:ext cx="9134475" cy="681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295" name="Прямоугольник 9"/>
          <p:cNvSpPr>
            <a:spLocks noChangeArrowheads="1"/>
          </p:cNvSpPr>
          <p:nvPr/>
        </p:nvSpPr>
        <p:spPr bwMode="auto">
          <a:xfrm>
            <a:off x="539750" y="5589588"/>
            <a:ext cx="79200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1950" indent="-361950"/>
            <a:r>
              <a:rPr lang="ru-RU" sz="3200" dirty="0">
                <a:solidFill>
                  <a:schemeClr val="bg1"/>
                </a:solidFill>
                <a:latin typeface="Adventure" pitchFamily="2" charset="0"/>
              </a:rPr>
              <a:t>5</a:t>
            </a:r>
            <a:r>
              <a:rPr lang="ru-RU" sz="3200" dirty="0" smtClean="0">
                <a:solidFill>
                  <a:schemeClr val="bg1"/>
                </a:solidFill>
                <a:latin typeface="Adventure" pitchFamily="2" charset="0"/>
              </a:rPr>
              <a:t>. </a:t>
            </a:r>
            <a:r>
              <a:rPr lang="ru-RU" sz="2400" dirty="0" smtClean="0">
                <a:solidFill>
                  <a:schemeClr val="bg1"/>
                </a:solidFill>
                <a:latin typeface="Adventure" pitchFamily="2" charset="0"/>
              </a:rPr>
              <a:t>Что вы знаете о войне Рима с Пиром? </a:t>
            </a:r>
            <a:endParaRPr lang="ru-RU" sz="2400" dirty="0">
              <a:solidFill>
                <a:schemeClr val="bg1"/>
              </a:solidFill>
              <a:latin typeface="Adventure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/>
          <p:cNvPicPr>
            <a:picLocks noChangeAspect="1" noChangeArrowheads="1"/>
          </p:cNvPicPr>
          <p:nvPr/>
        </p:nvPicPr>
        <p:blipFill>
          <a:blip r:embed="rId2" cstate="print"/>
          <a:srcRect l="3111" t="3581" r="3915" b="3229"/>
          <a:stretch>
            <a:fillRect/>
          </a:stretch>
        </p:blipFill>
        <p:spPr bwMode="auto">
          <a:xfrm>
            <a:off x="9525" y="332656"/>
            <a:ext cx="9134475" cy="681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291" name="Прямоугольник 1"/>
          <p:cNvSpPr>
            <a:spLocks noChangeArrowheads="1"/>
          </p:cNvSpPr>
          <p:nvPr/>
        </p:nvSpPr>
        <p:spPr bwMode="auto">
          <a:xfrm>
            <a:off x="539552" y="620688"/>
            <a:ext cx="7920682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41325" indent="-441325"/>
            <a:r>
              <a:rPr lang="ru-RU" sz="3200" dirty="0" smtClean="0">
                <a:solidFill>
                  <a:schemeClr val="bg1"/>
                </a:solidFill>
                <a:latin typeface="Adventure" pitchFamily="2" charset="0"/>
              </a:rPr>
              <a:t>Кто из героев римских легенд мог бы сказать о себе такие слова?</a:t>
            </a:r>
          </a:p>
          <a:p>
            <a:pPr marL="441325" indent="-441325"/>
            <a:r>
              <a:rPr lang="ru-RU" sz="2400" dirty="0" smtClean="0">
                <a:solidFill>
                  <a:schemeClr val="bg1"/>
                </a:solidFill>
              </a:rPr>
              <a:t>       Увы, нам не поставили статуй за совершённый подвиг, как этой серой хищнице-волчице! Не от того ли, что язык наш непонятен и научиться латинской речи мы не можем?! О люди, вы так неблагодарны! Заслуги наши перед Римом огромны. В тишине ночи пронзительные наши голоса подобны были звукам военных труб… Только благодаря нам – пусть об этом не забывают потомки  римлян – город не был захвачен, разграблен и разрушен.</a:t>
            </a:r>
          </a:p>
          <a:p>
            <a:pPr marL="441325" indent="-441325"/>
            <a:r>
              <a:rPr lang="ru-RU" sz="3200" dirty="0" smtClean="0">
                <a:solidFill>
                  <a:schemeClr val="bg1"/>
                </a:solidFill>
                <a:latin typeface="Adventure" pitchFamily="2" charset="0"/>
              </a:rPr>
              <a:t> </a:t>
            </a:r>
            <a:endParaRPr lang="ru-RU" sz="3200" dirty="0">
              <a:solidFill>
                <a:schemeClr val="bg1"/>
              </a:solidFill>
              <a:latin typeface="Adventure" pitchFamily="2" charset="0"/>
            </a:endParaRPr>
          </a:p>
        </p:txBody>
      </p:sp>
      <p:sp>
        <p:nvSpPr>
          <p:cNvPr id="12292" name="Прямоугольник 4"/>
          <p:cNvSpPr>
            <a:spLocks noChangeArrowheads="1"/>
          </p:cNvSpPr>
          <p:nvPr/>
        </p:nvSpPr>
        <p:spPr bwMode="auto">
          <a:xfrm>
            <a:off x="539750" y="1916113"/>
            <a:ext cx="79200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41325" indent="-441325"/>
            <a:r>
              <a:rPr lang="ru-RU" sz="3200" dirty="0" smtClean="0">
                <a:solidFill>
                  <a:schemeClr val="bg1"/>
                </a:solidFill>
                <a:latin typeface="Adventure" pitchFamily="2" charset="0"/>
              </a:rPr>
              <a:t> </a:t>
            </a:r>
            <a:endParaRPr lang="ru-RU" sz="3200" dirty="0">
              <a:solidFill>
                <a:schemeClr val="bg1"/>
              </a:solidFill>
              <a:latin typeface="Adventure" pitchFamily="2" charset="0"/>
            </a:endParaRPr>
          </a:p>
        </p:txBody>
      </p:sp>
      <p:sp>
        <p:nvSpPr>
          <p:cNvPr id="12295" name="Прямоугольник 9"/>
          <p:cNvSpPr>
            <a:spLocks noChangeArrowheads="1"/>
          </p:cNvSpPr>
          <p:nvPr/>
        </p:nvSpPr>
        <p:spPr bwMode="auto">
          <a:xfrm>
            <a:off x="539750" y="5589588"/>
            <a:ext cx="79200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1950" indent="-361950"/>
            <a:r>
              <a:rPr lang="ru-RU" sz="3200" dirty="0" smtClean="0">
                <a:solidFill>
                  <a:schemeClr val="bg1"/>
                </a:solidFill>
                <a:latin typeface="Adventure" pitchFamily="2" charset="0"/>
              </a:rPr>
              <a:t> </a:t>
            </a:r>
            <a:endParaRPr lang="ru-RU" sz="3200" dirty="0">
              <a:solidFill>
                <a:schemeClr val="bg1"/>
              </a:solidFill>
              <a:latin typeface="Adventure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1392</TotalTime>
  <Words>1253</Words>
  <Application>Microsoft Office PowerPoint</Application>
  <PresentationFormat>Экран (4:3)</PresentationFormat>
  <Paragraphs>227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Обычная</vt:lpstr>
      <vt:lpstr>Устройство римской республики</vt:lpstr>
      <vt:lpstr>Цели и задачи урока:</vt:lpstr>
      <vt:lpstr>План урока</vt:lpstr>
      <vt:lpstr>Слайд 4</vt:lpstr>
      <vt:lpstr>Слайд 5</vt:lpstr>
      <vt:lpstr>Слайд 6</vt:lpstr>
      <vt:lpstr>Слайд 7</vt:lpstr>
      <vt:lpstr>Слайд 8</vt:lpstr>
      <vt:lpstr>Слайд 9</vt:lpstr>
      <vt:lpstr>Как гуси Рим спасли</vt:lpstr>
      <vt:lpstr>Римская республика</vt:lpstr>
      <vt:lpstr>Народное собрание и консулы.</vt:lpstr>
      <vt:lpstr>Народное собрание и консулы.</vt:lpstr>
      <vt:lpstr>Народное собрание и консулы.</vt:lpstr>
      <vt:lpstr>Народное собрание и консулы.</vt:lpstr>
      <vt:lpstr>Сенат и его роль в Риме</vt:lpstr>
      <vt:lpstr>Римское войско</vt:lpstr>
      <vt:lpstr>Римское войско</vt:lpstr>
      <vt:lpstr>Римское войско</vt:lpstr>
      <vt:lpstr>Римское войско</vt:lpstr>
      <vt:lpstr>Слайд 21</vt:lpstr>
      <vt:lpstr>Римское войско</vt:lpstr>
      <vt:lpstr>Римское войско</vt:lpstr>
      <vt:lpstr>Это интересно</vt:lpstr>
      <vt:lpstr>Закрепление изученного материала</vt:lpstr>
      <vt:lpstr>Домашнее задание</vt:lpstr>
      <vt:lpstr>Источники: История Древнего мира: учебник для 5 кл. общеобразоват. Учреждений/ А.А.Вигасин, Г.И. Годер, И.С. Свенцицкая М.: Просвещение , 2010 Годер Г.И. Методическое пособие по истории Древнего мира: 5 кл. – М.: Просвещение , 2003. Интернет-источники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Устройство римской республики</dc:title>
  <dc:creator>Sony</dc:creator>
  <cp:lastModifiedBy>Sony</cp:lastModifiedBy>
  <cp:revision>142</cp:revision>
  <dcterms:created xsi:type="dcterms:W3CDTF">2013-03-24T14:14:40Z</dcterms:created>
  <dcterms:modified xsi:type="dcterms:W3CDTF">2013-03-31T11:29:15Z</dcterms:modified>
</cp:coreProperties>
</file>