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89" r:id="rId2"/>
    <p:sldId id="262" r:id="rId3"/>
    <p:sldId id="283" r:id="rId4"/>
    <p:sldId id="284" r:id="rId5"/>
    <p:sldId id="266" r:id="rId6"/>
    <p:sldId id="267" r:id="rId7"/>
    <p:sldId id="268" r:id="rId8"/>
    <p:sldId id="274" r:id="rId9"/>
    <p:sldId id="269" r:id="rId10"/>
    <p:sldId id="285" r:id="rId11"/>
    <p:sldId id="286" r:id="rId12"/>
    <p:sldId id="290" r:id="rId13"/>
    <p:sldId id="29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D60093"/>
    <a:srgbClr val="FF9900"/>
    <a:srgbClr val="000000"/>
    <a:srgbClr val="990099"/>
    <a:srgbClr val="D1EF1D"/>
    <a:srgbClr val="052DD5"/>
    <a:srgbClr val="FF0000"/>
    <a:srgbClr val="AADFF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36" autoAdjust="0"/>
  </p:normalViewPr>
  <p:slideViewPr>
    <p:cSldViewPr>
      <p:cViewPr>
        <p:scale>
          <a:sx n="66" d="100"/>
          <a:sy n="66" d="100"/>
        </p:scale>
        <p:origin x="-1276" y="-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306218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6219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0B7F2-8255-4853-831A-C512D9789A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94137-05A0-41FA-AFCB-3484C5184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72087-968D-4081-B616-CEC7A637D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55F11-68B6-4140-B98F-EC79614C5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2B373-2CF5-4CA5-8824-47EE9C70B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99CC0-18E7-46B8-868E-918BB39DD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E2C2A-AF28-4B49-9ED1-A712A0072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A05AD-B692-4C9E-A13C-08E7CD48D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D3848-7248-4B6F-A6A7-1F7A35EC2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9B466-5903-42C7-9C27-82670C4B0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1CE98-EE35-402E-8E40-A566A55D2C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39AB0-6059-4C02-B053-403F863EC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30515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5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5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5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5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6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6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6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6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6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6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6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6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6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6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7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7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7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7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7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7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7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7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7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7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8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8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8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8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8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8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8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8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8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8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519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30519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519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305194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519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5196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5197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5198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7CE5D130-E5DB-4FF7-A8AF-D13E616567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ransition advClick="0" advTm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5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rufederation.narod.ru/Aleksey_Mihailovich.htm" TargetMode="External"/><Relationship Id="rId3" Type="http://schemas.openxmlformats.org/officeDocument/2006/relationships/hyperlink" Target="http://www.sbc.edu/history" TargetMode="External"/><Relationship Id="rId7" Type="http://schemas.openxmlformats.org/officeDocument/2006/relationships/hyperlink" Target="http://www.rulex.ru/rpg/portraits/23/23624.htm" TargetMode="External"/><Relationship Id="rId2" Type="http://schemas.openxmlformats.org/officeDocument/2006/relationships/hyperlink" Target="http://states-world.ru/arms/rus-ax1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900igr.net/datas/istorija/Gerb-Rossii.files/0006-006-17j-vek.jpg" TargetMode="External"/><Relationship Id="rId5" Type="http://schemas.openxmlformats.org/officeDocument/2006/relationships/hyperlink" Target="http://levigorevich.mypage.rulevigorevich.mypage.ru/istoriya_gerba_rossii.html" TargetMode="External"/><Relationship Id="rId4" Type="http://schemas.openxmlformats.org/officeDocument/2006/relationships/hyperlink" Target="http://www.shopogolikov.net/groups/moskva-sovmestnyie-pokupki/members/" TargetMode="External"/><Relationship Id="rId9" Type="http://schemas.openxmlformats.org/officeDocument/2006/relationships/hyperlink" Target="http://im7-tub-ru.yandex.net/i?id=522483-46-72&amp;n=2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999master.com/photo/8-0-126" TargetMode="External"/><Relationship Id="rId2" Type="http://schemas.openxmlformats.org/officeDocument/2006/relationships/hyperlink" Target="http://www.somb.ru/downloads/fulltexts/method_guides/2008/symbols_sng/Russia/rus_symb_gerb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onstitution.su/ru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ruek.narod.ru/simvolika/r1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http://ruek.narod.ru/simvolika/r3.jpg" TargetMode="Externa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ruek.narod.ru/simvolika/r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340768"/>
            <a:ext cx="8604448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Классный час по теме:</a:t>
            </a:r>
            <a:b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«Российский герб»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2878138" y="4708525"/>
            <a:ext cx="6265862" cy="2149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/>
              <a:t>МКУ  СОШ № 12,   г. Нижнеудинск</a:t>
            </a:r>
          </a:p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/>
              <a:t>учитель истории                 </a:t>
            </a:r>
          </a:p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/>
              <a:t>Рабецкая Екатерина Анатольевна</a:t>
            </a:r>
          </a:p>
          <a:p>
            <a:pPr>
              <a:spcBef>
                <a:spcPts val="1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400" b="1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20" name="Picture 4" descr="Главный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2238375"/>
            <a:ext cx="3529013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1" name="Рисунок 1" descr="flag_RF(1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00788" y="692150"/>
            <a:ext cx="2628900" cy="17637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16426" name="Line 10"/>
          <p:cNvSpPr>
            <a:spLocks noChangeShapeType="1"/>
          </p:cNvSpPr>
          <p:nvPr/>
        </p:nvSpPr>
        <p:spPr bwMode="auto">
          <a:xfrm flipH="1" flipV="1">
            <a:off x="5148263" y="1412875"/>
            <a:ext cx="1152525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6427" name="Line 11"/>
          <p:cNvSpPr>
            <a:spLocks noChangeShapeType="1"/>
          </p:cNvSpPr>
          <p:nvPr/>
        </p:nvSpPr>
        <p:spPr bwMode="auto">
          <a:xfrm flipV="1">
            <a:off x="2843213" y="1916113"/>
            <a:ext cx="0" cy="7921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6428" name="Text Box 12"/>
          <p:cNvSpPr txBox="1">
            <a:spLocks noChangeArrowheads="1"/>
          </p:cNvSpPr>
          <p:nvPr/>
        </p:nvSpPr>
        <p:spPr bwMode="auto">
          <a:xfrm>
            <a:off x="468313" y="333375"/>
            <a:ext cx="48958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Три императорские короны. Трёхцветный, бело-сине-красный Государственный флаг.</a:t>
            </a:r>
          </a:p>
          <a:p>
            <a:r>
              <a:rPr lang="ru-RU" sz="2400"/>
              <a:t>Российская Империя. </a:t>
            </a:r>
          </a:p>
        </p:txBody>
      </p:sp>
      <p:sp>
        <p:nvSpPr>
          <p:cNvPr id="316429" name="Line 13"/>
          <p:cNvSpPr>
            <a:spLocks noChangeShapeType="1"/>
          </p:cNvSpPr>
          <p:nvPr/>
        </p:nvSpPr>
        <p:spPr bwMode="auto">
          <a:xfrm flipV="1">
            <a:off x="3851275" y="3357563"/>
            <a:ext cx="1028700" cy="3429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6430" name="Rectangle 14"/>
          <p:cNvSpPr>
            <a:spLocks noChangeArrowheads="1"/>
          </p:cNvSpPr>
          <p:nvPr/>
        </p:nvSpPr>
        <p:spPr bwMode="auto">
          <a:xfrm>
            <a:off x="4643438" y="2997200"/>
            <a:ext cx="3413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b="1"/>
              <a:t>Двуглавый орёл.</a:t>
            </a:r>
          </a:p>
          <a:p>
            <a:pPr algn="ctr"/>
            <a:r>
              <a:rPr lang="ru-RU" sz="2400" b="1"/>
              <a:t>Московское царство</a:t>
            </a:r>
          </a:p>
        </p:txBody>
      </p:sp>
      <p:sp>
        <p:nvSpPr>
          <p:cNvPr id="316431" name="Rectangle 15"/>
          <p:cNvSpPr>
            <a:spLocks noChangeArrowheads="1"/>
          </p:cNvSpPr>
          <p:nvPr/>
        </p:nvSpPr>
        <p:spPr bwMode="auto">
          <a:xfrm>
            <a:off x="4859338" y="4292600"/>
            <a:ext cx="34575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Изображение великомученика Георгия Победоносца.</a:t>
            </a:r>
          </a:p>
          <a:p>
            <a:pPr algn="ctr"/>
            <a:r>
              <a:rPr lang="ru-RU" sz="2400" b="1"/>
              <a:t>Великое княжество Московское</a:t>
            </a:r>
          </a:p>
        </p:txBody>
      </p:sp>
      <p:sp>
        <p:nvSpPr>
          <p:cNvPr id="316432" name="Line 16"/>
          <p:cNvSpPr>
            <a:spLocks noChangeShapeType="1"/>
          </p:cNvSpPr>
          <p:nvPr/>
        </p:nvSpPr>
        <p:spPr bwMode="auto">
          <a:xfrm>
            <a:off x="2916238" y="4149725"/>
            <a:ext cx="2087562" cy="8636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6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6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6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6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6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6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6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6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6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6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6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6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6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6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6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6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6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6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6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6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6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6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6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6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6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28" grpId="0"/>
      <p:bldP spid="316430" grpId="0"/>
      <p:bldP spid="3164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4" name="Picture 4" descr="Гимн Р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620688"/>
            <a:ext cx="4978400" cy="574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17445" name="Rectangle 5"/>
          <p:cNvSpPr>
            <a:spLocks noChangeArrowheads="1"/>
          </p:cNvSpPr>
          <p:nvPr/>
        </p:nvSpPr>
        <p:spPr bwMode="auto">
          <a:xfrm>
            <a:off x="5810250" y="476250"/>
            <a:ext cx="33337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Музыкальная редакция Государственного гимна РФ.</a:t>
            </a:r>
          </a:p>
          <a:p>
            <a:pPr algn="ctr"/>
            <a:r>
              <a:rPr lang="ru-RU" sz="2400" b="1"/>
              <a:t>Советская Россия в составе СССР 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686800" cy="5616575"/>
          </a:xfrm>
        </p:spPr>
        <p:txBody>
          <a:bodyPr/>
          <a:lstStyle/>
          <a:p>
            <a:pPr eaLnBrk="1" hangingPunct="1">
              <a:defRPr/>
            </a:pPr>
            <a:r>
              <a:rPr lang="ru-RU" sz="2600" dirty="0" smtClean="0">
                <a:hlinkClick r:id="rId2"/>
              </a:rPr>
              <a:t>http://states-world.ru/arms/rus-ax1.png</a:t>
            </a:r>
            <a:r>
              <a:rPr lang="ru-RU" sz="2600" dirty="0" smtClean="0"/>
              <a:t>;</a:t>
            </a:r>
          </a:p>
          <a:p>
            <a:pPr eaLnBrk="1" hangingPunct="1">
              <a:defRPr/>
            </a:pPr>
            <a:r>
              <a:rPr lang="ru-RU" sz="2600" dirty="0" smtClean="0">
                <a:hlinkClick r:id="rId3"/>
              </a:rPr>
              <a:t>http://www.sbc.edu/history</a:t>
            </a:r>
            <a:r>
              <a:rPr lang="ru-RU" sz="2600" dirty="0" smtClean="0"/>
              <a:t>;</a:t>
            </a:r>
          </a:p>
          <a:p>
            <a:pPr eaLnBrk="1" hangingPunct="1">
              <a:defRPr/>
            </a:pPr>
            <a:r>
              <a:rPr lang="ru-RU" sz="2600" dirty="0" smtClean="0">
                <a:hlinkClick r:id="rId4"/>
              </a:rPr>
              <a:t>http://www.shopogolikov.net/groups/moskva-sovmestnyie-pokupki/members/</a:t>
            </a:r>
            <a:r>
              <a:rPr lang="ru-RU" sz="2600" dirty="0" smtClean="0"/>
              <a:t>;</a:t>
            </a:r>
          </a:p>
          <a:p>
            <a:pPr eaLnBrk="1" hangingPunct="1">
              <a:defRPr/>
            </a:pPr>
            <a:r>
              <a:rPr lang="ru-RU" sz="2600" dirty="0" smtClean="0">
                <a:hlinkClick r:id="rId5"/>
              </a:rPr>
              <a:t>http://levigorevich.mypage.rulevigorevich.mypage.ru/istoriya_gerba_rossii.html</a:t>
            </a:r>
            <a:r>
              <a:rPr lang="ru-RU" sz="2600" dirty="0" smtClean="0"/>
              <a:t>;</a:t>
            </a:r>
          </a:p>
          <a:p>
            <a:pPr eaLnBrk="1" hangingPunct="1">
              <a:defRPr/>
            </a:pPr>
            <a:r>
              <a:rPr lang="ru-RU" sz="2600" dirty="0" smtClean="0">
                <a:hlinkClick r:id="rId6"/>
              </a:rPr>
              <a:t>http://900igr.net/datas/istorija/Gerb-Rossii.files/0006-006-17j-vek.jpg</a:t>
            </a:r>
            <a:r>
              <a:rPr lang="ru-RU" sz="2600" dirty="0" smtClean="0"/>
              <a:t>;</a:t>
            </a:r>
          </a:p>
          <a:p>
            <a:pPr eaLnBrk="1" hangingPunct="1">
              <a:defRPr/>
            </a:pPr>
            <a:r>
              <a:rPr lang="ru-RU" sz="2600" dirty="0" smtClean="0">
                <a:hlinkClick r:id="rId7"/>
              </a:rPr>
              <a:t>http://www.rulex.ru/rpg/portraits/23/23624.htm</a:t>
            </a:r>
            <a:r>
              <a:rPr lang="ru-RU" sz="2600" dirty="0" smtClean="0"/>
              <a:t>;</a:t>
            </a:r>
          </a:p>
          <a:p>
            <a:pPr eaLnBrk="1" hangingPunct="1">
              <a:defRPr/>
            </a:pPr>
            <a:r>
              <a:rPr lang="ru-RU" sz="2600" dirty="0" smtClean="0">
                <a:hlinkClick r:id="rId8"/>
              </a:rPr>
              <a:t>http://rufederation.narod.ru/Aleksey_Mihailovich.htm</a:t>
            </a:r>
            <a:r>
              <a:rPr lang="ru-RU" sz="2600" dirty="0" smtClean="0"/>
              <a:t>;</a:t>
            </a:r>
          </a:p>
          <a:p>
            <a:pPr eaLnBrk="1" hangingPunct="1">
              <a:defRPr/>
            </a:pPr>
            <a:r>
              <a:rPr lang="ru-RU" sz="2600" dirty="0" smtClean="0">
                <a:hlinkClick r:id="rId9"/>
              </a:rPr>
              <a:t>http://im7-tub-ru.yandex.net/i?id=522483-46-72&amp;n=21</a:t>
            </a:r>
            <a:r>
              <a:rPr lang="ru-RU" sz="2600" dirty="0" smtClean="0"/>
              <a:t>;</a:t>
            </a:r>
          </a:p>
          <a:p>
            <a:pPr eaLnBrk="1" hangingPunct="1">
              <a:defRPr/>
            </a:pPr>
            <a:endParaRPr lang="ru-RU" sz="2600" dirty="0" smtClean="0"/>
          </a:p>
          <a:p>
            <a:pPr eaLnBrk="1" hangingPunct="1">
              <a:defRPr/>
            </a:pPr>
            <a:endParaRPr lang="ru-RU" sz="26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11560" y="188640"/>
            <a:ext cx="7596336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Используемые ресурсы:</a:t>
            </a:r>
          </a:p>
          <a:p>
            <a:pPr>
              <a:buFont typeface="Times New Roman" pitchFamily="16" charset="0"/>
              <a:buNone/>
              <a:defRPr/>
            </a:pP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33375"/>
            <a:ext cx="8229600" cy="6191250"/>
          </a:xfrm>
        </p:spPr>
        <p:txBody>
          <a:bodyPr/>
          <a:lstStyle/>
          <a:p>
            <a:pPr eaLnBrk="1" hangingPunct="1">
              <a:defRPr/>
            </a:pPr>
            <a:r>
              <a:rPr lang="ru-RU" sz="2600" dirty="0" smtClean="0">
                <a:hlinkClick r:id="rId2"/>
              </a:rPr>
              <a:t>http://www.somb.ru/downloads/fulltexts/method_guides/2008/symbols_sng/Russia/rus_symb_gerb.htm</a:t>
            </a:r>
            <a:r>
              <a:rPr lang="ru-RU" sz="2600" dirty="0" smtClean="0"/>
              <a:t>;</a:t>
            </a:r>
          </a:p>
          <a:p>
            <a:pPr eaLnBrk="1" hangingPunct="1">
              <a:defRPr/>
            </a:pPr>
            <a:r>
              <a:rPr lang="ru-RU" sz="2600" dirty="0" smtClean="0">
                <a:hlinkClick r:id="rId3"/>
              </a:rPr>
              <a:t>http://999master.com/photo/8-0-126</a:t>
            </a:r>
            <a:r>
              <a:rPr lang="ru-RU" sz="2600" dirty="0" smtClean="0"/>
              <a:t>;</a:t>
            </a:r>
          </a:p>
          <a:p>
            <a:pPr eaLnBrk="1" hangingPunct="1">
              <a:defRPr/>
            </a:pPr>
            <a:r>
              <a:rPr lang="ru-RU" sz="2600" dirty="0" smtClean="0">
                <a:hlinkClick r:id="rId4"/>
              </a:rPr>
              <a:t>http://constitution.su/ru.html</a:t>
            </a:r>
            <a:r>
              <a:rPr lang="ru-RU" sz="2600" dirty="0" smtClean="0"/>
              <a:t>;</a:t>
            </a:r>
          </a:p>
          <a:p>
            <a:pPr eaLnBrk="1" hangingPunct="1">
              <a:defRPr/>
            </a:pPr>
            <a:r>
              <a:rPr lang="ru-RU" sz="2600" dirty="0" smtClean="0"/>
              <a:t>Романовский В.К. Символы российской государственности. Герб. Флаг. Гимн. Пособие для учителя – М.: «Торгово-издательский дом «</a:t>
            </a:r>
            <a:r>
              <a:rPr lang="ru-RU" sz="2600" dirty="0" err="1" smtClean="0"/>
              <a:t>Руссокое</a:t>
            </a:r>
            <a:r>
              <a:rPr lang="ru-RU" sz="2600" dirty="0" smtClean="0"/>
              <a:t> слово РС», 2002;</a:t>
            </a:r>
          </a:p>
          <a:p>
            <a:pPr eaLnBrk="1" hangingPunct="1">
              <a:defRPr/>
            </a:pPr>
            <a:r>
              <a:rPr lang="ru-RU" sz="2600" dirty="0" err="1" smtClean="0"/>
              <a:t>Козленко</a:t>
            </a:r>
            <a:r>
              <a:rPr lang="ru-RU" sz="2600" dirty="0" smtClean="0"/>
              <a:t> С.И. Обществознание. Всероссийские олимпиады. </a:t>
            </a:r>
            <a:r>
              <a:rPr lang="ru-RU" sz="2600" dirty="0" err="1" smtClean="0"/>
              <a:t>Вып</a:t>
            </a:r>
            <a:r>
              <a:rPr lang="ru-RU" sz="2600" dirty="0" smtClean="0"/>
              <a:t>. 1/ С.И. </a:t>
            </a:r>
            <a:r>
              <a:rPr lang="ru-RU" sz="2600" dirty="0" err="1" smtClean="0"/>
              <a:t>Козленко</a:t>
            </a:r>
            <a:r>
              <a:rPr lang="ru-RU" sz="2600" dirty="0" smtClean="0"/>
              <a:t>, И.В. </a:t>
            </a:r>
            <a:r>
              <a:rPr lang="ru-RU" sz="2600" dirty="0" err="1" smtClean="0"/>
              <a:t>Козленко</a:t>
            </a:r>
            <a:r>
              <a:rPr lang="ru-RU" sz="2600" dirty="0" smtClean="0"/>
              <a:t>. – М.: Просвещение, 2008. С.84-86.</a:t>
            </a:r>
          </a:p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endParaRPr lang="ru-RU" sz="2400" dirty="0" smtClean="0"/>
          </a:p>
          <a:p>
            <a:pPr eaLnBrk="1" hangingPunct="1">
              <a:defRPr/>
            </a:pPr>
            <a:endParaRPr lang="ru-RU" sz="2400" dirty="0" smtClean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97" name="Picture 13" descr="Иван Третий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1124744"/>
            <a:ext cx="2981553" cy="3384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8805" name="Picture 21" descr="r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357166"/>
            <a:ext cx="4248150" cy="4535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8808" name="Text Box 24"/>
          <p:cNvSpPr txBox="1">
            <a:spLocks noChangeArrowheads="1"/>
          </p:cNvSpPr>
          <p:nvPr/>
        </p:nvSpPr>
        <p:spPr bwMode="auto">
          <a:xfrm>
            <a:off x="755650" y="4581525"/>
            <a:ext cx="40322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i="1"/>
              <a:t>  Иван III</a:t>
            </a:r>
          </a:p>
        </p:txBody>
      </p:sp>
      <p:sp>
        <p:nvSpPr>
          <p:cNvPr id="118809" name="Text Box 25"/>
          <p:cNvSpPr txBox="1">
            <a:spLocks noChangeArrowheads="1"/>
          </p:cNvSpPr>
          <p:nvPr/>
        </p:nvSpPr>
        <p:spPr bwMode="auto">
          <a:xfrm>
            <a:off x="1403350" y="5445125"/>
            <a:ext cx="216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i="1"/>
              <a:t>1472 г.</a:t>
            </a:r>
          </a:p>
        </p:txBody>
      </p:sp>
      <p:sp>
        <p:nvSpPr>
          <p:cNvPr id="118810" name="Text Box 26"/>
          <p:cNvSpPr txBox="1">
            <a:spLocks noChangeArrowheads="1"/>
          </p:cNvSpPr>
          <p:nvPr/>
        </p:nvSpPr>
        <p:spPr bwMode="auto">
          <a:xfrm>
            <a:off x="4211638" y="5157788"/>
            <a:ext cx="49323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i="1"/>
              <a:t>Двуглавый орёл в качестве государственной эмблемы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8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8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8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8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88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8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8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18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18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88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8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8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09" grpId="0"/>
      <p:bldP spid="1188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05" name="Picture 5" descr="Pm5169"/>
          <p:cNvPicPr>
            <a:picLocks noGrp="1" noChangeAspect="1" noChangeArrowheads="1"/>
          </p:cNvPicPr>
          <p:nvPr>
            <p:ph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63728" y="1196752"/>
            <a:ext cx="4192447" cy="4968552"/>
          </a:xfrm>
          <a:effectLst>
            <a:softEdge rad="112500"/>
          </a:effectLst>
        </p:spPr>
      </p:pic>
      <p:sp>
        <p:nvSpPr>
          <p:cNvPr id="307207" name="Text Box 7"/>
          <p:cNvSpPr txBox="1">
            <a:spLocks noChangeArrowheads="1"/>
          </p:cNvSpPr>
          <p:nvPr/>
        </p:nvSpPr>
        <p:spPr bwMode="auto">
          <a:xfrm>
            <a:off x="4787900" y="1125538"/>
            <a:ext cx="4105275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/>
              <a:t>1) С Дмитрия Донского считается покровителем Москвы. </a:t>
            </a:r>
          </a:p>
          <a:p>
            <a:pPr>
              <a:spcBef>
                <a:spcPct val="50000"/>
              </a:spcBef>
            </a:pPr>
            <a:r>
              <a:rPr lang="ru-RU" sz="2400" b="1" i="1"/>
              <a:t>2) При Иване III его изображение появляется на общегосударственной печати.</a:t>
            </a:r>
          </a:p>
          <a:p>
            <a:pPr>
              <a:spcBef>
                <a:spcPct val="50000"/>
              </a:spcBef>
            </a:pPr>
            <a:r>
              <a:rPr lang="ru-RU" sz="2400" b="1" i="1"/>
              <a:t>3) В 1562 году на печати Ивана Грозного щит с всадником впервые появляется на груди двуглавого орла.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32656"/>
            <a:ext cx="61622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Георгий Победоносец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252" name="Picture 4" descr="r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04663"/>
            <a:ext cx="4392488" cy="4690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9253" name="Picture 5" descr="Pm516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476249"/>
            <a:ext cx="4016823" cy="4760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9254" name="Text Box 6"/>
          <p:cNvSpPr txBox="1">
            <a:spLocks noChangeArrowheads="1"/>
          </p:cNvSpPr>
          <p:nvPr/>
        </p:nvSpPr>
        <p:spPr bwMode="auto">
          <a:xfrm>
            <a:off x="971550" y="5373688"/>
            <a:ext cx="69135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/>
              <a:t>Две эти эмблемы использовали и последующие государи на своих печатях.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9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9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9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9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9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9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9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49" name="Picture 13" descr="Михаил Федорович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708920"/>
            <a:ext cx="3042304" cy="3240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7954" name="Picture 18" descr="Герб Михаила Федорович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808" y="0"/>
            <a:ext cx="3465512" cy="3959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7956" name="Picture 20" descr="Pa5562"/>
          <p:cNvPicPr>
            <a:picLocks noGrp="1" noChangeAspect="1" noChangeArrowheads="1"/>
          </p:cNvPicPr>
          <p:nvPr>
            <p:ph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156176" y="1164297"/>
            <a:ext cx="2987823" cy="3325914"/>
          </a:xfrm>
          <a:prstGeom prst="ellipse">
            <a:avLst/>
          </a:prstGeom>
          <a:effectLst>
            <a:softEdge rad="112500"/>
          </a:effectLst>
        </p:spPr>
      </p:pic>
      <p:sp>
        <p:nvSpPr>
          <p:cNvPr id="167958" name="Text Box 22"/>
          <p:cNvSpPr txBox="1">
            <a:spLocks noChangeArrowheads="1"/>
          </p:cNvSpPr>
          <p:nvPr/>
        </p:nvSpPr>
        <p:spPr bwMode="auto">
          <a:xfrm>
            <a:off x="0" y="0"/>
            <a:ext cx="287972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Три короны – символ Святой Троицы или эмблема трёх царств – Казанского, Астраханского, Сибирского</a:t>
            </a:r>
          </a:p>
        </p:txBody>
      </p:sp>
      <p:sp>
        <p:nvSpPr>
          <p:cNvPr id="167959" name="Text Box 23"/>
          <p:cNvSpPr txBox="1">
            <a:spLocks noChangeArrowheads="1"/>
          </p:cNvSpPr>
          <p:nvPr/>
        </p:nvSpPr>
        <p:spPr bwMode="auto">
          <a:xfrm>
            <a:off x="6911975" y="4508500"/>
            <a:ext cx="223202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Символы власти в лапах орла – скипетр и держава.</a:t>
            </a:r>
          </a:p>
        </p:txBody>
      </p:sp>
      <p:sp>
        <p:nvSpPr>
          <p:cNvPr id="167960" name="Text Box 24"/>
          <p:cNvSpPr txBox="1">
            <a:spLocks noChangeArrowheads="1"/>
          </p:cNvSpPr>
          <p:nvPr/>
        </p:nvSpPr>
        <p:spPr bwMode="auto">
          <a:xfrm>
            <a:off x="6372200" y="188640"/>
            <a:ext cx="2771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Алексей Михайлович</a:t>
            </a:r>
          </a:p>
        </p:txBody>
      </p:sp>
      <p:sp>
        <p:nvSpPr>
          <p:cNvPr id="167961" name="Text Box 25"/>
          <p:cNvSpPr txBox="1">
            <a:spLocks noChangeArrowheads="1"/>
          </p:cNvSpPr>
          <p:nvPr/>
        </p:nvSpPr>
        <p:spPr bwMode="auto">
          <a:xfrm>
            <a:off x="251520" y="5780782"/>
            <a:ext cx="28438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Михаил Фёдорович</a:t>
            </a:r>
          </a:p>
        </p:txBody>
      </p:sp>
      <p:sp>
        <p:nvSpPr>
          <p:cNvPr id="167962" name="Text Box 26"/>
          <p:cNvSpPr txBox="1">
            <a:spLocks noChangeArrowheads="1"/>
          </p:cNvSpPr>
          <p:nvPr/>
        </p:nvSpPr>
        <p:spPr bwMode="auto">
          <a:xfrm>
            <a:off x="3276600" y="4221163"/>
            <a:ext cx="31686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В XVII веке окончательно утвердился тип Российского герба – двуглавый орёл с тремя коронами.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7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7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7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7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79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7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7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7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7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7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79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7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7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7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7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7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7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58" grpId="0"/>
      <p:bldP spid="167959" grpId="0"/>
      <p:bldP spid="1679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9" name="Text Box 13"/>
          <p:cNvSpPr txBox="1">
            <a:spLocks noChangeArrowheads="1"/>
          </p:cNvSpPr>
          <p:nvPr/>
        </p:nvSpPr>
        <p:spPr bwMode="auto">
          <a:xfrm>
            <a:off x="0" y="0"/>
            <a:ext cx="88931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ru-RU" sz="28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Черты развития нашего государства нашли отражение в отдельных элементах герба</a:t>
            </a:r>
          </a:p>
        </p:txBody>
      </p:sp>
      <p:pic>
        <p:nvPicPr>
          <p:cNvPr id="173070" name="Picture 14" descr="http://ruek.narod.ru/simvolika/r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r:link="rId3" cstate="email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3568" y="2852936"/>
            <a:ext cx="2736304" cy="30298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3072" name="Picture 16" descr="http://ruek.narod.ru/simvolika/r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r:link="rId5" cstate="email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868144" y="3212976"/>
            <a:ext cx="2664296" cy="3210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173075" name="Text Box 19"/>
          <p:cNvSpPr txBox="1">
            <a:spLocks noChangeArrowheads="1"/>
          </p:cNvSpPr>
          <p:nvPr/>
        </p:nvSpPr>
        <p:spPr bwMode="auto">
          <a:xfrm>
            <a:off x="179388" y="2133600"/>
            <a:ext cx="431800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40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73076" name="Line 20"/>
          <p:cNvSpPr>
            <a:spLocks noChangeShapeType="1"/>
          </p:cNvSpPr>
          <p:nvPr/>
        </p:nvSpPr>
        <p:spPr bwMode="auto">
          <a:xfrm>
            <a:off x="468313" y="2565400"/>
            <a:ext cx="935037" cy="2159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3077" name="Rectangle 21"/>
          <p:cNvSpPr>
            <a:spLocks noChangeArrowheads="1"/>
          </p:cNvSpPr>
          <p:nvPr/>
        </p:nvSpPr>
        <p:spPr bwMode="auto">
          <a:xfrm>
            <a:off x="684213" y="1125538"/>
            <a:ext cx="338296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/>
              <a:t>Зубчатая корона символизирует великокняжескую и царскую власть.</a:t>
            </a:r>
          </a:p>
        </p:txBody>
      </p:sp>
      <p:sp>
        <p:nvSpPr>
          <p:cNvPr id="8200" name="Rectangle 23"/>
          <p:cNvSpPr>
            <a:spLocks noChangeArrowheads="1"/>
          </p:cNvSpPr>
          <p:nvPr/>
        </p:nvSpPr>
        <p:spPr bwMode="auto">
          <a:xfrm>
            <a:off x="0" y="3009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3081" name="Rectangle 25"/>
          <p:cNvSpPr>
            <a:spLocks noChangeArrowheads="1"/>
          </p:cNvSpPr>
          <p:nvPr/>
        </p:nvSpPr>
        <p:spPr bwMode="auto">
          <a:xfrm>
            <a:off x="395288" y="5445125"/>
            <a:ext cx="33750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ru-RU" sz="2400" b="1">
              <a:cs typeface="Times New Roman" pitchFamily="18" charset="0"/>
            </a:endParaRPr>
          </a:p>
          <a:p>
            <a:pPr algn="ctr" eaLnBrk="0" hangingPunct="0"/>
            <a:r>
              <a:rPr lang="ru-RU" sz="2400" b="1">
                <a:cs typeface="Times New Roman" pitchFamily="18" charset="0"/>
              </a:rPr>
              <a:t>Эпоха Ивана III</a:t>
            </a:r>
            <a:endParaRPr lang="ru-RU" sz="2400" b="1"/>
          </a:p>
          <a:p>
            <a:pPr algn="ctr" eaLnBrk="0" hangingPunct="0"/>
            <a:r>
              <a:rPr lang="ru-RU" sz="2400" b="1">
                <a:cs typeface="Times New Roman" pitchFamily="18" charset="0"/>
              </a:rPr>
              <a:t>Конец XV – XVI века </a:t>
            </a:r>
            <a:endParaRPr lang="ru-RU" sz="2400" b="1"/>
          </a:p>
        </p:txBody>
      </p:sp>
      <p:sp>
        <p:nvSpPr>
          <p:cNvPr id="173082" name="Rectangle 26"/>
          <p:cNvSpPr>
            <a:spLocks noChangeArrowheads="1"/>
          </p:cNvSpPr>
          <p:nvPr/>
        </p:nvSpPr>
        <p:spPr bwMode="auto">
          <a:xfrm>
            <a:off x="5111750" y="1125538"/>
            <a:ext cx="40322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Восьмиконечный крест символизирует  православие как духовную основу государственной власти.</a:t>
            </a:r>
          </a:p>
        </p:txBody>
      </p:sp>
      <p:sp>
        <p:nvSpPr>
          <p:cNvPr id="173083" name="Text Box 27"/>
          <p:cNvSpPr txBox="1">
            <a:spLocks noChangeArrowheads="1"/>
          </p:cNvSpPr>
          <p:nvPr/>
        </p:nvSpPr>
        <p:spPr bwMode="auto">
          <a:xfrm>
            <a:off x="4716463" y="2924175"/>
            <a:ext cx="414337" cy="4333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40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73084" name="Line 28"/>
          <p:cNvSpPr>
            <a:spLocks noChangeShapeType="1"/>
          </p:cNvSpPr>
          <p:nvPr/>
        </p:nvSpPr>
        <p:spPr bwMode="auto">
          <a:xfrm>
            <a:off x="5148263" y="3068638"/>
            <a:ext cx="1727200" cy="730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3085" name="Rectangle 29"/>
          <p:cNvSpPr>
            <a:spLocks noChangeArrowheads="1"/>
          </p:cNvSpPr>
          <p:nvPr/>
        </p:nvSpPr>
        <p:spPr bwMode="auto">
          <a:xfrm>
            <a:off x="3779838" y="3068638"/>
            <a:ext cx="20875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                                          Эпоха Фёдора Ивановича</a:t>
            </a:r>
          </a:p>
          <a:p>
            <a:pPr algn="ctr"/>
            <a:r>
              <a:rPr lang="ru-RU" sz="2400" b="1"/>
              <a:t>Конец XVI века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3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3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3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3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70" grpId="0" build="p" animBg="1"/>
      <p:bldP spid="173072" grpId="0" build="p" animBg="1"/>
      <p:bldP spid="173075" grpId="0" animBg="1"/>
      <p:bldP spid="173076" grpId="0" animBg="1"/>
      <p:bldP spid="173077" grpId="0"/>
      <p:bldP spid="173081" grpId="0"/>
      <p:bldP spid="173082" grpId="0"/>
      <p:bldP spid="173083" grpId="0" animBg="1"/>
      <p:bldP spid="173084" grpId="0" animBg="1"/>
      <p:bldP spid="1730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9" name="Picture 11" descr="http://ruek.narod.ru/simvolika/r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r:link="rId3" cstate="email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71600" y="2420888"/>
            <a:ext cx="2543175" cy="3171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186384" name="Rectangle 16"/>
          <p:cNvSpPr>
            <a:spLocks noChangeArrowheads="1"/>
          </p:cNvSpPr>
          <p:nvPr/>
        </p:nvSpPr>
        <p:spPr bwMode="auto">
          <a:xfrm>
            <a:off x="395288" y="404813"/>
            <a:ext cx="4302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Корона Петра Великого символизирует имперский характер власти.</a:t>
            </a:r>
          </a:p>
        </p:txBody>
      </p:sp>
      <p:sp>
        <p:nvSpPr>
          <p:cNvPr id="186385" name="Text Box 17"/>
          <p:cNvSpPr txBox="1">
            <a:spLocks noChangeArrowheads="1"/>
          </p:cNvSpPr>
          <p:nvPr/>
        </p:nvSpPr>
        <p:spPr bwMode="auto">
          <a:xfrm>
            <a:off x="900113" y="1773238"/>
            <a:ext cx="358775" cy="3587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40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86386" name="Line 18"/>
          <p:cNvSpPr>
            <a:spLocks noChangeShapeType="1"/>
          </p:cNvSpPr>
          <p:nvPr/>
        </p:nvSpPr>
        <p:spPr bwMode="auto">
          <a:xfrm>
            <a:off x="1187450" y="1989138"/>
            <a:ext cx="1008063" cy="3603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86387" name="Picture 19" descr="СССР2"/>
          <p:cNvPicPr>
            <a:picLocks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508625" y="2708275"/>
            <a:ext cx="3200400" cy="3298825"/>
          </a:xfrm>
          <a:noFill/>
        </p:spPr>
      </p:pic>
      <p:sp>
        <p:nvSpPr>
          <p:cNvPr id="186390" name="Text Box 22"/>
          <p:cNvSpPr txBox="1">
            <a:spLocks noChangeArrowheads="1"/>
          </p:cNvSpPr>
          <p:nvPr/>
        </p:nvSpPr>
        <p:spPr bwMode="auto">
          <a:xfrm>
            <a:off x="4140200" y="2636838"/>
            <a:ext cx="360363" cy="431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400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186391" name="Line 23"/>
          <p:cNvSpPr>
            <a:spLocks noChangeShapeType="1"/>
          </p:cNvSpPr>
          <p:nvPr/>
        </p:nvSpPr>
        <p:spPr bwMode="auto">
          <a:xfrm>
            <a:off x="4500563" y="2997200"/>
            <a:ext cx="2087562" cy="7191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6392" name="Rectangle 24"/>
          <p:cNvSpPr>
            <a:spLocks noChangeArrowheads="1"/>
          </p:cNvSpPr>
          <p:nvPr/>
        </p:nvSpPr>
        <p:spPr bwMode="auto">
          <a:xfrm>
            <a:off x="5148263" y="260350"/>
            <a:ext cx="36957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Серп и молот символизирует власть рабочих и крестьян, социалистический характер Советского государства.</a:t>
            </a:r>
          </a:p>
        </p:txBody>
      </p:sp>
      <p:sp>
        <p:nvSpPr>
          <p:cNvPr id="186393" name="Rectangle 25"/>
          <p:cNvSpPr>
            <a:spLocks noChangeArrowheads="1"/>
          </p:cNvSpPr>
          <p:nvPr/>
        </p:nvSpPr>
        <p:spPr bwMode="auto">
          <a:xfrm>
            <a:off x="5580063" y="6021388"/>
            <a:ext cx="3165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/>
              <a:t>Советский период </a:t>
            </a:r>
          </a:p>
        </p:txBody>
      </p:sp>
      <p:sp>
        <p:nvSpPr>
          <p:cNvPr id="186396" name="Rectangle 28"/>
          <p:cNvSpPr>
            <a:spLocks noChangeArrowheads="1"/>
          </p:cNvSpPr>
          <p:nvPr/>
        </p:nvSpPr>
        <p:spPr bwMode="auto">
          <a:xfrm>
            <a:off x="395288" y="5657850"/>
            <a:ext cx="3695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b="1"/>
              <a:t>Эпоха Петра Великого</a:t>
            </a:r>
          </a:p>
          <a:p>
            <a:pPr algn="ctr" eaLnBrk="0" hangingPunct="0"/>
            <a:r>
              <a:rPr lang="ru-RU" sz="2400" b="1"/>
              <a:t>Начало XVIII века</a:t>
            </a:r>
          </a:p>
          <a:p>
            <a:pPr algn="ctr" eaLnBrk="0" hangingPunct="0"/>
            <a:endParaRPr lang="ru-RU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86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6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6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6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6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18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84" grpId="0"/>
      <p:bldP spid="186385" grpId="0" animBg="1"/>
      <p:bldP spid="186390" grpId="0" animBg="1"/>
      <p:bldP spid="186392" grpId="0"/>
      <p:bldP spid="1863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88913"/>
            <a:ext cx="8748712" cy="22320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      </a:t>
            </a:r>
            <a:r>
              <a:rPr lang="ru-RU" sz="2800" dirty="0" smtClean="0">
                <a:solidFill>
                  <a:schemeClr val="tx2"/>
                </a:solidFill>
              </a:rPr>
              <a:t>В 1993 году первый российский Президент Борис Ельцин своим указом утвердил как символ новой возрожденной России новый государственный герб, каким мы его знаем и по сей день </a:t>
            </a:r>
          </a:p>
        </p:txBody>
      </p:sp>
      <p:pic>
        <p:nvPicPr>
          <p:cNvPr id="262147" name="Picture 3" descr="Ельцин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2636912"/>
            <a:ext cx="3151606" cy="33843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2149" name="Picture 5" descr="Герб в щите (цвет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3" y="2205038"/>
            <a:ext cx="3743325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2150" name="Text Box 6"/>
          <p:cNvSpPr txBox="1">
            <a:spLocks noChangeArrowheads="1"/>
          </p:cNvSpPr>
          <p:nvPr/>
        </p:nvSpPr>
        <p:spPr bwMode="auto">
          <a:xfrm>
            <a:off x="611188" y="6092825"/>
            <a:ext cx="2376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Б. Ельцин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2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2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2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2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2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2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2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6" grpId="0" build="p"/>
      <p:bldP spid="2621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65" name="Text Box 17"/>
          <p:cNvSpPr txBox="1">
            <a:spLocks noChangeArrowheads="1"/>
          </p:cNvSpPr>
          <p:nvPr/>
        </p:nvSpPr>
        <p:spPr bwMode="auto">
          <a:xfrm>
            <a:off x="395288" y="1268413"/>
            <a:ext cx="900112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i="1"/>
              <a:t>    Элементы современного Государственного герба и другие государственные символы – Государственный флаг, гимн Российской Федерации, отражают историю страны, символизируют историческую преемственность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2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65" grpId="0"/>
    </p:bldLst>
  </p:timing>
</p:sld>
</file>

<file path=ppt/theme/theme1.xml><?xml version="1.0" encoding="utf-8"?>
<a:theme xmlns:a="http://schemas.openxmlformats.org/drawingml/2006/main" name="Лучи">
  <a:themeElements>
    <a:clrScheme name="Лучи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1256</TotalTime>
  <Words>403</Words>
  <Application>Microsoft Office PowerPoint</Application>
  <PresentationFormat>Экран (4:3)</PresentationFormat>
  <Paragraphs>60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Wingdings</vt:lpstr>
      <vt:lpstr>Calibri</vt:lpstr>
      <vt:lpstr>Times New Roman</vt:lpstr>
      <vt:lpstr>Лучи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42</cp:revision>
  <dcterms:created xsi:type="dcterms:W3CDTF">2007-10-22T14:36:21Z</dcterms:created>
  <dcterms:modified xsi:type="dcterms:W3CDTF">2013-02-14T13:16:27Z</dcterms:modified>
</cp:coreProperties>
</file>