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59" r:id="rId4"/>
    <p:sldId id="260" r:id="rId5"/>
    <p:sldId id="264" r:id="rId6"/>
    <p:sldId id="258" r:id="rId7"/>
    <p:sldId id="257" r:id="rId8"/>
    <p:sldId id="262" r:id="rId9"/>
    <p:sldId id="263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D9B896-B8E0-493C-8FE3-5BD0FC6CDE87}" type="datetimeFigureOut">
              <a:rPr lang="ru-RU" smtClean="0"/>
              <a:t>18.05.2009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62861F-923C-4247-9E9D-AAD43EAE94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D9B896-B8E0-493C-8FE3-5BD0FC6CDE87}" type="datetimeFigureOut">
              <a:rPr lang="ru-RU" smtClean="0"/>
              <a:t>18.05.2009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62861F-923C-4247-9E9D-AAD43EAE94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D9B896-B8E0-493C-8FE3-5BD0FC6CDE87}" type="datetimeFigureOut">
              <a:rPr lang="ru-RU" smtClean="0"/>
              <a:t>18.05.2009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62861F-923C-4247-9E9D-AAD43EAE94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D9B896-B8E0-493C-8FE3-5BD0FC6CDE87}" type="datetimeFigureOut">
              <a:rPr lang="ru-RU" smtClean="0"/>
              <a:t>18.05.2009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62861F-923C-4247-9E9D-AAD43EAE94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D9B896-B8E0-493C-8FE3-5BD0FC6CDE87}" type="datetimeFigureOut">
              <a:rPr lang="ru-RU" smtClean="0"/>
              <a:t>18.05.2009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62861F-923C-4247-9E9D-AAD43EAE94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D9B896-B8E0-493C-8FE3-5BD0FC6CDE87}" type="datetimeFigureOut">
              <a:rPr lang="ru-RU" smtClean="0"/>
              <a:t>18.05.2009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62861F-923C-4247-9E9D-AAD43EAE94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D9B896-B8E0-493C-8FE3-5BD0FC6CDE87}" type="datetimeFigureOut">
              <a:rPr lang="ru-RU" smtClean="0"/>
              <a:t>18.05.2009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62861F-923C-4247-9E9D-AAD43EAE94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D9B896-B8E0-493C-8FE3-5BD0FC6CDE87}" type="datetimeFigureOut">
              <a:rPr lang="ru-RU" smtClean="0"/>
              <a:t>18.05.2009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62861F-923C-4247-9E9D-AAD43EAE94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D9B896-B8E0-493C-8FE3-5BD0FC6CDE87}" type="datetimeFigureOut">
              <a:rPr lang="ru-RU" smtClean="0"/>
              <a:t>18.05.2009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62861F-923C-4247-9E9D-AAD43EAE94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D9B896-B8E0-493C-8FE3-5BD0FC6CDE87}" type="datetimeFigureOut">
              <a:rPr lang="ru-RU" smtClean="0"/>
              <a:t>18.05.2009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62861F-923C-4247-9E9D-AAD43EAE94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DD9B896-B8E0-493C-8FE3-5BD0FC6CDE87}" type="datetimeFigureOut">
              <a:rPr lang="ru-RU" smtClean="0"/>
              <a:t>18.05.2009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62861F-923C-4247-9E9D-AAD43EAE94D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DD9B896-B8E0-493C-8FE3-5BD0FC6CDE87}" type="datetimeFigureOut">
              <a:rPr lang="ru-RU" smtClean="0"/>
              <a:t>18.05.2009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062861F-923C-4247-9E9D-AAD43EAE94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2000" b="-5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92893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6600" b="1" i="1" u="sng" spc="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Вьетнамская война</a:t>
            </a:r>
            <a:endParaRPr lang="ru-RU" sz="6600" b="1" i="1" u="sng" spc="3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Наступление союзников, 1965—1967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I корпус — северные провинции страны, ближе всего находившиеся к Северному Вьетнаму.</a:t>
            </a:r>
          </a:p>
          <a:p>
            <a:r>
              <a:rPr lang="ru-RU" dirty="0" smtClean="0"/>
              <a:t>II корпус — Центральное плоскогорье.</a:t>
            </a:r>
          </a:p>
          <a:p>
            <a:r>
              <a:rPr lang="ru-RU" dirty="0" smtClean="0"/>
              <a:t>III корпус — провинции, прилегающие к Сайгону.</a:t>
            </a:r>
          </a:p>
          <a:p>
            <a:r>
              <a:rPr lang="ru-RU" dirty="0" smtClean="0"/>
              <a:t>IV корпус — дельта Меконга и южные провинции страны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 середины 1965 по середину 1969 года силы США проводили крупномасштабные наступательные операции в Южном Вьетнаме, направленные на обнаружение и уничтожение крупных подразделений и частей НФОЮВ и </a:t>
            </a:r>
            <a:r>
              <a:rPr lang="ru-RU" dirty="0" err="1" smtClean="0"/>
              <a:t>северовьетнамской</a:t>
            </a:r>
            <a:r>
              <a:rPr lang="ru-RU" dirty="0" smtClean="0"/>
              <a:t> армии. Эта стратегия «найти и уничтожить» (</a:t>
            </a:r>
            <a:r>
              <a:rPr lang="ru-RU" dirty="0" err="1" smtClean="0"/>
              <a:t>search</a:t>
            </a:r>
            <a:r>
              <a:rPr lang="ru-RU" dirty="0" smtClean="0"/>
              <a:t> </a:t>
            </a:r>
            <a:r>
              <a:rPr lang="ru-RU" dirty="0" err="1" smtClean="0"/>
              <a:t>and</a:t>
            </a:r>
            <a:r>
              <a:rPr lang="ru-RU" dirty="0" smtClean="0"/>
              <a:t> </a:t>
            </a:r>
            <a:r>
              <a:rPr lang="ru-RU" dirty="0" err="1" smtClean="0"/>
              <a:t>destroy</a:t>
            </a:r>
            <a:r>
              <a:rPr lang="ru-RU" dirty="0" smtClean="0"/>
              <a:t>) была разработана главнокомандующим американскими силами в этот период генералом Уильямом </a:t>
            </a:r>
            <a:r>
              <a:rPr lang="ru-RU" dirty="0" err="1" smtClean="0"/>
              <a:t>Уэстморлендом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Завершающий этап войны (1973—1975 )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После подписания договора о перемирии южновьетнамские войска имели численность более миллиона человек, вооружённые силы Северного Вьетнама, дислоцированные на территории Южного, насчитывали более двухсот тысяч солдат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Кризис экономики Южного Вьетнама в 1974 году способствовал падению боевых качеств правительственных войск</a:t>
            </a:r>
            <a:r>
              <a:rPr lang="ru-RU" dirty="0" smtClean="0"/>
              <a:t>.</a:t>
            </a:r>
          </a:p>
          <a:p>
            <a:r>
              <a:rPr lang="ru-RU" dirty="0" smtClean="0"/>
              <a:t>Удачные операции коммунистов в конце 1974 года показали низкую боеспособность вооружённых сил Южного Вьетнама. В ходе проведённой в марте—апреле 1975 года наступательной операции коммунисты разгромили большую часть южновьетнамских частей. В 11:30, 30 апреля 1975 года коммунисты подняли знамя над Дворцом Независимости в Сайгоне — война закончилась.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Характеристика войны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Потери </a:t>
            </a:r>
            <a:r>
              <a:rPr lang="ru-RU" dirty="0" smtClean="0"/>
              <a:t>сторон:</a:t>
            </a:r>
          </a:p>
          <a:p>
            <a:pPr>
              <a:buNone/>
            </a:pPr>
            <a:r>
              <a:rPr lang="ru-RU" dirty="0" smtClean="0"/>
              <a:t>США: безвозвратные потери — 58 тыс. (боевые потери — 47 тыс., </a:t>
            </a:r>
            <a:r>
              <a:rPr lang="ru-RU" dirty="0" err="1" smtClean="0"/>
              <a:t>небоевые</a:t>
            </a:r>
            <a:r>
              <a:rPr lang="ru-RU" dirty="0" smtClean="0"/>
              <a:t> — 11 тыс.; из общего числа по состоянию на 2008 год пропавшими без вести считаются более 1700 человек); раненых — 303 тыс. (госпитализировано — 153 тыс., лёгкие ранения — 150 тыс</a:t>
            </a:r>
            <a:r>
              <a:rPr lang="ru-RU" dirty="0" smtClean="0"/>
              <a:t>.)</a:t>
            </a:r>
          </a:p>
          <a:p>
            <a:pPr>
              <a:buNone/>
            </a:pPr>
            <a:r>
              <a:rPr lang="ru-RU" dirty="0" smtClean="0"/>
              <a:t>Число ветеранов, покончивших жизнь самоубийством после войны, зачастую оценивается в 100—150 тыс. человек (то есть больше, чем погибло на войне), однако эта оценка оспаривается некоторыми исследователями как чрезвычайно завышенная (подробнее см. Людские потери во Вьетнамской </a:t>
            </a:r>
            <a:r>
              <a:rPr lang="ru-RU" dirty="0" err="1" smtClean="0"/>
              <a:t>войне#Южный</a:t>
            </a:r>
            <a:r>
              <a:rPr lang="ru-RU" dirty="0" smtClean="0"/>
              <a:t> Вьетнам и союзники</a:t>
            </a:r>
            <a:r>
              <a:rPr lang="ru-RU" dirty="0" smtClean="0"/>
              <a:t>).</a:t>
            </a:r>
          </a:p>
          <a:p>
            <a:pPr>
              <a:buNone/>
            </a:pPr>
            <a:r>
              <a:rPr lang="ru-RU" dirty="0" smtClean="0"/>
              <a:t>Южный Вьетнам: данные разнятся; потери военнослужащих — примерно 250 тыс. погибших и 1 </a:t>
            </a:r>
            <a:r>
              <a:rPr lang="ru-RU" dirty="0" err="1" smtClean="0"/>
              <a:t>млн</a:t>
            </a:r>
            <a:r>
              <a:rPr lang="ru-RU" dirty="0" smtClean="0"/>
              <a:t> раненых, потери мирного населения неизвестны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По официальным данным вьетнамского правительства, обнародованным в 1995 году[8], всего в ходе войны погибли 1,1 </a:t>
            </a:r>
            <a:r>
              <a:rPr lang="ru-RU" dirty="0" err="1" smtClean="0"/>
              <a:t>млн</a:t>
            </a:r>
            <a:r>
              <a:rPr lang="ru-RU" dirty="0" smtClean="0"/>
              <a:t> солдат </a:t>
            </a:r>
            <a:r>
              <a:rPr lang="ru-RU" dirty="0" err="1" smtClean="0"/>
              <a:t>северовьетнамской</a:t>
            </a:r>
            <a:r>
              <a:rPr lang="ru-RU" dirty="0" smtClean="0"/>
              <a:t> армии и партизан НФОЮВ, а также 2 </a:t>
            </a:r>
            <a:r>
              <a:rPr lang="ru-RU" dirty="0" err="1" smtClean="0"/>
              <a:t>млн</a:t>
            </a:r>
            <a:r>
              <a:rPr lang="ru-RU" dirty="0" smtClean="0"/>
              <a:t> мирных жителей в обеих частях страны.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857760"/>
            <a:ext cx="8183880" cy="1177280"/>
          </a:xfrm>
        </p:spPr>
        <p:txBody>
          <a:bodyPr>
            <a:noAutofit/>
          </a:bodyPr>
          <a:lstStyle/>
          <a:p>
            <a:r>
              <a:rPr lang="ru-RU" sz="2400" dirty="0" smtClean="0"/>
              <a:t>Морские пехотинцы в разведке. Демилитаризованная зона, февраль 1968 года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Mason\Рабочий стол\vietnam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3"/>
            <a:ext cx="8215370" cy="45244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1968 год. Деревня, после нападения </a:t>
            </a:r>
            <a:r>
              <a:rPr lang="ru-RU" sz="2400" dirty="0" err="1" smtClean="0"/>
              <a:t>вьетконговцев</a:t>
            </a:r>
            <a:r>
              <a:rPr lang="ru-RU" sz="2400" dirty="0" smtClean="0"/>
              <a:t>. В джипе раненный в голову солдат армии Южного Вьетнама....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Mason\Рабочий стол\vietnam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358246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25 сентября 1967 год. Морской пехотинец перезаряжает свой пулемет в окопах</a:t>
            </a:r>
            <a:br>
              <a:rPr lang="ru-RU" sz="2400" dirty="0" smtClean="0"/>
            </a:br>
            <a:r>
              <a:rPr lang="ru-RU" sz="2400" dirty="0" smtClean="0"/>
              <a:t>Кон </a:t>
            </a:r>
            <a:r>
              <a:rPr lang="ru-RU" sz="2400" dirty="0" err="1" smtClean="0"/>
              <a:t>Тхена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Mason\Рабочий стол\vietnam_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250" y="146050"/>
            <a:ext cx="8564592" cy="4783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Американские солдаты на базе Кон </a:t>
            </a:r>
            <a:r>
              <a:rPr lang="ru-RU" sz="2400" dirty="0" err="1" smtClean="0"/>
              <a:t>Тхен</a:t>
            </a:r>
            <a:r>
              <a:rPr lang="ru-RU" sz="2400" dirty="0" smtClean="0"/>
              <a:t>. Эта база была постоянным </a:t>
            </a:r>
            <a:r>
              <a:rPr lang="ru-RU" sz="2400" dirty="0" err="1" smtClean="0"/>
              <a:t>обьектом</a:t>
            </a:r>
            <a:r>
              <a:rPr lang="ru-RU" sz="2400" dirty="0" smtClean="0"/>
              <a:t> атак </a:t>
            </a:r>
            <a:r>
              <a:rPr lang="ru-RU" sz="2400" dirty="0" err="1" smtClean="0"/>
              <a:t>комунистов</a:t>
            </a:r>
            <a:r>
              <a:rPr lang="ru-RU" sz="2400" dirty="0" smtClean="0"/>
              <a:t>. 8 октября 1967 год.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Mason\Рабочий стол\vietnam_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29684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Морские пехотинцы участвовавшие в операции "</a:t>
            </a:r>
            <a:r>
              <a:rPr lang="ru-RU" sz="2800" dirty="0" err="1" smtClean="0"/>
              <a:t>Thayer</a:t>
            </a:r>
            <a:r>
              <a:rPr lang="ru-RU" sz="2800" dirty="0" smtClean="0"/>
              <a:t> II".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Mason\Рабочий стол\vietnam_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358246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Парад ветеранов войны во Вьетнаме 1985 год. </a:t>
            </a:r>
            <a:r>
              <a:rPr lang="ru-RU" dirty="0" err="1" smtClean="0"/>
              <a:t>Нью</a:t>
            </a:r>
            <a:r>
              <a:rPr lang="ru-RU" dirty="0" smtClean="0"/>
              <a:t> Йорк.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Mason\Рабочий стол\vietnam_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358246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786322"/>
            <a:ext cx="8183880" cy="1248718"/>
          </a:xfrm>
        </p:spPr>
        <p:txBody>
          <a:bodyPr>
            <a:noAutofit/>
          </a:bodyPr>
          <a:lstStyle/>
          <a:p>
            <a:r>
              <a:rPr lang="ru-RU" sz="2000" dirty="0" smtClean="0"/>
              <a:t>Батальон морской пехоты высаживается в Южном Вьетнаме. В задачи десантных групп второго батальона Третьего корпуса входила высадка на побережье в 15 милях к северу от </a:t>
            </a:r>
            <a:r>
              <a:rPr lang="ru-RU" sz="2000" dirty="0" err="1" smtClean="0"/>
              <a:t>Хюэ</a:t>
            </a:r>
            <a:r>
              <a:rPr lang="ru-RU" sz="2000" dirty="0" smtClean="0"/>
              <a:t> 20 июля 1967 года.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Mason\Рабочий стол\vietnam_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286808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Вьетнамская война.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Дата	         1957 — 30 апреля 1975</a:t>
            </a:r>
          </a:p>
          <a:p>
            <a:r>
              <a:rPr lang="ru-RU" dirty="0" smtClean="0"/>
              <a:t>Место	         Юго-Восточная Азия</a:t>
            </a:r>
          </a:p>
          <a:p>
            <a:r>
              <a:rPr lang="ru-RU" dirty="0" smtClean="0"/>
              <a:t>Итог	         Военная победа Северного           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Вьетнама,</a:t>
            </a:r>
            <a:endParaRPr lang="ru-RU" dirty="0" smtClean="0"/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Политическое поражение США</a:t>
            </a:r>
          </a:p>
          <a:p>
            <a:pPr>
              <a:buNone/>
            </a:pPr>
            <a:r>
              <a:rPr lang="ru-RU" dirty="0" smtClean="0"/>
              <a:t>Территориальные</a:t>
            </a:r>
          </a:p>
          <a:p>
            <a:pPr>
              <a:buNone/>
            </a:pPr>
            <a:r>
              <a:rPr lang="ru-RU" dirty="0" smtClean="0"/>
              <a:t>Изменения:      Воссоединение Вьетнама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714884"/>
            <a:ext cx="8183880" cy="132015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Танк 5 механизированного корпуса переправляется через реку </a:t>
            </a:r>
            <a:r>
              <a:rPr lang="ru-RU" sz="1800" dirty="0" err="1" smtClean="0"/>
              <a:t>Ло</a:t>
            </a:r>
            <a:r>
              <a:rPr lang="ru-RU" sz="1800" dirty="0" smtClean="0"/>
              <a:t>. Вьетнам. 1968. Этот танк был самым мощным танком использовавшимся во Вьетнаме. Он оснащен 90 миллиметровой пушкой, и двумя пулеметами.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Mason\Рабочий стол\vietnam_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358246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Стрелок ведет огонь с вертолета. Вертолет третьей роты седьмого отряда под командованием Уильяма Д. Мартина. Вертолет находится на разведке позиций </a:t>
            </a:r>
            <a:r>
              <a:rPr lang="ru-RU" sz="2000" dirty="0" err="1" smtClean="0"/>
              <a:t>комми</a:t>
            </a:r>
            <a:r>
              <a:rPr lang="ru-RU" sz="2000" dirty="0" smtClean="0"/>
              <a:t> в долине Меконга.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Documents and Settings\Mason\Рабочий стол\vietnam_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429684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0120" y="571480"/>
            <a:ext cx="8183880" cy="1051560"/>
          </a:xfrm>
        </p:spPr>
        <p:txBody>
          <a:bodyPr/>
          <a:lstStyle/>
          <a:p>
            <a:r>
              <a:rPr lang="en-US" dirty="0" smtClean="0"/>
              <a:t>The End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Противники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i="1" dirty="0" smtClean="0"/>
              <a:t>Республика Вьетнам (Южный Вьетнам)</a:t>
            </a:r>
          </a:p>
          <a:p>
            <a:r>
              <a:rPr lang="ru-RU" b="1" i="1" dirty="0" smtClean="0"/>
              <a:t> США</a:t>
            </a:r>
          </a:p>
          <a:p>
            <a:r>
              <a:rPr lang="ru-RU" b="1" i="1" dirty="0" smtClean="0"/>
              <a:t> Южная Корея</a:t>
            </a:r>
          </a:p>
          <a:p>
            <a:r>
              <a:rPr lang="ru-RU" b="1" i="1" dirty="0" smtClean="0"/>
              <a:t> Таиланд</a:t>
            </a:r>
          </a:p>
          <a:p>
            <a:r>
              <a:rPr lang="ru-RU" b="1" i="1" dirty="0" smtClean="0"/>
              <a:t> Австралия</a:t>
            </a:r>
          </a:p>
          <a:p>
            <a:r>
              <a:rPr lang="ru-RU" b="1" i="1" dirty="0" smtClean="0"/>
              <a:t> Новая Зеландия</a:t>
            </a:r>
          </a:p>
          <a:p>
            <a:r>
              <a:rPr lang="ru-RU" b="1" i="1" dirty="0" smtClean="0"/>
              <a:t> Филиппины	 </a:t>
            </a:r>
          </a:p>
          <a:p>
            <a:r>
              <a:rPr lang="ru-RU" b="1" i="1" dirty="0" smtClean="0"/>
              <a:t>ДРВ (Северный Вьетнам)</a:t>
            </a:r>
          </a:p>
          <a:p>
            <a:r>
              <a:rPr lang="ru-RU" b="1" i="1" dirty="0" smtClean="0"/>
              <a:t> НФОЮВ (</a:t>
            </a:r>
            <a:r>
              <a:rPr lang="ru-RU" b="1" i="1" dirty="0" err="1" smtClean="0"/>
              <a:t>Вьетконг</a:t>
            </a:r>
            <a:r>
              <a:rPr lang="ru-RU" b="1" i="1" dirty="0" smtClean="0"/>
              <a:t>)</a:t>
            </a:r>
          </a:p>
          <a:p>
            <a:r>
              <a:rPr lang="ru-RU" b="1" i="1" dirty="0" smtClean="0"/>
              <a:t> Китай</a:t>
            </a:r>
          </a:p>
          <a:p>
            <a:r>
              <a:rPr lang="ru-RU" b="1" i="1" dirty="0" smtClean="0"/>
              <a:t> СССР</a:t>
            </a:r>
          </a:p>
          <a:p>
            <a:r>
              <a:rPr lang="ru-RU" b="1" i="1" dirty="0" smtClean="0"/>
              <a:t> Северная Корея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85818"/>
          </a:xfrm>
        </p:spPr>
        <p:txBody>
          <a:bodyPr/>
          <a:lstStyle/>
          <a:p>
            <a:r>
              <a:rPr lang="ru-RU" dirty="0" smtClean="0"/>
              <a:t>Командующие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428736"/>
          <a:ext cx="8229600" cy="2901317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4114800"/>
                <a:gridCol w="4114800"/>
              </a:tblGrid>
              <a:tr h="6732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Нгуен</a:t>
                      </a:r>
                      <a:r>
                        <a:rPr lang="ru-RU" dirty="0" smtClean="0"/>
                        <a:t> Ван Тхиеу</a:t>
                      </a:r>
                      <a:r>
                        <a:rPr lang="ru-RU" dirty="0" smtClean="0"/>
                        <a:t>(</a:t>
                      </a:r>
                      <a:r>
                        <a:rPr lang="ru-RU" dirty="0" err="1" smtClean="0"/>
                        <a:t>Юж</a:t>
                      </a:r>
                      <a:r>
                        <a:rPr lang="ru-RU" dirty="0" smtClean="0"/>
                        <a:t>. Вьет.)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Хо </a:t>
                      </a:r>
                      <a:r>
                        <a:rPr lang="ru-RU" dirty="0" err="1" smtClean="0"/>
                        <a:t>Ши</a:t>
                      </a:r>
                      <a:r>
                        <a:rPr lang="ru-RU" dirty="0" smtClean="0"/>
                        <a:t> Мин (</a:t>
                      </a:r>
                      <a:r>
                        <a:rPr lang="ru-RU" dirty="0" err="1" smtClean="0"/>
                        <a:t>Сев.Вьет</a:t>
                      </a:r>
                      <a:r>
                        <a:rPr lang="ru-RU" dirty="0" smtClean="0"/>
                        <a:t>.)</a:t>
                      </a:r>
                      <a:endParaRPr lang="ru-RU" dirty="0"/>
                    </a:p>
                  </a:txBody>
                  <a:tcPr/>
                </a:tc>
              </a:tr>
              <a:tr h="67323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Нго</a:t>
                      </a:r>
                      <a:r>
                        <a:rPr lang="ru-RU" dirty="0" smtClean="0"/>
                        <a:t> Динь </a:t>
                      </a:r>
                      <a:r>
                        <a:rPr lang="ru-RU" dirty="0" err="1" smtClean="0"/>
                        <a:t>Зьем</a:t>
                      </a:r>
                      <a:r>
                        <a:rPr lang="ru-RU" dirty="0" smtClean="0"/>
                        <a:t>(</a:t>
                      </a:r>
                      <a:r>
                        <a:rPr lang="ru-RU" dirty="0" err="1" smtClean="0"/>
                        <a:t>Юж</a:t>
                      </a:r>
                      <a:r>
                        <a:rPr lang="ru-RU" dirty="0" smtClean="0"/>
                        <a:t>. Вьет.)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Ле</a:t>
                      </a:r>
                      <a:r>
                        <a:rPr lang="ru-RU" dirty="0" smtClean="0"/>
                        <a:t> Зуан</a:t>
                      </a:r>
                      <a:r>
                        <a:rPr lang="ru-RU" dirty="0" smtClean="0"/>
                        <a:t>(</a:t>
                      </a:r>
                      <a:r>
                        <a:rPr lang="ru-RU" dirty="0" err="1" smtClean="0"/>
                        <a:t>Сев.Вьет</a:t>
                      </a:r>
                      <a:r>
                        <a:rPr lang="ru-RU" dirty="0" smtClean="0"/>
                        <a:t>.)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90048"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Линдон</a:t>
                      </a:r>
                      <a:r>
                        <a:rPr lang="ru-RU" dirty="0" smtClean="0"/>
                        <a:t> Джонсон(США)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Нгуен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Ти</a:t>
                      </a:r>
                      <a:r>
                        <a:rPr lang="ru-RU" dirty="0" smtClean="0"/>
                        <a:t> Тан</a:t>
                      </a:r>
                      <a:r>
                        <a:rPr lang="ru-RU" dirty="0" smtClean="0"/>
                        <a:t>(</a:t>
                      </a:r>
                      <a:r>
                        <a:rPr lang="ru-RU" dirty="0" err="1" smtClean="0"/>
                        <a:t>Сев.Вьет</a:t>
                      </a:r>
                      <a:r>
                        <a:rPr lang="ru-RU" dirty="0" smtClean="0"/>
                        <a:t>.)</a:t>
                      </a:r>
                    </a:p>
                  </a:txBody>
                  <a:tcPr/>
                </a:tc>
              </a:tr>
              <a:tr h="390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Уильям Уэстморленд </a:t>
                      </a:r>
                      <a:r>
                        <a:rPr lang="ru-RU" dirty="0" smtClean="0"/>
                        <a:t>(США)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 Во </a:t>
                      </a:r>
                      <a:r>
                        <a:rPr lang="ru-RU" dirty="0" err="1" smtClean="0"/>
                        <a:t>Нгуен</a:t>
                      </a:r>
                      <a:r>
                        <a:rPr lang="ru-RU" dirty="0" smtClean="0"/>
                        <a:t> Зиап</a:t>
                      </a:r>
                      <a:r>
                        <a:rPr lang="ru-RU" dirty="0" smtClean="0"/>
                        <a:t>(</a:t>
                      </a:r>
                      <a:r>
                        <a:rPr lang="ru-RU" dirty="0" err="1" smtClean="0"/>
                        <a:t>Сев.Вьет</a:t>
                      </a:r>
                      <a:r>
                        <a:rPr lang="ru-RU" dirty="0" smtClean="0"/>
                        <a:t>.)</a:t>
                      </a:r>
                    </a:p>
                  </a:txBody>
                  <a:tcPr/>
                </a:tc>
              </a:tr>
              <a:tr h="390048">
                <a:tc>
                  <a:txBody>
                    <a:bodyPr/>
                    <a:lstStyle/>
                    <a:p>
                      <a:r>
                        <a:rPr lang="ru-RU" dirty="0" smtClean="0"/>
                        <a:t>Ричард Никсон</a:t>
                      </a:r>
                      <a:r>
                        <a:rPr lang="ru-RU" dirty="0" smtClean="0"/>
                        <a:t>(США)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Ван </a:t>
                      </a:r>
                      <a:r>
                        <a:rPr lang="ru-RU" dirty="0" err="1" smtClean="0"/>
                        <a:t>Тиен</a:t>
                      </a:r>
                      <a:r>
                        <a:rPr lang="ru-RU" dirty="0" smtClean="0"/>
                        <a:t> Зунг</a:t>
                      </a:r>
                      <a:r>
                        <a:rPr lang="ru-RU" dirty="0" smtClean="0"/>
                        <a:t>(</a:t>
                      </a:r>
                      <a:r>
                        <a:rPr lang="ru-RU" dirty="0" err="1" smtClean="0"/>
                        <a:t>Сев.Вьет</a:t>
                      </a:r>
                      <a:r>
                        <a:rPr lang="ru-RU" dirty="0" smtClean="0"/>
                        <a:t>.)</a:t>
                      </a:r>
                    </a:p>
                  </a:txBody>
                  <a:tcPr/>
                </a:tc>
              </a:tr>
              <a:tr h="3847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 smtClean="0"/>
                        <a:t>Крейтон</a:t>
                      </a:r>
                      <a:r>
                        <a:rPr lang="ru-RU" dirty="0" smtClean="0"/>
                        <a:t> Абрамс </a:t>
                      </a:r>
                      <a:r>
                        <a:rPr lang="ru-RU" dirty="0" smtClean="0"/>
                        <a:t>(США)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 Чан Ван Ча</a:t>
                      </a:r>
                      <a:r>
                        <a:rPr lang="ru-RU" dirty="0" smtClean="0"/>
                        <a:t>(</a:t>
                      </a:r>
                      <a:r>
                        <a:rPr lang="ru-RU" dirty="0" err="1" smtClean="0"/>
                        <a:t>Сев.Вьет</a:t>
                      </a:r>
                      <a:r>
                        <a:rPr lang="ru-RU" dirty="0" smtClean="0"/>
                        <a:t>.)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71472" y="4714884"/>
            <a:ext cx="3429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1,2 </a:t>
            </a:r>
            <a:r>
              <a:rPr lang="ru-RU" dirty="0" err="1" smtClean="0"/>
              <a:t>млн</a:t>
            </a:r>
            <a:r>
              <a:rPr lang="ru-RU" dirty="0" smtClean="0"/>
              <a:t> (1968)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4643446"/>
            <a:ext cx="2428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~520 тыс. (1968)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даты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5572140"/>
          </a:xfrm>
        </p:spPr>
        <p:txBody>
          <a:bodyPr>
            <a:noAutofit/>
          </a:bodyPr>
          <a:lstStyle/>
          <a:p>
            <a:r>
              <a:rPr lang="ru-RU" sz="1600" dirty="0" smtClean="0"/>
              <a:t>1957 — начало вооружённой борьбы коммунистического подполья в Южном Вьетнаме;</a:t>
            </a:r>
          </a:p>
          <a:p>
            <a:r>
              <a:rPr lang="ru-RU" sz="1600" dirty="0" smtClean="0"/>
              <a:t>май 1959 — принятие руководством Северного Вьетнама решения о поддержке восстания на Юге;</a:t>
            </a:r>
          </a:p>
          <a:p>
            <a:r>
              <a:rPr lang="ru-RU" sz="1600" dirty="0" smtClean="0"/>
              <a:t>январь 1960 — восстание в Бенче, официальное начало партизанской борьбы с целью свержения режима </a:t>
            </a:r>
            <a:r>
              <a:rPr lang="ru-RU" sz="1600" dirty="0" err="1" smtClean="0"/>
              <a:t>Нго</a:t>
            </a:r>
            <a:r>
              <a:rPr lang="ru-RU" sz="1600" dirty="0" smtClean="0"/>
              <a:t> Динь </a:t>
            </a:r>
            <a:r>
              <a:rPr lang="ru-RU" sz="1600" dirty="0" err="1" smtClean="0"/>
              <a:t>Зьема</a:t>
            </a:r>
            <a:r>
              <a:rPr lang="ru-RU" sz="1600" dirty="0" smtClean="0"/>
              <a:t>;</a:t>
            </a:r>
          </a:p>
          <a:p>
            <a:r>
              <a:rPr lang="ru-RU" sz="1600" dirty="0" smtClean="0"/>
              <a:t>декабрь 1961 — в Южный Вьетнам прибыли первые подразделения Вооружённых сил США;</a:t>
            </a:r>
          </a:p>
          <a:p>
            <a:r>
              <a:rPr lang="ru-RU" sz="1600" dirty="0" smtClean="0"/>
              <a:t>август 1964 — два </a:t>
            </a:r>
            <a:r>
              <a:rPr lang="ru-RU" sz="1600" dirty="0" err="1" smtClean="0"/>
              <a:t>Тонкинских</a:t>
            </a:r>
            <a:r>
              <a:rPr lang="ru-RU" sz="1600" dirty="0" smtClean="0"/>
              <a:t> инцидента, первый налёт авиации США на Северный Вьетнам, принятие </a:t>
            </a:r>
            <a:r>
              <a:rPr lang="ru-RU" sz="1600" dirty="0" err="1" smtClean="0"/>
              <a:t>Тонкинской</a:t>
            </a:r>
            <a:r>
              <a:rPr lang="ru-RU" sz="1600" dirty="0" smtClean="0"/>
              <a:t> резолюции;</a:t>
            </a:r>
          </a:p>
          <a:p>
            <a:r>
              <a:rPr lang="ru-RU" sz="1600" dirty="0" smtClean="0"/>
              <a:t>февраль—март 1965 — начало полномасштабного вооружённого вмешательства США в войну.</a:t>
            </a:r>
          </a:p>
          <a:p>
            <a:endParaRPr lang="ru-RU" sz="1600" dirty="0" smtClean="0"/>
          </a:p>
          <a:p>
            <a:r>
              <a:rPr lang="ru-RU" sz="1600" dirty="0" smtClean="0"/>
              <a:t>Датами окончания войны могут считаться:</a:t>
            </a:r>
          </a:p>
          <a:p>
            <a:r>
              <a:rPr lang="ru-RU" sz="1600" dirty="0" smtClean="0"/>
              <a:t>27 января 1973 — подписание Парижского соглашения о прекращении огня и восстановлении мира во Вьетнаме (выход США из войны);</a:t>
            </a:r>
          </a:p>
          <a:p>
            <a:r>
              <a:rPr lang="ru-RU" sz="1600" dirty="0" smtClean="0"/>
              <a:t>30 апреля 1975 — падение южновьетнамского режима, завершение боевых действий.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Вьетнамская война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Война во Вьетнаме — один из крупнейших военных конфликтов второй половины XX века, оставивший заметный след в культуре и занимающий существенное место в новейшей истории США и Вьетнама. Война началась как гражданская в Южном Вьетнаме; в дальнейшем в неё вмешались Северный Вьетнам и США при поддержке ряда других стран. Таким образом, с одной стороны война велась за воссоединение двух частей Вьетнама и создание единого государства с коммунистической идеологией, а с другой — за сохранение раскола страны и независимости Южного Вьетнама.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Войну можно разделить на несколько периодов: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Партизанская война в Южном Вьетнаме (1955—1964).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Полномасштабное военное вмешательство США (1965—1973).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Завершающий этап войны (1973—1975).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Ранний период войны (1957—1964)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dirty="0" smtClean="0"/>
              <a:t>Только в начале 1959 года было принято окончательное решение: не видя мирных путей воссоединения страны после срыва условий Женевских соглашений, северяне сделали выбор в пользу поддержки </a:t>
            </a:r>
            <a:r>
              <a:rPr lang="ru-RU" sz="1600" dirty="0" err="1" smtClean="0"/>
              <a:t>антизьемовского</a:t>
            </a:r>
            <a:r>
              <a:rPr lang="ru-RU" sz="1600" dirty="0" smtClean="0"/>
              <a:t> подполья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В декабре 1960 года все южновьетнамские группировки, боровшиеся против режима </a:t>
            </a:r>
            <a:r>
              <a:rPr lang="ru-RU" sz="1600" dirty="0" err="1" smtClean="0"/>
              <a:t>Зьема</a:t>
            </a:r>
            <a:r>
              <a:rPr lang="ru-RU" sz="1600" dirty="0" smtClean="0"/>
              <a:t>, были объединены в Национальный фронт освобождения Южного Вьетнама (НФОЮВ), получивший в странах Запада широкую известность как </a:t>
            </a:r>
            <a:r>
              <a:rPr lang="ru-RU" sz="1600" dirty="0" err="1" smtClean="0"/>
              <a:t>Вьетконг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В декабре 1961 года в страну были переброшены первые регулярные подразделения Вооружённых сил США — две вертолётные роты, призванные увеличить мобильность правительственной армии.</a:t>
            </a:r>
            <a:endParaRPr lang="ru-RU" sz="1600" dirty="0" smtClean="0"/>
          </a:p>
          <a:p>
            <a:r>
              <a:rPr lang="ru-RU" sz="1600" dirty="0" smtClean="0"/>
              <a:t>В январе 1963 года в бою при </a:t>
            </a:r>
            <a:r>
              <a:rPr lang="ru-RU" sz="1600" dirty="0" err="1" smtClean="0"/>
              <a:t>Апбак</a:t>
            </a:r>
            <a:r>
              <a:rPr lang="ru-RU" sz="1600" dirty="0" smtClean="0"/>
              <a:t> партизаны впервые сумели нанести ощутимое поражение правительственной армии. К концу года НФОЮВ контролировал около 40 % территории Южного Вьетнама, пользуясь существенной поддержкой населения в большинстве сельских районов страны.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Начало полномасштабного вмешательства США (1964—1965)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2 августа 1964 года в </a:t>
            </a:r>
            <a:r>
              <a:rPr lang="ru-RU" dirty="0" err="1" smtClean="0"/>
              <a:t>Тонкинском</a:t>
            </a:r>
            <a:r>
              <a:rPr lang="ru-RU" dirty="0" smtClean="0"/>
              <a:t> заливе произошёл бой между американским эсминцем «</a:t>
            </a:r>
            <a:r>
              <a:rPr lang="ru-RU" dirty="0" err="1" smtClean="0"/>
              <a:t>Мэддокс</a:t>
            </a:r>
            <a:r>
              <a:rPr lang="ru-RU" dirty="0" smtClean="0"/>
              <a:t>», выполнявшем радиоэлектронную разведку у берегов Северного Вьетнама, и </a:t>
            </a:r>
            <a:r>
              <a:rPr lang="ru-RU" dirty="0" err="1" smtClean="0"/>
              <a:t>северовьетнамскими</a:t>
            </a:r>
            <a:r>
              <a:rPr lang="ru-RU" dirty="0" smtClean="0"/>
              <a:t> торпедными катерами, первый из двух т. н. «</a:t>
            </a:r>
            <a:r>
              <a:rPr lang="ru-RU" dirty="0" err="1" smtClean="0"/>
              <a:t>Тонкинских</a:t>
            </a:r>
            <a:r>
              <a:rPr lang="ru-RU" dirty="0" smtClean="0"/>
              <a:t> инцидентов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США 5 августа впервые нанесла удары по военным объектам Северного Вьетнама (операция «Пронзающая стрела»). Конгресс США принял т. н. «</a:t>
            </a:r>
            <a:r>
              <a:rPr lang="ru-RU" dirty="0" err="1" smtClean="0"/>
              <a:t>Тонкинскую</a:t>
            </a:r>
            <a:r>
              <a:rPr lang="ru-RU" dirty="0" smtClean="0"/>
              <a:t> резолюцию», дававшую право новому президенту США </a:t>
            </a:r>
            <a:r>
              <a:rPr lang="ru-RU" dirty="0" err="1" smtClean="0"/>
              <a:t>Линдону</a:t>
            </a:r>
            <a:r>
              <a:rPr lang="ru-RU" dirty="0" smtClean="0"/>
              <a:t> Джонсону при необходимости использовать военную силу в Юго-Восточной Азии.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38</TotalTime>
  <Words>1106</Words>
  <Application>Microsoft Office PowerPoint</Application>
  <PresentationFormat>Экран (4:3)</PresentationFormat>
  <Paragraphs>90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Аспект</vt:lpstr>
      <vt:lpstr>Вьетнамская война</vt:lpstr>
      <vt:lpstr>Вьетнамская война.</vt:lpstr>
      <vt:lpstr>Противники</vt:lpstr>
      <vt:lpstr>Командующие</vt:lpstr>
      <vt:lpstr>Основные даты</vt:lpstr>
      <vt:lpstr>Вьетнамская война</vt:lpstr>
      <vt:lpstr>Войну можно разделить на несколько периодов:</vt:lpstr>
      <vt:lpstr>Ранний период войны (1957—1964)</vt:lpstr>
      <vt:lpstr>Начало полномасштабного вмешательства США (1964—1965)</vt:lpstr>
      <vt:lpstr>Наступление союзников, 1965—1967</vt:lpstr>
      <vt:lpstr>Завершающий этап войны (1973—1975 )</vt:lpstr>
      <vt:lpstr>Характеристика войны</vt:lpstr>
      <vt:lpstr>Морские пехотинцы в разведке. Демилитаризованная зона, февраль 1968 года</vt:lpstr>
      <vt:lpstr>1968 год. Деревня, после нападения вьетконговцев. В джипе раненный в голову солдат армии Южного Вьетнама....</vt:lpstr>
      <vt:lpstr>25 сентября 1967 год. Морской пехотинец перезаряжает свой пулемет в окопах Кон Тхена.</vt:lpstr>
      <vt:lpstr>Американские солдаты на базе Кон Тхен. Эта база была постоянным обьектом атак комунистов. 8 октября 1967 год.</vt:lpstr>
      <vt:lpstr>Морские пехотинцы участвовавшие в операции "Thayer II".</vt:lpstr>
      <vt:lpstr>Парад ветеранов войны во Вьетнаме 1985 год. Нью Йорк.</vt:lpstr>
      <vt:lpstr>Батальон морской пехоты высаживается в Южном Вьетнаме. В задачи десантных групп второго батальона Третьего корпуса входила высадка на побережье в 15 милях к северу от Хюэ 20 июля 1967 года.</vt:lpstr>
      <vt:lpstr>Танк 5 механизированного корпуса переправляется через реку Ло. Вьетнам. 1968. Этот танк был самым мощным танком использовавшимся во Вьетнаме. Он оснащен 90 миллиметровой пушкой, и двумя пулеметами.</vt:lpstr>
      <vt:lpstr>Стрелок ведет огонь с вертолета. Вертолет третьей роты седьмого отряда под командованием Уильяма Д. Мартина. Вертолет находится на разведке позиций комми в долине Меконга.</vt:lpstr>
      <vt:lpstr>The End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Вьетнамская война</dc:title>
  <dc:creator>Mason</dc:creator>
  <cp:lastModifiedBy>Mason</cp:lastModifiedBy>
  <cp:revision>6</cp:revision>
  <dcterms:created xsi:type="dcterms:W3CDTF">2009-05-18T16:03:35Z</dcterms:created>
  <dcterms:modified xsi:type="dcterms:W3CDTF">2009-05-18T16:42:21Z</dcterms:modified>
</cp:coreProperties>
</file>