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3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545DB51-D7E6-4D8A-8873-9EDBA4FA9578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E6853ED-95E7-4A20-90C9-12556ABAE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517D9C-9AE7-43A4-B94B-FD19B767DBA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92DF3A-ABAB-41B8-8979-F83C691C274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ED1FE8-C6FB-4D68-9065-E895AE10D98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40D3EF-874C-40D3-88AA-7BC891AD230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B093C-F5F3-4A77-A606-6B97F8B520F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8606EC-1196-4A3E-AB1B-5F08CFEF94E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F9E40E-292F-4405-8195-2FB45E03486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FE3D4F-B58B-4AA7-AC03-9AFE17466A6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11EBB5-A136-4D44-BCE4-8B2B235E1F7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51C116-C7FB-499C-B06F-CF4A7DAFBA9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5256A5-16FA-4265-BCF7-888A7799546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F87AEF-AF8F-4ECD-864A-64C922784FC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AC5168-ED97-47C3-B0F8-3DB6AB34C1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D31586-926E-465A-967C-87503FD7637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8E7BA-2640-4DE7-9E96-D117BF4253C6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55791-0782-4F8E-8A80-953A28CC1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038BF-3CD5-45D5-86DD-45537F14AB55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7DD67-AC0F-47B8-B31E-E8953D5B7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796C5-9253-4C4B-AB59-DEBE0D43F41D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24EE3-247A-4675-9C07-CB4A6FF75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3DDD9-4958-4AF9-8EE5-1BF4F43B2882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ED294-8C27-477D-A341-4AE285513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B4AA5-48C5-482F-8278-174382D4B474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13AB2-5870-44BF-84B3-359376DB5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7D900-9498-4483-94E8-A36E759A5339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DD153-219E-4B3E-B5DC-6043FF3F1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BCE4F-2758-4B47-B2CA-80D114EDAD52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11372-4E8C-43B9-B1B1-76CA93189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F829-88C0-41EA-891F-9FC65C4A322A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8167-1DFA-4120-910D-02D0E2F89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9846F-EE5F-472B-AB40-9B30A0A4E426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23073-4330-47BA-BF46-D618FE8A3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73744-3ACA-4D34-A1A7-7BF47065D203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1F681-2251-4744-8B44-6626EC812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B567-35AD-4AF6-8D82-91441D1926E6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AC130-05C5-4F05-88C0-4C72D304F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46005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8964B3-60A5-40F8-B370-FA52451C0B6E}" type="datetimeFigureOut">
              <a:rPr lang="ru-RU"/>
              <a:pPr>
                <a:defRPr/>
              </a:pPr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EF5CC6-9D30-41C1-AD56-D64A74F75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 advTm="46005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2682875"/>
            <a:ext cx="9156700" cy="1096963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3988" y="665163"/>
            <a:ext cx="2633662" cy="2425700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4602163"/>
            <a:ext cx="2840038" cy="3908425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712788"/>
            <a:ext cx="2554287" cy="4183062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67413" y="4237038"/>
            <a:ext cx="2841625" cy="263366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92500" y="347663"/>
            <a:ext cx="2736850" cy="2620962"/>
          </a:xfrm>
          <a:prstGeom prst="rect">
            <a:avLst/>
          </a:prstGeom>
          <a:noFill/>
        </p:spPr>
      </p:pic>
      <p:pic>
        <p:nvPicPr>
          <p:cNvPr id="14344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46525" y="3933825"/>
            <a:ext cx="1903413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AD5E3E-F41A-41AD-A08F-6F0B8929695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36550"/>
            <a:ext cx="800735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33375"/>
            <a:ext cx="6429375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868863"/>
            <a:ext cx="9144000" cy="1989137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Афиняне завладели семью кораблями. На остальных кораблях персы отплыли в море, стремясь достичь Афин раньше, чем это сделает греческое войско. Афиняне также устремились в город и, опередив противника, достигли его раньше, чем персидское войско. Мильтиад расположил свое войско на восточной стороне Афин. Персы, подойдя на своих кораблях к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Фалеру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Фалер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 тогда гаванью афинян) и увидев, что афинское войско стоит у города и готово к битве, не отважились высадиться. Персидский флот повернул назад и поплыл обратно в Азию.</a:t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бою греки потеряли 192 человека, персы — 6 400 человек.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838" y="85725"/>
            <a:ext cx="8272462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938" y="4941888"/>
            <a:ext cx="9144000" cy="19383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Марафонской битве греки дали первый отпор персам. Этот бой показал, что тяжеловооруженной, хорошо обученной пехоте не страшна иррегулярная конница. На месте сражения на Марафонском поле, рядом с братской могилой воинов, павших за родину, был воздвигнут памятник в честь вождя греков Мильтиада. Сцены из марафонской битвы были изображены в одном из портиков, находившихся на главной площади Афин.</a:t>
            </a:r>
            <a:endParaRPr lang="ru-RU" sz="2000">
              <a:solidFill>
                <a:srgbClr val="000000"/>
              </a:solidFill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8" y="11113"/>
            <a:ext cx="9088437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8238" y="1281113"/>
            <a:ext cx="686752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76738"/>
            <a:ext cx="4292600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175" y="2443163"/>
            <a:ext cx="4289425" cy="19335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5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Персидская держава, завоевавшая и объединившая во второй половине VI века до н. э. огромную часть тогдашнего культурного мира (в том числе — Вавилонию, Египет, Малую Азию), столкнулась с греческой цивилизацией на восточных берегах Эгейского моря. </a:t>
            </a:r>
            <a:endParaRPr lang="ru-RU" sz="1500" b="1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4350" y="0"/>
            <a:ext cx="4819650" cy="437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62450" y="4438650"/>
            <a:ext cx="4743450" cy="23574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Завоевав к концу VI века большинство богатых греческих городов западного побережья Малой Азии (Милет, Эфес, Пергам и др.) и прилегающих к нему островов, персы вскоре ощутили нарастающее недовольство и сопротивление местного населения, большинство которого составляли выходцы из Греции.</a:t>
            </a: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-52388"/>
            <a:ext cx="3902075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625" y="260350"/>
            <a:ext cx="4787900" cy="25415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500 году это недовольство вылилось в открытое восстание против персидского владычества, которое начали и возглавили жители Милета. Восставшим малоазийским грекам попытались оказать помощь греки Балканского полуострова.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08625" y="4368800"/>
            <a:ext cx="3490913" cy="23574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Два города — Афины и Эретрия — послали в Милет 25 кораблей с воинами-добровольцами. Спарта отказала в помощи грекам, и в 496 году восстание было подавлено. Эта акция была использована как повод для объявления Персией войны Балканской Греции.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7938"/>
            <a:ext cx="3416300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3" y="3716338"/>
            <a:ext cx="535940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738" y="5842000"/>
            <a:ext cx="9145587" cy="101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492 году персы предприняли из Малой Азии  сухопутно-морской поход против Греции, однако в силу сложившихся обстоятельств (морская буря уничтожила флот) вынуждены были прервать его.</a:t>
            </a:r>
            <a:endParaRPr lang="ru-RU" sz="2000" b="1">
              <a:solidFill>
                <a:srgbClr val="00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9525"/>
            <a:ext cx="9144000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238" y="415925"/>
            <a:ext cx="3629025" cy="26955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490 году произошел новый поход персов.</a:t>
            </a:r>
          </a:p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 этот раз они решили перевезти свою армию через южную часть Эгейского моря и высадить десант сразу в Центральной Греции.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3789363"/>
            <a:ext cx="4392613" cy="28035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Захватив и разрушив г. Эретрию на острове Эвбея, персидская армия, состоявшая из лучников и всадников, высадилась в северо-восточной части Аттики, на Марафонской равнине около небольшого городка Марафон, в 42 км от Афин.</a:t>
            </a:r>
          </a:p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Поле боя представляло собой ровную, окруженную горами долину на берегу моря, удобную для действия персидской конницы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2763" y="26988"/>
            <a:ext cx="4806950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7013" y="3789363"/>
            <a:ext cx="41227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21263"/>
            <a:ext cx="9137650" cy="21320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Персы имели 10 тысяч конницы и около 10 тысяч пеших лучников.</a:t>
            </a:r>
            <a:b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 греков же было 11 тысяч афинских гоплитов. </a:t>
            </a:r>
          </a:p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Численное превосходство было на стороне персов, качественное — на стороне греков. Обученные и спаянные воинской дисциплиной гоплиты столкнулись с разноплеменным персидским войском, основной массе которого была чужда цель похода.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" y="0"/>
            <a:ext cx="909002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188913"/>
            <a:ext cx="4076700" cy="26400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Греками командовали десять стратегов: один из них, Мильтиад, был хорошо знаком со способами действия персидской армии. Мнения афинских стратегов разошлись: одни были против того, чтобы вступать в битву с персами, так как считали, что афинское войско слишком малочисленно по сравнению с персидским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56225" y="5229225"/>
            <a:ext cx="3770313" cy="15081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Другие, и в их числе Мильтиад, настаивали на том, чтобы дать бой. Одиннадцатым человеком с правом голоса был афинский полемарх Каллимах, избранный по жребию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57163"/>
            <a:ext cx="36385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141663"/>
            <a:ext cx="2803525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175" y="115888"/>
            <a:ext cx="4572000" cy="37512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200"/>
              </a:spcAft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нему обратился Мильтиад с речью: "Теперь в твоей власти, Каллимах, или повергнуть Афины в рабство, или защитить их свободу... Если мы не вступим в бой, то возникнет великий раздор, который смутит умы афинян и склонит наших сограждан покориться персам... Если ты присоединишься к моему мнению, то и родина наша будет свободна, и город будет первым во всей Элладе..." Этими речами Мильтиад склонил Каллимаха на свою сторону. Голос полемарха решил дело, и было принято решение дать бой.</a:t>
            </a:r>
            <a:b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3" y="441325"/>
            <a:ext cx="32543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4224338"/>
            <a:ext cx="45720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563" y="4224338"/>
            <a:ext cx="3254375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0"/>
            <a:ext cx="5762625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005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637</Words>
  <Application>Microsoft Office PowerPoint</Application>
  <PresentationFormat>Экран (4:3)</PresentationFormat>
  <Paragraphs>31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Леонид</dc:creator>
  <cp:lastModifiedBy>COMP</cp:lastModifiedBy>
  <cp:revision>10</cp:revision>
  <dcterms:created xsi:type="dcterms:W3CDTF">2011-03-14T05:19:25Z</dcterms:created>
  <dcterms:modified xsi:type="dcterms:W3CDTF">2011-10-10T05:53:42Z</dcterms:modified>
</cp:coreProperties>
</file>