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81" r:id="rId3"/>
    <p:sldId id="282" r:id="rId4"/>
    <p:sldId id="283" r:id="rId5"/>
    <p:sldId id="284" r:id="rId6"/>
    <p:sldId id="285" r:id="rId7"/>
    <p:sldId id="28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3" r:id="rId24"/>
    <p:sldId id="272" r:id="rId25"/>
    <p:sldId id="274" r:id="rId26"/>
    <p:sldId id="275" r:id="rId27"/>
    <p:sldId id="276" r:id="rId28"/>
    <p:sldId id="279" r:id="rId29"/>
    <p:sldId id="277" r:id="rId30"/>
    <p:sldId id="278" r:id="rId31"/>
    <p:sldId id="280" r:id="rId32"/>
    <p:sldId id="287" r:id="rId3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внобедренный треугольник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 smtClean="0"/>
            </a:lvl1pPr>
          </a:lstStyle>
          <a:p>
            <a:pPr>
              <a:defRPr/>
            </a:pPr>
            <a:fld id="{F9D69389-318C-4E50-8E7B-031D06F7D2EC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6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A7F8A8C-910A-4147-B590-2D7DB89BAA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B819B-9EE6-49D5-8BC4-0A51158BE424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EC36-1641-4CA3-A455-436C093BC3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5F2C9-FADD-4A44-8D86-76450F5D1422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22D3D-D650-4DD8-AF0A-87E14B5ED4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F9EF1D-C824-41CD-A2E5-C692178A542F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3DB0E-8416-401B-AFD5-134FE07747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Равнобедренный треугольник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6" name="Прямая соединительная линия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7E7837-77EA-45C5-B918-4A542897551F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A20CA-CB4F-49F0-9A9B-49A38853B5F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D8CA0-6428-45B7-9030-F12AA252BE10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CEF41-BB45-4979-8652-C05B739E3D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74046-26F9-47C6-B6DB-60FFDE3CBAEA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0280FE7A-395F-440F-856B-1E0891F57D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B9D6A-B49D-4CD4-B9B8-BDB991ACFCB9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5D5FD-5239-41EE-B8D2-DF24C0EFC9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C0EDC-1829-4A30-AEA9-300FF6A13D6D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299F1-056F-401C-A094-86C263F798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3186E00C-DD1C-481A-B0F7-86E0353F9B63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9095EB1C-DB35-4374-83FC-F36C3C55ED7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 smtClean="0"/>
            </a:lvl1pPr>
          </a:lstStyle>
          <a:p>
            <a:pPr>
              <a:defRPr/>
            </a:pPr>
            <a:fld id="{7A27A109-B2B9-4589-8CDE-8EE289422DC1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 dirty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 smtClean="0"/>
            </a:lvl1pPr>
          </a:lstStyle>
          <a:p>
            <a:pPr>
              <a:defRPr/>
            </a:pPr>
            <a:fld id="{D4DE1590-05CD-4D19-9857-2E35E8F60AC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6A2DD8C-8390-4668-910F-0EA151CA3D69}" type="datetimeFigureOut">
              <a:rPr lang="ru-RU"/>
              <a:pPr>
                <a:defRPr/>
              </a:pPr>
              <a:t>19.06.2013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AC8C4A67-0C82-46D9-A03D-E53E56A37C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1" r:id="rId6"/>
    <p:sldLayoutId id="2147483730" r:id="rId7"/>
    <p:sldLayoutId id="2147483737" r:id="rId8"/>
    <p:sldLayoutId id="2147483738" r:id="rId9"/>
    <p:sldLayoutId id="2147483729" r:id="rId10"/>
    <p:sldLayoutId id="2147483728" r:id="rId11"/>
  </p:sldLayoutIdLst>
  <p:txStyles>
    <p:titleStyle>
      <a:lvl1pPr marL="484188" indent="-484188" algn="l" rtl="0" fontAlgn="base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FF5C9C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2pPr>
      <a:lvl3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3pPr>
      <a:lvl4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4pPr>
      <a:lvl5pPr marL="4841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FF5C9C"/>
          </a:solidFill>
          <a:latin typeface="Century Gothic" pitchFamily="34" charset="0"/>
        </a:defRPr>
      </a:lvl9pPr>
    </p:titleStyle>
    <p:bodyStyle>
      <a:lvl1pPr marL="447675" indent="-382588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fontAlgn="base">
        <a:spcBef>
          <a:spcPct val="20000"/>
        </a:spcBef>
        <a:spcAft>
          <a:spcPct val="0"/>
        </a:spcAft>
        <a:buClr>
          <a:srgbClr val="FF90B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B%D0%B0%D1%82%D0%B8%D0%BD%D1%81%D0%BA%D0%B8%D0%B9_%D1%8F%D0%B7%D1%8B%D0%BA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D%D0%B5%D0%BC%D0%B5%D1%86%D0%BA%D0%B8%D0%B9_%D1%8F%D0%B7%D1%8B%D0%BA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42853"/>
            <a:ext cx="8062912" cy="785818"/>
          </a:xfrm>
        </p:spPr>
        <p:txBody>
          <a:bodyPr/>
          <a:lstStyle/>
          <a:p>
            <a:pPr marL="484632" indent="0"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Культура и искусство в20 веке.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3" name="Подзаголовок 2"/>
          <p:cNvPicPr>
            <a:picLocks noGrp="1" noChangeArrowheads="1"/>
          </p:cNvPicPr>
          <p:nvPr>
            <p:ph type="subTitle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6575" y="2157413"/>
            <a:ext cx="2693988" cy="18542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0238" y="1279525"/>
            <a:ext cx="4979987" cy="50117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143375"/>
            <a:ext cx="3214688" cy="2500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Учитель истории МОУ </a:t>
            </a:r>
            <a:r>
              <a:rPr lang="ru-RU" dirty="0" err="1"/>
              <a:t>Радужненская</a:t>
            </a:r>
            <a:r>
              <a:rPr lang="ru-RU" dirty="0"/>
              <a:t> СОШ  Коломенского района Московской области  Бородина Е.А.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775" y="92075"/>
            <a:ext cx="8461375" cy="773113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857250"/>
            <a:ext cx="4495800" cy="5786438"/>
          </a:xfrm>
        </p:spPr>
        <p:txBody>
          <a:bodyPr>
            <a:normAutofit fontScale="925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 (от лат. </a:t>
            </a:r>
            <a:r>
              <a:rPr lang="ru-RU" i="1" dirty="0" smtClean="0"/>
              <a:t>expressio</a:t>
            </a:r>
            <a:r>
              <a:rPr lang="ru-RU" dirty="0" smtClean="0"/>
              <a:t>, «выражение») —</a:t>
            </a:r>
            <a:r>
              <a:rPr lang="ru-RU" b="1" dirty="0" smtClean="0">
                <a:solidFill>
                  <a:srgbClr val="FFFF00"/>
                </a:solidFill>
              </a:rPr>
              <a:t>течение в, получившее развитие в конце XIX — начале XX века, </a:t>
            </a:r>
            <a:r>
              <a:rPr lang="ru-RU" dirty="0" smtClean="0"/>
              <a:t>характеризующееся тенденцией к </a:t>
            </a:r>
            <a:r>
              <a:rPr lang="ru-RU" b="1" dirty="0" smtClean="0">
                <a:solidFill>
                  <a:srgbClr val="FFFF00"/>
                </a:solidFill>
              </a:rPr>
              <a:t>выражению эмоциональной характеристики образа </a:t>
            </a:r>
            <a:r>
              <a:rPr lang="ru-RU" dirty="0" smtClean="0"/>
              <a:t>(обычно человека или группы людей) </a:t>
            </a:r>
            <a:r>
              <a:rPr lang="ru-RU" b="1" dirty="0" smtClean="0">
                <a:solidFill>
                  <a:srgbClr val="FFFF00"/>
                </a:solidFill>
              </a:rPr>
              <a:t>или эмоционального состояния самого художника.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998913" y="1292225"/>
            <a:ext cx="5334000" cy="4310063"/>
          </a:xfrm>
        </p:spPr>
      </p:pic>
      <p:sp>
        <p:nvSpPr>
          <p:cNvPr id="6" name="Прямоугольник 5"/>
          <p:cNvSpPr/>
          <p:nvPr/>
        </p:nvSpPr>
        <p:spPr>
          <a:xfrm>
            <a:off x="6143625" y="5572125"/>
            <a:ext cx="2500313" cy="8572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Франц Марк «Олени в лесу».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725" y="146050"/>
            <a:ext cx="927100" cy="6413500"/>
          </a:xfrm>
        </p:spPr>
      </p:pic>
      <p:sp>
        <p:nvSpPr>
          <p:cNvPr id="23554" name="Текст 3"/>
          <p:cNvSpPr>
            <a:spLocks noGrp="1"/>
          </p:cNvSpPr>
          <p:nvPr>
            <p:ph type="body" sz="half" idx="2"/>
          </p:nvPr>
        </p:nvSpPr>
        <p:spPr>
          <a:xfrm>
            <a:off x="571500" y="5867400"/>
            <a:ext cx="8429625" cy="685800"/>
          </a:xfrm>
          <a:solidFill>
            <a:schemeClr val="accent1">
              <a:alpha val="14902"/>
            </a:schemeClr>
          </a:solidFill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000" b="1" smtClean="0"/>
              <a:t>Эдвард Мунк  «Крик» (1893)— </a:t>
            </a:r>
            <a:r>
              <a:rPr lang="ru-RU" sz="2000" smtClean="0"/>
              <a:t>одна из наиболее известных художественных работ экспрессионизма.</a:t>
            </a:r>
          </a:p>
        </p:txBody>
      </p:sp>
      <p:pic>
        <p:nvPicPr>
          <p:cNvPr id="23555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38238" y="374650"/>
            <a:ext cx="7334250" cy="5486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4186238" cy="785794"/>
          </a:xfrm>
        </p:spPr>
        <p:txBody>
          <a:bodyPr/>
          <a:lstStyle/>
          <a:p>
            <a:pPr indent="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Примитивизм -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785813"/>
            <a:ext cx="4495800" cy="6072187"/>
          </a:xfrm>
        </p:spPr>
        <p:txBody>
          <a:bodyPr>
            <a:normAutofit fontScale="925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 (от</a:t>
            </a:r>
            <a:r>
              <a:rPr lang="ru-RU" i="1" dirty="0" smtClean="0"/>
              <a:t> </a:t>
            </a:r>
            <a:r>
              <a:rPr lang="ru-RU" dirty="0" smtClean="0"/>
              <a:t>Примитив)         в изобразительном искусстве </a:t>
            </a:r>
            <a:r>
              <a:rPr lang="ru-RU" b="1" dirty="0" smtClean="0">
                <a:solidFill>
                  <a:srgbClr val="FFFF00"/>
                </a:solidFill>
              </a:rPr>
              <a:t>конца 19 — 20 вв.</a:t>
            </a:r>
            <a:r>
              <a:rPr lang="ru-RU" dirty="0" smtClean="0"/>
              <a:t>, </a:t>
            </a:r>
            <a:r>
              <a:rPr lang="ru-RU" b="1" dirty="0" smtClean="0">
                <a:solidFill>
                  <a:srgbClr val="FFFF00"/>
                </a:solidFill>
              </a:rPr>
              <a:t>намеренное упрощение изобразительных средств и обращение художников к формам т. н. примитивного искусства — </a:t>
            </a:r>
            <a:r>
              <a:rPr lang="ru-RU" dirty="0" smtClean="0"/>
              <a:t>первобытного, средневекового, народного, искусства древних внеевропейских цивилизаций, детского творчества. 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214313"/>
            <a:ext cx="4286250" cy="5357812"/>
          </a:xfrm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857750" y="5786438"/>
            <a:ext cx="3857625" cy="6429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Теодор Руссо «Тигр и буйвол»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5100" y="146050"/>
            <a:ext cx="974725" cy="6731000"/>
          </a:xfrm>
        </p:spPr>
      </p:pic>
      <p:sp>
        <p:nvSpPr>
          <p:cNvPr id="25602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4250" cy="685800"/>
          </a:xfrm>
          <a:solidFill>
            <a:schemeClr val="accent1">
              <a:alpha val="14902"/>
            </a:schemeClr>
          </a:solidFill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400" b="1" smtClean="0"/>
              <a:t>Анри Руссо «Экваториальные джунгли»</a:t>
            </a:r>
          </a:p>
        </p:txBody>
      </p:sp>
      <p:pic>
        <p:nvPicPr>
          <p:cNvPr id="25603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38238" y="374650"/>
            <a:ext cx="7334250" cy="5486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775" y="122238"/>
            <a:ext cx="4346575" cy="811212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88"/>
            <a:ext cx="4038600" cy="5929312"/>
          </a:xfrm>
        </p:spPr>
        <p:txBody>
          <a:bodyPr>
            <a:normAutofit fontScale="92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 (фр. </a:t>
            </a:r>
            <a:r>
              <a:rPr lang="ru-RU" i="1" dirty="0" smtClean="0"/>
              <a:t>Cubisme</a:t>
            </a:r>
            <a:r>
              <a:rPr lang="ru-RU" dirty="0" smtClean="0"/>
              <a:t>) — авангардистское направление в изобразительном искусстве, прежде всего в живописи, зародившееся в </a:t>
            </a:r>
            <a:r>
              <a:rPr lang="ru-RU" b="1" dirty="0" smtClean="0">
                <a:solidFill>
                  <a:srgbClr val="FFFF00"/>
                </a:solidFill>
              </a:rPr>
              <a:t>начале XX века </a:t>
            </a:r>
            <a:r>
              <a:rPr lang="ru-RU" dirty="0" smtClean="0"/>
              <a:t>и характеризующееся </a:t>
            </a:r>
            <a:r>
              <a:rPr lang="ru-RU" b="1" dirty="0" smtClean="0">
                <a:solidFill>
                  <a:srgbClr val="FFFF00"/>
                </a:solidFill>
              </a:rPr>
              <a:t>использованием подчеркнуто геометризованных условных форм</a:t>
            </a:r>
            <a:r>
              <a:rPr lang="ru-RU" dirty="0" smtClean="0"/>
              <a:t>, стремлением «раздробить» реальные объекты на стереометрические примитивы.</a:t>
            </a:r>
            <a:endParaRPr lang="ru-RU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357688" y="928688"/>
            <a:ext cx="4786312" cy="4429125"/>
          </a:xfrm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4643438" y="5786438"/>
            <a:ext cx="4500562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Андре Лоте «Париж»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5" y="146050"/>
            <a:ext cx="1054100" cy="6761163"/>
          </a:xfrm>
        </p:spPr>
      </p:pic>
      <p:sp>
        <p:nvSpPr>
          <p:cNvPr id="27650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4250" cy="685800"/>
          </a:xfrm>
          <a:solidFill>
            <a:schemeClr val="accent1">
              <a:alpha val="14902"/>
            </a:schemeClr>
          </a:solidFill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3200" b="1" smtClean="0"/>
              <a:t>Пикассо</a:t>
            </a:r>
            <a:r>
              <a:rPr lang="ru-RU" sz="3200" smtClean="0"/>
              <a:t> Пабло   «Муза».</a:t>
            </a:r>
          </a:p>
        </p:txBody>
      </p:sp>
      <p:pic>
        <p:nvPicPr>
          <p:cNvPr id="27651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38238" y="374650"/>
            <a:ext cx="7334250" cy="5486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775" y="-85725"/>
            <a:ext cx="4132263" cy="877888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714375"/>
            <a:ext cx="4352925" cy="6143625"/>
          </a:xfrm>
        </p:spPr>
        <p:txBody>
          <a:bodyPr>
            <a:normAutofit fontScale="92500"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(фр. </a:t>
            </a:r>
            <a:r>
              <a:rPr lang="ru-RU" i="1" dirty="0" smtClean="0"/>
              <a:t>surréalisme</a:t>
            </a:r>
            <a:r>
              <a:rPr lang="ru-RU" dirty="0" smtClean="0"/>
              <a:t> — сверхреализм) — направление в искусстве, сформировавшееся к </a:t>
            </a:r>
            <a:r>
              <a:rPr lang="ru-RU" b="1" dirty="0" smtClean="0">
                <a:solidFill>
                  <a:srgbClr val="FFFF00"/>
                </a:solidFill>
              </a:rPr>
              <a:t>началу 1920-х во Франции.</a:t>
            </a:r>
            <a:r>
              <a:rPr lang="ru-RU" dirty="0" smtClean="0"/>
              <a:t> Отличается </a:t>
            </a:r>
            <a:r>
              <a:rPr lang="ru-RU" b="1" dirty="0" smtClean="0">
                <a:solidFill>
                  <a:srgbClr val="FFFF00"/>
                </a:solidFill>
              </a:rPr>
              <a:t>использованием </a:t>
            </a:r>
            <a:r>
              <a:rPr lang="ru-RU" dirty="0" smtClean="0"/>
              <a:t>аллюзий и </a:t>
            </a:r>
            <a:r>
              <a:rPr lang="ru-RU" b="1" dirty="0" smtClean="0">
                <a:solidFill>
                  <a:srgbClr val="FFFF00"/>
                </a:solidFill>
              </a:rPr>
              <a:t>парадоксальных сочетаний форм.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Одними из величайших представителей сюрреализма в живописи стали </a:t>
            </a:r>
            <a:r>
              <a:rPr lang="ru-RU" b="1" dirty="0" smtClean="0">
                <a:solidFill>
                  <a:srgbClr val="FFFF00"/>
                </a:solidFill>
              </a:rPr>
              <a:t>Сальвадор Дали, Макс Эрнст и Рене Магритт</a:t>
            </a:r>
            <a:r>
              <a:rPr lang="ru-RU" dirty="0" smtClean="0"/>
              <a:t>. 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429125" y="214313"/>
            <a:ext cx="4572000" cy="5214937"/>
          </a:xfrm>
        </p:spPr>
      </p:pic>
      <p:sp>
        <p:nvSpPr>
          <p:cNvPr id="6" name="Прямоугольник 5"/>
          <p:cNvSpPr/>
          <p:nvPr/>
        </p:nvSpPr>
        <p:spPr>
          <a:xfrm>
            <a:off x="4429125" y="5572125"/>
            <a:ext cx="4572000" cy="10001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Сальвадор Дали «Геополитический младенец наблюдающий рождение нового человека»1943г.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5100" y="146050"/>
            <a:ext cx="974725" cy="6731000"/>
          </a:xfrm>
        </p:spPr>
      </p:pic>
      <p:sp>
        <p:nvSpPr>
          <p:cNvPr id="29698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4250" cy="685800"/>
          </a:xfrm>
          <a:solidFill>
            <a:schemeClr val="accent1">
              <a:alpha val="14902"/>
            </a:schemeClr>
          </a:solidFill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b="1" smtClean="0"/>
              <a:t>Сальвадор Дали «Сон, навеянный полётом пчелы вокруг граната, за миг до пробуждения» 1943г. </a:t>
            </a:r>
          </a:p>
        </p:txBody>
      </p:sp>
      <p:pic>
        <p:nvPicPr>
          <p:cNvPr id="29699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38238" y="374650"/>
            <a:ext cx="7334250" cy="5486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5263" y="261938"/>
            <a:ext cx="4456112" cy="1408112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8"/>
            <a:ext cx="4038600" cy="4525962"/>
          </a:xfrm>
        </p:spPr>
        <p:txBody>
          <a:bodyPr/>
          <a:lstStyle/>
          <a:p>
            <a:r>
              <a:rPr lang="ru-RU" smtClean="0"/>
              <a:t>(</a:t>
            </a:r>
            <a:r>
              <a:rPr lang="ru-RU" smtClean="0">
                <a:hlinkClick r:id="rId3" tooltip="Латинский язык"/>
              </a:rPr>
              <a:t>лат.</a:t>
            </a:r>
            <a:r>
              <a:rPr lang="ru-RU" smtClean="0"/>
              <a:t> </a:t>
            </a:r>
            <a:r>
              <a:rPr lang="ru-RU" i="1" smtClean="0"/>
              <a:t>futurum — </a:t>
            </a:r>
            <a:r>
              <a:rPr lang="ru-RU" b="1" i="1" smtClean="0">
                <a:solidFill>
                  <a:srgbClr val="FFFF00"/>
                </a:solidFill>
              </a:rPr>
              <a:t>будущее</a:t>
            </a:r>
            <a:r>
              <a:rPr lang="ru-RU" smtClean="0"/>
              <a:t>) — общее название художественных авангардистских движений </a:t>
            </a:r>
            <a:r>
              <a:rPr lang="ru-RU" b="1" smtClean="0">
                <a:solidFill>
                  <a:srgbClr val="FFFF00"/>
                </a:solidFill>
              </a:rPr>
              <a:t>1910-х — начала 1920-х гг., прежде всего в Италии и России</a:t>
            </a: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857750" y="642938"/>
            <a:ext cx="4071938" cy="4786312"/>
          </a:xfrm>
        </p:spPr>
      </p:pic>
      <p:sp>
        <p:nvSpPr>
          <p:cNvPr id="6" name="Прямоугольник 5"/>
          <p:cNvSpPr/>
          <p:nvPr/>
        </p:nvSpPr>
        <p:spPr>
          <a:xfrm>
            <a:off x="3286125" y="5786438"/>
            <a:ext cx="5643563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Умберто Боччони «Улица входит в дом» 1911г.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82563" y="-152400"/>
            <a:ext cx="4973638" cy="798513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714375"/>
            <a:ext cx="4495800" cy="6143625"/>
          </a:xfrm>
        </p:spPr>
        <p:txBody>
          <a:bodyPr>
            <a:normAutofit fontScale="77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(лат. </a:t>
            </a:r>
            <a:r>
              <a:rPr lang="ru-RU" i="1" dirty="0" smtClean="0"/>
              <a:t>abstractio</a:t>
            </a:r>
            <a:r>
              <a:rPr lang="ru-RU" dirty="0" smtClean="0"/>
              <a:t> — удаление, отвлечение) — направление нефигуративного искусства, отказавшегося от приближённого к действительности изображения форм в живописи и скульптуре. Одна из целей абстракционизма — </a:t>
            </a:r>
            <a:r>
              <a:rPr lang="ru-RU" b="1" dirty="0" smtClean="0">
                <a:solidFill>
                  <a:srgbClr val="FFFF00"/>
                </a:solidFill>
              </a:rPr>
              <a:t>достижение «гармонизации», создание определённых цветовых сочетаний и геометрических форм, чтобы вызвать у созерцателя разнообразные ассоциации. </a:t>
            </a:r>
            <a:r>
              <a:rPr lang="ru-RU" dirty="0" smtClean="0"/>
              <a:t>Основоположники: </a:t>
            </a:r>
            <a:r>
              <a:rPr lang="ru-RU" b="1" dirty="0" smtClean="0">
                <a:solidFill>
                  <a:srgbClr val="FFFF00"/>
                </a:solidFill>
              </a:rPr>
              <a:t>Василий Кандинский, Казимир Малевич, Пит Мондриан.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4875" y="214313"/>
            <a:ext cx="4286250" cy="5500687"/>
          </a:xfrm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625" y="5857875"/>
            <a:ext cx="3857625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Пит Мондрииан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5263" y="109538"/>
            <a:ext cx="8497887" cy="896937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5643563"/>
          </a:xfrm>
        </p:spPr>
        <p:txBody>
          <a:bodyPr/>
          <a:lstStyle/>
          <a:p>
            <a:r>
              <a:rPr lang="ru-RU" b="1" dirty="0" smtClean="0"/>
              <a:t>КРИТИЧЕСКИЙ РЕАЛИЗМ,</a:t>
            </a:r>
            <a:r>
              <a:rPr lang="ru-RU" dirty="0" smtClean="0"/>
              <a:t> условное обозначение той ветви реалистического </a:t>
            </a:r>
            <a:r>
              <a:rPr lang="ru-RU" b="1" dirty="0" smtClean="0"/>
              <a:t>искусства 19-20 вв., в которой преобладало критическое отношение к изображаемой реальности</a:t>
            </a:r>
            <a:r>
              <a:rPr lang="ru-RU" dirty="0" smtClean="0"/>
              <a:t>.</a:t>
            </a: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357813" y="1214438"/>
            <a:ext cx="2928937" cy="3929062"/>
          </a:xfrm>
        </p:spPr>
      </p:pic>
      <p:sp>
        <p:nvSpPr>
          <p:cNvPr id="6" name="Прямоугольник 5"/>
          <p:cNvSpPr/>
          <p:nvPr/>
        </p:nvSpPr>
        <p:spPr>
          <a:xfrm>
            <a:off x="4500563" y="5572125"/>
            <a:ext cx="4286250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Эмиль Золя.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5100" y="146050"/>
            <a:ext cx="974725" cy="6731000"/>
          </a:xfrm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8" y="374650"/>
            <a:ext cx="7334250" cy="5486400"/>
          </a:xfrm>
        </p:spPr>
      </p:sp>
      <p:sp>
        <p:nvSpPr>
          <p:cNvPr id="32771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4250" cy="685800"/>
          </a:xfrm>
          <a:solidFill>
            <a:schemeClr val="accent1">
              <a:alpha val="14902"/>
            </a:schemeClr>
          </a:solidFill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000" b="1" i="1" smtClean="0"/>
              <a:t>Кандинский Василий «Двое на лошади» 1906 г.</a:t>
            </a:r>
            <a:endParaRPr lang="ru-RU" sz="2000" b="1" smtClean="0"/>
          </a:p>
          <a:p>
            <a:pPr>
              <a:spcBef>
                <a:spcPct val="0"/>
              </a:spcBef>
            </a:pPr>
            <a:endParaRPr lang="ru-RU" sz="2000" smtClean="0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428625"/>
            <a:ext cx="735806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775" y="55563"/>
            <a:ext cx="4346575" cy="766762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50" y="785813"/>
            <a:ext cx="4210050" cy="5929312"/>
          </a:xfrm>
        </p:spPr>
        <p:txBody>
          <a:bodyPr>
            <a:normAutofit fontScale="85000"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 (от лат. </a:t>
            </a:r>
            <a:r>
              <a:rPr lang="ru-RU" i="1" dirty="0" smtClean="0"/>
              <a:t>supremus</a:t>
            </a:r>
            <a:r>
              <a:rPr lang="ru-RU" dirty="0" smtClean="0"/>
              <a:t> — наивысший) — направление в авангардистском искусстве, основанное в </a:t>
            </a:r>
            <a:r>
              <a:rPr lang="ru-RU" b="1" dirty="0" smtClean="0">
                <a:solidFill>
                  <a:srgbClr val="FFFF00"/>
                </a:solidFill>
              </a:rPr>
              <a:t>1-й половине 1910-х гг. К. С. Малевичем.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Выражался в </a:t>
            </a:r>
            <a:r>
              <a:rPr lang="ru-RU" b="1" dirty="0" smtClean="0">
                <a:solidFill>
                  <a:srgbClr val="FFFF00"/>
                </a:solidFill>
              </a:rPr>
              <a:t>сочетание разноцветных и разновеликих геометрических фигур </a:t>
            </a:r>
            <a:r>
              <a:rPr lang="ru-RU" dirty="0" smtClean="0"/>
              <a:t>образует пронизанные внутренним движением уравновешенные асимметричные композиции.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3438" y="214313"/>
            <a:ext cx="4286250" cy="5286375"/>
          </a:xfrm>
        </p:spPr>
      </p:pic>
      <p:sp>
        <p:nvSpPr>
          <p:cNvPr id="6" name="Прямоугольник 5"/>
          <p:cNvSpPr/>
          <p:nvPr/>
        </p:nvSpPr>
        <p:spPr>
          <a:xfrm>
            <a:off x="4357688" y="5643563"/>
            <a:ext cx="4429125" cy="571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/>
              <a:t>Казимир Малевич «Атлеты» 1933г.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rmAutofit fontScale="90000"/>
          </a:bodyPr>
          <a:lstStyle/>
          <a:p>
            <a:pPr indent="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Абстрактный экспрессионизм-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313" y="1000125"/>
            <a:ext cx="4281487" cy="5643563"/>
          </a:xfrm>
        </p:spPr>
        <p:txBody>
          <a:bodyPr>
            <a:normAutofit fontScale="77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(англ. </a:t>
            </a:r>
            <a:r>
              <a:rPr lang="ru-RU" i="1" dirty="0" smtClean="0"/>
              <a:t>abstract expressionism</a:t>
            </a:r>
            <a:r>
              <a:rPr lang="ru-RU" dirty="0" smtClean="0"/>
              <a:t>) —</a:t>
            </a:r>
            <a:r>
              <a:rPr lang="ru-RU" b="1" dirty="0" smtClean="0">
                <a:solidFill>
                  <a:srgbClr val="FFFF00"/>
                </a:solidFill>
              </a:rPr>
              <a:t>движение художников, рисующих быстро и на больших полотнах, с использованием негеометрических штрихов, больших кистей, иногда капая красками на холст</a:t>
            </a:r>
            <a:r>
              <a:rPr lang="ru-RU" dirty="0" smtClean="0"/>
              <a:t>, для полнейшего выявления эмоций. 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Появилася в </a:t>
            </a:r>
            <a:r>
              <a:rPr lang="ru-RU" b="1" dirty="0" smtClean="0">
                <a:solidFill>
                  <a:srgbClr val="FFFF00"/>
                </a:solidFill>
              </a:rPr>
              <a:t>1940-е,</a:t>
            </a:r>
            <a:r>
              <a:rPr lang="ru-RU" dirty="0" smtClean="0"/>
              <a:t> под влиянием идей Андре Бретона, её приверженцами </a:t>
            </a:r>
            <a:r>
              <a:rPr lang="ru-RU" b="1" dirty="0" smtClean="0">
                <a:solidFill>
                  <a:srgbClr val="FFFF00"/>
                </a:solidFill>
              </a:rPr>
              <a:t>были Ганс Хоффман, Аршиль Горки, Адольф Готлиб</a:t>
            </a:r>
            <a:r>
              <a:rPr lang="ru-RU" dirty="0" smtClean="0"/>
              <a:t> и др. Особый размах движение получило в 1950-е гг., когда во главе его встали </a:t>
            </a:r>
            <a:r>
              <a:rPr lang="ru-RU" b="1" dirty="0" smtClean="0">
                <a:solidFill>
                  <a:srgbClr val="FFFF00"/>
                </a:solidFill>
              </a:rPr>
              <a:t>Джексон Поллок, Марк Ротко и Виллем де Кунинг. 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929188" y="1000125"/>
            <a:ext cx="3609975" cy="4124325"/>
          </a:xfrm>
        </p:spPr>
      </p:pic>
      <p:sp>
        <p:nvSpPr>
          <p:cNvPr id="6" name="Прямоугольник 5"/>
          <p:cNvSpPr/>
          <p:nvPr/>
        </p:nvSpPr>
        <p:spPr>
          <a:xfrm>
            <a:off x="4857750" y="5643563"/>
            <a:ext cx="3929063" cy="7858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Виллем де Кунинг Без названия 14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725" y="146050"/>
            <a:ext cx="927100" cy="6596063"/>
          </a:xfrm>
        </p:spPr>
      </p:pic>
      <p:sp>
        <p:nvSpPr>
          <p:cNvPr id="35842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4250" cy="685800"/>
          </a:xfrm>
          <a:solidFill>
            <a:schemeClr val="accent1">
              <a:alpha val="14902"/>
            </a:schemeClr>
          </a:solidFill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400" dirty="0" smtClean="0"/>
              <a:t>Джексон </a:t>
            </a:r>
            <a:r>
              <a:rPr lang="ru-RU" sz="2400" dirty="0" err="1" smtClean="0"/>
              <a:t>Поллок</a:t>
            </a:r>
            <a:r>
              <a:rPr lang="ru-RU" sz="2400" dirty="0" smtClean="0"/>
              <a:t> - Хранители тайн (1943). </a:t>
            </a:r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38238" y="374650"/>
            <a:ext cx="7334250" cy="5486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5263" y="146050"/>
            <a:ext cx="8497887" cy="933450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1000125"/>
            <a:ext cx="4352925" cy="5643563"/>
          </a:xfrm>
        </p:spPr>
        <p:txBody>
          <a:bodyPr>
            <a:normAutofit fontScale="92500"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авангардистский метод (стиль, направление) в изобразительном искусстве, архитектуре, фотографии и декоративно-прикладном искусстве, получивший развитие в </a:t>
            </a:r>
            <a:r>
              <a:rPr lang="ru-RU" b="1" dirty="0" smtClean="0">
                <a:solidFill>
                  <a:srgbClr val="FFFF00"/>
                </a:solidFill>
              </a:rPr>
              <a:t>1920 — первой половине 1930 годов</a:t>
            </a:r>
            <a:r>
              <a:rPr lang="ru-RU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Характеризуется строгостью,  лаконичностью форм и монолитностью внешнего облика.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0" y="1214438"/>
            <a:ext cx="4572000" cy="51435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775" y="-122238"/>
            <a:ext cx="3846513" cy="841376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75" y="714375"/>
            <a:ext cx="4352925" cy="5929313"/>
          </a:xfrm>
        </p:spPr>
        <p:txBody>
          <a:bodyPr>
            <a:normAutofit fontScale="77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 (англ. Pop-art) или </a:t>
            </a:r>
            <a:r>
              <a:rPr lang="ru-RU" b="1" dirty="0" smtClean="0">
                <a:solidFill>
                  <a:srgbClr val="FFFF00"/>
                </a:solidFill>
              </a:rPr>
              <a:t>популярное, общедоступное искусство</a:t>
            </a:r>
            <a:r>
              <a:rPr lang="ru-RU" dirty="0" smtClean="0"/>
              <a:t>, второе значение связано с англоязычным звукоподражательным рядом слова в значении отрывистый ударили </a:t>
            </a:r>
            <a:r>
              <a:rPr lang="ru-RU" b="1" dirty="0" smtClean="0">
                <a:solidFill>
                  <a:srgbClr val="FFFF00"/>
                </a:solidFill>
              </a:rPr>
              <a:t>производящее шокирующий эффект </a:t>
            </a:r>
            <a:r>
              <a:rPr lang="ru-RU" dirty="0" smtClean="0"/>
              <a:t>— направление в искусстве. Представители направления </a:t>
            </a:r>
            <a:r>
              <a:rPr lang="ru-RU" b="1" dirty="0" smtClean="0">
                <a:solidFill>
                  <a:srgbClr val="FFFF00"/>
                </a:solidFill>
              </a:rPr>
              <a:t>используют образы продуктов потребления в качестве элемента художественного произведения</a:t>
            </a:r>
            <a:r>
              <a:rPr lang="ru-RU" dirty="0" smtClean="0"/>
              <a:t>. Источником их вдохновения стали глянцевые журналы, реклама, упаковка, телевидение, фотография.</a:t>
            </a:r>
            <a:endParaRPr lang="ru-RU" dirty="0"/>
          </a:p>
        </p:txBody>
      </p:sp>
      <p:pic>
        <p:nvPicPr>
          <p:cNvPr id="317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429125" y="214313"/>
            <a:ext cx="4572000" cy="5072062"/>
          </a:xfrm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000625" y="5429250"/>
            <a:ext cx="3857625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Энди Уорхол  «Мэрлин Монро»1967г.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49213" y="146050"/>
            <a:ext cx="1189038" cy="6815138"/>
          </a:xfrm>
        </p:spPr>
      </p:pic>
      <p:sp>
        <p:nvSpPr>
          <p:cNvPr id="3891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4250" cy="685800"/>
          </a:xfrm>
          <a:solidFill>
            <a:schemeClr val="accent1">
              <a:alpha val="14902"/>
            </a:schemeClr>
          </a:solidFill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sz="2800" b="1" dirty="0" err="1" smtClean="0"/>
              <a:t>Энди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Уорхол</a:t>
            </a:r>
            <a:r>
              <a:rPr lang="ru-RU" sz="2800" b="1" dirty="0" smtClean="0"/>
              <a:t> «Зебра» 1983г.</a:t>
            </a:r>
          </a:p>
        </p:txBody>
      </p:sp>
      <p:pic>
        <p:nvPicPr>
          <p:cNvPr id="38915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38238" y="374650"/>
            <a:ext cx="7334250" cy="5486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946928"/>
          </a:xfrm>
        </p:spPr>
        <p:txBody>
          <a:bodyPr/>
          <a:lstStyle/>
          <a:p>
            <a:pPr indent="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Новые формы в искусстве: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5572125"/>
          </a:xfrm>
        </p:spPr>
        <p:txBody>
          <a:bodyPr>
            <a:normAutofit fontScale="85000"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Хэ́ппенинг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/>
              <a:t>(или </a:t>
            </a:r>
            <a:r>
              <a:rPr lang="ru-RU" i="1" dirty="0" smtClean="0"/>
              <a:t>хе́ппенинг</a:t>
            </a:r>
            <a:r>
              <a:rPr lang="ru-RU" dirty="0" smtClean="0"/>
              <a:t>, англ. </a:t>
            </a:r>
            <a:r>
              <a:rPr lang="ru-RU" i="1" dirty="0" smtClean="0"/>
              <a:t>happening</a:t>
            </a:r>
            <a:r>
              <a:rPr lang="ru-RU" dirty="0" smtClean="0"/>
              <a:t>) — </a:t>
            </a:r>
            <a:r>
              <a:rPr lang="ru-RU" b="1" dirty="0" smtClean="0">
                <a:solidFill>
                  <a:srgbClr val="FFFF00"/>
                </a:solidFill>
              </a:rPr>
              <a:t>форма современного искусства, представляющая собой действия, события или ситуации, происходящие при участии художника, но не контролируемые им полностью.</a:t>
            </a:r>
            <a:r>
              <a:rPr lang="ru-RU" dirty="0" smtClean="0"/>
              <a:t> Хэппенинг обычно включает в себя импровизацию. Одна из задач хэппенинга — преодоление границ между художником и зрителем.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1563"/>
            <a:ext cx="4038600" cy="5786437"/>
          </a:xfrm>
        </p:spPr>
        <p:txBody>
          <a:bodyPr>
            <a:normAutofit fontScale="85000"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Основоположником является </a:t>
            </a:r>
            <a:r>
              <a:rPr lang="ru-RU" b="1" dirty="0" smtClean="0">
                <a:solidFill>
                  <a:srgbClr val="FFFF00"/>
                </a:solidFill>
              </a:rPr>
              <a:t>Джон Кейдж</a:t>
            </a:r>
            <a:r>
              <a:rPr lang="ru-RU" dirty="0" smtClean="0"/>
              <a:t>, который осуществил первый хэппенинг в </a:t>
            </a:r>
            <a:r>
              <a:rPr lang="ru-RU" b="1" dirty="0" smtClean="0">
                <a:solidFill>
                  <a:srgbClr val="FFFF00"/>
                </a:solidFill>
              </a:rPr>
              <a:t>1952 году. Термин в 1958 году </a:t>
            </a:r>
            <a:r>
              <a:rPr lang="ru-RU" dirty="0" smtClean="0"/>
              <a:t>был предложен </a:t>
            </a:r>
            <a:r>
              <a:rPr lang="ru-RU" b="1" dirty="0" smtClean="0">
                <a:solidFill>
                  <a:srgbClr val="FFFF00"/>
                </a:solidFill>
              </a:rPr>
              <a:t>Аланом Капроу</a:t>
            </a:r>
            <a:r>
              <a:rPr lang="ru-RU" dirty="0" smtClean="0"/>
              <a:t>, учеником Кейджа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5263" y="109538"/>
            <a:ext cx="4383087" cy="896937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71563"/>
            <a:ext cx="4038600" cy="5429250"/>
          </a:xfrm>
        </p:spPr>
        <p:txBody>
          <a:bodyPr>
            <a:normAutofit fontScale="92500"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(англ. </a:t>
            </a:r>
            <a:r>
              <a:rPr lang="ru-RU" i="1" dirty="0" smtClean="0"/>
              <a:t>installation</a:t>
            </a:r>
            <a:r>
              <a:rPr lang="ru-RU" dirty="0" smtClean="0"/>
              <a:t> — установка, размещение, </a:t>
            </a:r>
            <a:r>
              <a:rPr lang="ru-RU" b="1" dirty="0" smtClean="0">
                <a:solidFill>
                  <a:srgbClr val="FFFF00"/>
                </a:solidFill>
              </a:rPr>
              <a:t>монтаж</a:t>
            </a:r>
            <a:r>
              <a:rPr lang="ru-RU" dirty="0" smtClean="0"/>
              <a:t>) — форма современного искусства, представляющая собой </a:t>
            </a:r>
            <a:r>
              <a:rPr lang="ru-RU" b="1" dirty="0" smtClean="0">
                <a:solidFill>
                  <a:srgbClr val="FFFF00"/>
                </a:solidFill>
              </a:rPr>
              <a:t>пространственную композицию, созданную из различных элементов и являющую собой художественное целое.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571500"/>
            <a:ext cx="4210050" cy="59293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775" y="122238"/>
            <a:ext cx="4419600" cy="811212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928688"/>
            <a:ext cx="4495800" cy="5319712"/>
          </a:xfrm>
        </p:spPr>
        <p:txBody>
          <a:bodyPr>
            <a:normAutofit fontScale="700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 </a:t>
            </a:r>
            <a:r>
              <a:rPr lang="ru-RU" sz="3100" dirty="0" smtClean="0"/>
              <a:t>(, англ. </a:t>
            </a:r>
            <a:r>
              <a:rPr lang="ru-RU" sz="3100" i="1" dirty="0" smtClean="0"/>
              <a:t>performance</a:t>
            </a:r>
            <a:r>
              <a:rPr lang="ru-RU" sz="3100" dirty="0" smtClean="0"/>
              <a:t> — представление, </a:t>
            </a:r>
            <a:r>
              <a:rPr lang="ru-RU" sz="3100" b="1" dirty="0" smtClean="0">
                <a:solidFill>
                  <a:srgbClr val="FFFF00"/>
                </a:solidFill>
              </a:rPr>
              <a:t>выступление</a:t>
            </a:r>
            <a:r>
              <a:rPr lang="ru-RU" sz="3100" dirty="0" smtClean="0"/>
              <a:t>) — форма современного искусства, в которой </a:t>
            </a:r>
            <a:r>
              <a:rPr lang="ru-RU" sz="3100" b="1" dirty="0" smtClean="0">
                <a:solidFill>
                  <a:srgbClr val="FFFF00"/>
                </a:solidFill>
              </a:rPr>
              <a:t>произведение составляют действия художника или группы в определённом месте и в определённое время. </a:t>
            </a:r>
            <a:r>
              <a:rPr lang="ru-RU" sz="3100" dirty="0" smtClean="0"/>
              <a:t>К перформансу можно отнести любую ситуацию, включающую четыре базовых элемента: время, место, тело художника и отношение художника и зрителя.</a:t>
            </a:r>
            <a:endParaRPr lang="ru-RU" sz="31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785813"/>
            <a:ext cx="4495800" cy="6072187"/>
          </a:xfrm>
        </p:spPr>
        <p:txBody>
          <a:bodyPr>
            <a:normAutofit fontScale="700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3100" dirty="0" smtClean="0"/>
              <a:t>Впервые слово перформанс было применено к своему произведению-действию композитором </a:t>
            </a:r>
            <a:r>
              <a:rPr lang="ru-RU" sz="3100" b="1" dirty="0" smtClean="0">
                <a:solidFill>
                  <a:srgbClr val="FFFF00"/>
                </a:solidFill>
              </a:rPr>
              <a:t>Дж. Кейджем в 1952 году</a:t>
            </a:r>
            <a:r>
              <a:rPr lang="ru-RU" sz="3100" dirty="0" smtClean="0"/>
              <a:t>, исполнившим на сцене «4'33"» (4 минуты 33 секунды тишины).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3100" dirty="0" smtClean="0"/>
              <a:t>Как направление искусства перформанс возник в 1960-е годы в творчестве таких художников, как </a:t>
            </a:r>
            <a:r>
              <a:rPr lang="ru-RU" sz="3100" b="1" dirty="0" smtClean="0">
                <a:solidFill>
                  <a:srgbClr val="FFFF00"/>
                </a:solidFill>
              </a:rPr>
              <a:t>Ив Кляйн, Вито Аккончи, Герман Нитч, Крис Бёрден, Йоко Оно, Йозеф Бойс</a:t>
            </a:r>
            <a:r>
              <a:rPr lang="ru-RU" sz="3100" dirty="0" smtClean="0"/>
              <a:t> и др. В России наиболее известны перформансы </a:t>
            </a:r>
            <a:r>
              <a:rPr lang="ru-RU" sz="3100" dirty="0" smtClean="0">
                <a:solidFill>
                  <a:srgbClr val="FFFF00"/>
                </a:solidFill>
              </a:rPr>
              <a:t>Олега Кулика, супругов Герловиных, Елены Ковылиной и пр</a:t>
            </a:r>
            <a:r>
              <a:rPr lang="ru-RU" sz="3100" dirty="0" smtClean="0"/>
              <a:t>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518300"/>
          </a:xfrm>
        </p:spPr>
        <p:txBody>
          <a:bodyPr>
            <a:normAutofit fontScale="90000"/>
          </a:bodyPr>
          <a:lstStyle/>
          <a:p>
            <a:pPr indent="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Интеллектуальный реализм-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313" y="857250"/>
            <a:ext cx="4281487" cy="5857875"/>
          </a:xfrm>
        </p:spPr>
        <p:txBody>
          <a:bodyPr>
            <a:normAutofit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/>
              <a:t>Интеллектуальный реализм стремится художественно-доказательно решать актуальные проблемы, давать анализ состояния мира. </a:t>
            </a:r>
            <a:r>
              <a:rPr lang="ru-RU" dirty="0" smtClean="0"/>
              <a:t>Произведение интеллектуального реализма включает в себя параболическую мысль — притчу, казалось бы, отходящую от современности.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28688"/>
            <a:ext cx="4038600" cy="5643562"/>
          </a:xfrm>
        </p:spPr>
        <p:txBody>
          <a:bodyPr>
            <a:normAutofit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Интеллектуальный реализм ХХ в. своими традициями восходит к литературе Просвещения. </a:t>
            </a:r>
            <a:r>
              <a:rPr lang="ru-RU" b="1" dirty="0" smtClean="0"/>
              <a:t>А. Франса, Т. Манна, Б. Шоу, Г. Уэллса, К. Чапека, Б. Брехта 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1050" y="420688"/>
            <a:ext cx="7083425" cy="580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3900486" cy="571480"/>
          </a:xfrm>
        </p:spPr>
        <p:txBody>
          <a:bodyPr>
            <a:normAutofit fontScale="90000"/>
          </a:bodyPr>
          <a:lstStyle/>
          <a:p>
            <a:pPr indent="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Граффити-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642938"/>
            <a:ext cx="4495800" cy="6215062"/>
          </a:xfrm>
        </p:spPr>
        <p:txBody>
          <a:bodyPr>
            <a:normAutofit fontScale="47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 </a:t>
            </a:r>
            <a:r>
              <a:rPr lang="ru-RU" sz="4400" dirty="0" smtClean="0"/>
              <a:t>( </a:t>
            </a:r>
            <a:r>
              <a:rPr lang="ru-RU" sz="4400" b="1" dirty="0" smtClean="0"/>
              <a:t>граффи́то</a:t>
            </a:r>
            <a:r>
              <a:rPr lang="ru-RU" sz="4400" dirty="0" smtClean="0"/>
              <a:t>; от итл. </a:t>
            </a:r>
            <a:r>
              <a:rPr lang="en-US" sz="4400" i="1" dirty="0" smtClean="0"/>
              <a:t>G</a:t>
            </a:r>
            <a:r>
              <a:rPr lang="ru-RU" sz="4400" i="1" dirty="0" smtClean="0"/>
              <a:t>raffito</a:t>
            </a:r>
            <a:r>
              <a:rPr lang="ru-RU" sz="4400" dirty="0" smtClean="0"/>
              <a:t>, </a:t>
            </a:r>
            <a:r>
              <a:rPr lang="ru-RU" sz="4400" i="1" dirty="0" smtClean="0"/>
              <a:t>graffiti</a:t>
            </a:r>
            <a:r>
              <a:rPr lang="ru-RU" sz="4400" dirty="0" smtClean="0"/>
              <a:t>) — </a:t>
            </a:r>
            <a:r>
              <a:rPr lang="ru-RU" sz="4400" b="1" dirty="0" smtClean="0">
                <a:solidFill>
                  <a:srgbClr val="FFFF00"/>
                </a:solidFill>
              </a:rPr>
              <a:t>изображения, рисунки или надписи, выцарапанные, написанные или нарисованные краской или чернилами на стенах и других поверхностях. 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4400" dirty="0" smtClean="0"/>
              <a:t>Разделяют понятия «граффити» и «дипинти». Если последнее обозначает надписи краской, то «граффити» — процарапанные надписи (graffiare — «царапать»).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4400" dirty="0" smtClean="0"/>
              <a:t>В настоящее время широкое распространение получил спрей-арт, то есть рисование граффити с помощью аэрозольной краски.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sz="4400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142875"/>
            <a:ext cx="4572000" cy="65008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38" y="214313"/>
            <a:ext cx="3500437" cy="3571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Массовая  культура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14375" y="1214438"/>
            <a:ext cx="1571625" cy="9286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Индустрия досуга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786563" y="1000125"/>
            <a:ext cx="2000250" cy="1285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Комиксы, бульварное чтиво, киноискусство</a:t>
            </a:r>
          </a:p>
        </p:txBody>
      </p:sp>
      <p:sp>
        <p:nvSpPr>
          <p:cNvPr id="5" name="Овал 4"/>
          <p:cNvSpPr/>
          <p:nvPr/>
        </p:nvSpPr>
        <p:spPr>
          <a:xfrm>
            <a:off x="3714750" y="1357313"/>
            <a:ext cx="1857375" cy="13573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реклама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15063" y="2928938"/>
            <a:ext cx="1214437" cy="10715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/>
              <a:t>сми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28688" y="3000375"/>
            <a:ext cx="2071687" cy="142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Молодёжные субкультуры: стиляги, хиппи, рокеры, скинхеды и т.п.</a:t>
            </a:r>
          </a:p>
        </p:txBody>
      </p:sp>
      <p:sp>
        <p:nvSpPr>
          <p:cNvPr id="8" name="Трапеция 7"/>
          <p:cNvSpPr/>
          <p:nvPr/>
        </p:nvSpPr>
        <p:spPr>
          <a:xfrm>
            <a:off x="4429125" y="4714875"/>
            <a:ext cx="3643313" cy="1571625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Повышение общественно-политической роли художественного творчества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28688" y="5572125"/>
            <a:ext cx="2214562" cy="785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интернет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5643563" y="642938"/>
            <a:ext cx="1071562" cy="71437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6858794" y="2642394"/>
            <a:ext cx="5715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0800000">
            <a:off x="5286375" y="2643188"/>
            <a:ext cx="857250" cy="7143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endCxn id="3" idx="3"/>
          </p:cNvCxnSpPr>
          <p:nvPr/>
        </p:nvCxnSpPr>
        <p:spPr>
          <a:xfrm rot="10800000">
            <a:off x="2286000" y="1677988"/>
            <a:ext cx="1500188" cy="10795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1320801" y="2606675"/>
            <a:ext cx="785812" cy="158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071813" y="4000500"/>
            <a:ext cx="1643062" cy="114300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3214688" y="5143500"/>
            <a:ext cx="1357312" cy="9286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32614"/>
          </a:xfrm>
        </p:spPr>
        <p:txBody>
          <a:bodyPr/>
          <a:lstStyle/>
          <a:p>
            <a:pPr indent="0"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Психологический реализм-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38600" cy="5572125"/>
          </a:xfrm>
        </p:spPr>
        <p:txBody>
          <a:bodyPr>
            <a:normAutofit fontScale="92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Психологический реализм </a:t>
            </a:r>
            <a:r>
              <a:rPr lang="ru-RU" b="1" dirty="0" smtClean="0">
                <a:solidFill>
                  <a:srgbClr val="FFFF00"/>
                </a:solidFill>
              </a:rPr>
              <a:t>стремится передать пластику движения мыслей, раскрывает диалектику души человека</a:t>
            </a:r>
            <a:r>
              <a:rPr lang="ru-RU" dirty="0" smtClean="0"/>
              <a:t>, взаимодействия мира и сознания, то интеллектуальный реализм стремится художественно-доказательно решать актуальные проблемы, давать анализ состояния мира.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00125"/>
            <a:ext cx="4038600" cy="5248275"/>
          </a:xfrm>
        </p:spPr>
        <p:txBody>
          <a:bodyPr>
            <a:normAutofit fontScale="92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/>
              <a:t>Психологический реализм: личность ответственна; духовный мир должна заполнять культура, способствующая братству людей и преодолению их эгоцентризма. </a:t>
            </a:r>
            <a:r>
              <a:rPr lang="ru-RU" dirty="0" smtClean="0"/>
              <a:t>У. </a:t>
            </a:r>
            <a:r>
              <a:rPr lang="ru-RU" b="1" dirty="0" smtClean="0">
                <a:solidFill>
                  <a:srgbClr val="FFFF00"/>
                </a:solidFill>
              </a:rPr>
              <a:t>Фолкнер, Э. Хемингуэй, А. де Сент-Экзюпери, И. Бергман, М. Антониони, Ф. Феллини, Г. Белль, С. Креймер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661176"/>
          </a:xfrm>
        </p:spPr>
        <p:txBody>
          <a:bodyPr>
            <a:normAutofit fontScale="90000"/>
          </a:bodyPr>
          <a:lstStyle/>
          <a:p>
            <a:pPr indent="0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1"/>
                </a:solidFill>
              </a:rPr>
              <a:t>Социалистический реализм -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857250"/>
            <a:ext cx="4038600" cy="5715000"/>
          </a:xfrm>
        </p:spPr>
        <p:txBody>
          <a:bodyPr>
            <a:normAutofit fontScale="850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i="1" dirty="0" smtClean="0"/>
              <a:t>соцреали́зм</a:t>
            </a:r>
            <a:r>
              <a:rPr lang="ru-RU" sz="2800" dirty="0" smtClean="0"/>
              <a:t> — основной </a:t>
            </a:r>
            <a:r>
              <a:rPr lang="ru-RU" sz="2800" b="1" dirty="0" smtClean="0">
                <a:solidFill>
                  <a:srgbClr val="FFFF00"/>
                </a:solidFill>
              </a:rPr>
              <a:t>художественный метод, </a:t>
            </a:r>
            <a:r>
              <a:rPr lang="ru-RU" sz="2800" dirty="0" smtClean="0"/>
              <a:t>использовавшийся в искусстве Советского Союза начиная с 1930-х годов, </a:t>
            </a:r>
            <a:r>
              <a:rPr lang="ru-RU" sz="2800" b="1" dirty="0" smtClean="0">
                <a:solidFill>
                  <a:srgbClr val="FFFF00"/>
                </a:solidFill>
              </a:rPr>
              <a:t>тесно связанный с идеологией и пропагандой. 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28688"/>
            <a:ext cx="4038600" cy="5643562"/>
          </a:xfrm>
        </p:spPr>
        <p:txBody>
          <a:bodyPr>
            <a:normAutofit fontScale="850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В нем утверждались следующие принципы : описывать реальность «точно, в соответствии с конкретным историческим революционным развитием»;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согласовывать свое художественное выражение с темами идеологических реформ и воспитанием трудящихся в социалистическом духе.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Г. Лорка, П. Неруда.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5263" y="109538"/>
            <a:ext cx="8497887" cy="896937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88"/>
            <a:ext cx="4038600" cy="5319712"/>
          </a:xfrm>
        </p:spPr>
        <p:txBody>
          <a:bodyPr>
            <a:normAutofit fontScale="92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(фр. avant-gardisme - впереди и стража) - общее название </a:t>
            </a:r>
            <a:r>
              <a:rPr lang="ru-RU" b="1" dirty="0" smtClean="0">
                <a:solidFill>
                  <a:srgbClr val="FFFF00"/>
                </a:solidFill>
              </a:rPr>
              <a:t>художественных направлений 20 века, для которых характерны поиск новых, неизвестных, часто штучных форм и средств художественного отображения, недооценка или полное отрицание традиций и абсолютизация новаторства.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857250"/>
            <a:ext cx="4038600" cy="5391150"/>
          </a:xfrm>
        </p:spPr>
        <p:txBody>
          <a:bodyPr>
            <a:normAutofit fontScale="92500" lnSpcReduction="2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Основатель Морис Метерлинк. Вслед за ним символистская поэтика и мироощущение закрепляется в драмах </a:t>
            </a:r>
            <a:r>
              <a:rPr lang="ru-RU" b="1" dirty="0" smtClean="0">
                <a:solidFill>
                  <a:srgbClr val="FFFF00"/>
                </a:solidFill>
              </a:rPr>
              <a:t>Г. Гауптмана, позднего Г. Ибсена, Кафки, Пруста, Джойса.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4800" y="-188913"/>
            <a:ext cx="4773613" cy="774701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571500"/>
            <a:ext cx="4495800" cy="6286500"/>
          </a:xfrm>
        </p:spPr>
        <p:txBody>
          <a:bodyPr/>
          <a:lstStyle/>
          <a:p>
            <a:r>
              <a:rPr lang="ru-RU" sz="1900" dirty="0" smtClean="0"/>
              <a:t>Как литературное направление экзистенциализм сформировался во </a:t>
            </a:r>
            <a:r>
              <a:rPr lang="ru-RU" sz="1900" b="1" dirty="0" smtClean="0">
                <a:solidFill>
                  <a:srgbClr val="FFFF00"/>
                </a:solidFill>
              </a:rPr>
              <a:t>Франции в годы второй мировой войны в </a:t>
            </a:r>
            <a:r>
              <a:rPr lang="ru-RU" sz="1900" dirty="0" smtClean="0"/>
              <a:t>художественных </a:t>
            </a:r>
            <a:r>
              <a:rPr lang="ru-RU" sz="1900" b="1" dirty="0" smtClean="0">
                <a:solidFill>
                  <a:srgbClr val="FFFF00"/>
                </a:solidFill>
              </a:rPr>
              <a:t>произведениях и работах теоретического характера Альбера Камю, Жана-Поля Сартра </a:t>
            </a:r>
            <a:r>
              <a:rPr lang="ru-RU" sz="1900" dirty="0" smtClean="0"/>
              <a:t>и оказал существенное влияние на всю послевоенную культуру, прежде всего на кинематограф (Антониони, Феллини) и литературу (У. </a:t>
            </a:r>
            <a:r>
              <a:rPr lang="ru-RU" sz="1900" dirty="0" err="1" smtClean="0"/>
              <a:t>Голдинг</a:t>
            </a:r>
            <a:r>
              <a:rPr lang="ru-RU" sz="1900" dirty="0" smtClean="0"/>
              <a:t>, А. </a:t>
            </a:r>
            <a:r>
              <a:rPr lang="ru-RU" sz="1900" dirty="0" err="1" smtClean="0"/>
              <a:t>Мердок</a:t>
            </a:r>
            <a:r>
              <a:rPr lang="ru-RU" sz="1900" dirty="0" smtClean="0"/>
              <a:t>, </a:t>
            </a:r>
            <a:r>
              <a:rPr lang="ru-RU" sz="1900" dirty="0" err="1" smtClean="0"/>
              <a:t>Кобо</a:t>
            </a:r>
            <a:r>
              <a:rPr lang="ru-RU" sz="1900" dirty="0" smtClean="0"/>
              <a:t> </a:t>
            </a:r>
            <a:r>
              <a:rPr lang="ru-RU" sz="1900" dirty="0" err="1" smtClean="0"/>
              <a:t>Абэ</a:t>
            </a:r>
            <a:r>
              <a:rPr lang="ru-RU" sz="1900" dirty="0" smtClean="0"/>
              <a:t> и </a:t>
            </a:r>
            <a:r>
              <a:rPr lang="ru-RU" sz="1900" dirty="0" err="1" smtClean="0"/>
              <a:t>Кзндзабуро</a:t>
            </a:r>
            <a:r>
              <a:rPr lang="ru-RU" sz="1900" dirty="0" smtClean="0"/>
              <a:t> </a:t>
            </a:r>
            <a:r>
              <a:rPr lang="ru-RU" sz="1900" dirty="0" err="1" smtClean="0"/>
              <a:t>Оэ</a:t>
            </a:r>
            <a:r>
              <a:rPr lang="ru-RU" sz="1900" dirty="0" smtClean="0"/>
              <a:t>, Хосе Села и М. </a:t>
            </a:r>
            <a:r>
              <a:rPr lang="ru-RU" sz="1900" dirty="0" err="1" smtClean="0"/>
              <a:t>Фриш</a:t>
            </a:r>
            <a:r>
              <a:rPr lang="ru-RU" sz="1900" dirty="0" smtClean="0"/>
              <a:t>).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2875"/>
            <a:ext cx="4495800" cy="6500813"/>
          </a:xfrm>
        </p:spPr>
        <p:txBody>
          <a:bodyPr>
            <a:normAutofit fontScale="85000" lnSpcReduction="100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dirty="0" smtClean="0"/>
              <a:t>Закреплялся в искусстве абсурд и как прием, и как взгляд на человеческую деятельность, которая определяется как «выбор» личностью одной из бесчисленных возможностей. Человек  же постигает своё сущее в течение всей жизни и несёт ответственность за каждое совершённое им действие, не может объяснять свои ошибки «обстоятельствами». Таким образом, </a:t>
            </a:r>
            <a:r>
              <a:rPr lang="ru-RU" b="1" dirty="0" smtClean="0">
                <a:solidFill>
                  <a:srgbClr val="FFFF00"/>
                </a:solidFill>
              </a:rPr>
              <a:t>человек мыслится как строящий себя «проект».</a:t>
            </a:r>
            <a:r>
              <a:rPr lang="ru-RU" dirty="0" smtClean="0"/>
              <a:t> В конечном итоге, </a:t>
            </a:r>
            <a:r>
              <a:rPr lang="ru-RU" b="1" dirty="0" smtClean="0">
                <a:solidFill>
                  <a:srgbClr val="FFFF00"/>
                </a:solidFill>
              </a:rPr>
              <a:t>идеальная свобода человека — это свобода личности от общества. 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850" y="-49213"/>
            <a:ext cx="8242300" cy="658813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1500"/>
            <a:ext cx="4972050" cy="6143625"/>
          </a:xfrm>
        </p:spPr>
        <p:txBody>
          <a:bodyPr/>
          <a:lstStyle/>
          <a:p>
            <a:r>
              <a:rPr lang="ru-RU" sz="2100" smtClean="0"/>
              <a:t> (от фр. </a:t>
            </a:r>
            <a:r>
              <a:rPr lang="ru-RU" sz="2100" i="1" smtClean="0"/>
              <a:t>moderne</a:t>
            </a:r>
            <a:r>
              <a:rPr lang="ru-RU" sz="2100" smtClean="0"/>
              <a:t> — современный), </a:t>
            </a:r>
            <a:r>
              <a:rPr lang="ru-RU" sz="2100" b="1" smtClean="0"/>
              <a:t>ар-нуво</a:t>
            </a:r>
            <a:r>
              <a:rPr lang="ru-RU" sz="2100" smtClean="0"/>
              <a:t> (фр. </a:t>
            </a:r>
            <a:r>
              <a:rPr lang="ru-RU" sz="2100" i="1" smtClean="0"/>
              <a:t>art nouveau</a:t>
            </a:r>
            <a:r>
              <a:rPr lang="ru-RU" sz="2100" smtClean="0"/>
              <a:t>, букв. «новое искусство»), </a:t>
            </a:r>
            <a:r>
              <a:rPr lang="ru-RU" sz="2100" b="1" smtClean="0"/>
              <a:t>югендстиль</a:t>
            </a:r>
            <a:r>
              <a:rPr lang="ru-RU" sz="2100" smtClean="0"/>
              <a:t> (нем</a:t>
            </a:r>
            <a:r>
              <a:rPr lang="ru-RU" sz="2100" smtClean="0">
                <a:hlinkClick r:id="rId3" tooltip="Немецкий язык"/>
              </a:rPr>
              <a:t>.</a:t>
            </a:r>
            <a:r>
              <a:rPr lang="ru-RU" sz="2100" smtClean="0"/>
              <a:t> </a:t>
            </a:r>
            <a:r>
              <a:rPr lang="ru-RU" sz="2100" i="1" smtClean="0"/>
              <a:t>Jugendstil</a:t>
            </a:r>
            <a:r>
              <a:rPr lang="ru-RU" sz="2100" smtClean="0"/>
              <a:t> — «молодой стиль») — </a:t>
            </a:r>
            <a:r>
              <a:rPr lang="ru-RU" sz="2100" b="1" smtClean="0">
                <a:solidFill>
                  <a:srgbClr val="FFFF00"/>
                </a:solidFill>
              </a:rPr>
              <a:t>художественное направление в искусстве, </a:t>
            </a:r>
            <a:r>
              <a:rPr lang="ru-RU" sz="2100" smtClean="0"/>
              <a:t>наиболее популярное во </a:t>
            </a:r>
            <a:r>
              <a:rPr lang="ru-RU" sz="2100" b="1" smtClean="0">
                <a:solidFill>
                  <a:srgbClr val="FFFF00"/>
                </a:solidFill>
              </a:rPr>
              <a:t>второй половине XIX — начале XX века</a:t>
            </a:r>
            <a:r>
              <a:rPr lang="ru-RU" sz="2100" smtClean="0"/>
              <a:t>. Его отличительными особенностями являются: </a:t>
            </a:r>
            <a:r>
              <a:rPr lang="ru-RU" sz="2100" b="1" smtClean="0">
                <a:solidFill>
                  <a:srgbClr val="FFFF00"/>
                </a:solidFill>
              </a:rPr>
              <a:t>отказ от прямых линий и углов в пользу более естественных, «природных» линий, интерес к новым технологиям </a:t>
            </a:r>
            <a:r>
              <a:rPr lang="ru-RU" sz="2100" smtClean="0"/>
              <a:t>(в особенности, в архитектуре), расцвет прикладного искусства</a:t>
            </a:r>
            <a:r>
              <a:rPr lang="ru-RU" sz="2000" smtClean="0"/>
              <a:t>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5429250" y="1000125"/>
            <a:ext cx="3500438" cy="5357813"/>
          </a:xfrm>
          <a:effectLst>
            <a:outerShdw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/>
          <a:lstStyle/>
          <a:p>
            <a:pPr indent="0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Разновидности модерна:</a:t>
            </a:r>
            <a:endParaRPr lang="ru-RU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785813"/>
            <a:ext cx="4495800" cy="6072187"/>
          </a:xfrm>
        </p:spPr>
        <p:txBody>
          <a:bodyPr>
            <a:normAutofit fontScale="92500"/>
          </a:bodyPr>
          <a:lstStyle/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Дадаи́зм, или дада </a:t>
            </a:r>
            <a:r>
              <a:rPr lang="ru-RU" dirty="0" smtClean="0"/>
              <a:t>— </a:t>
            </a:r>
            <a:r>
              <a:rPr lang="ru-RU" b="1" dirty="0" smtClean="0">
                <a:solidFill>
                  <a:srgbClr val="FFFF00"/>
                </a:solidFill>
              </a:rPr>
              <a:t>модернистское течение зародилось во время Первой мировой войны в нейтральной </a:t>
            </a:r>
            <a:r>
              <a:rPr lang="ru-RU" sz="2200" b="1" dirty="0" smtClean="0">
                <a:solidFill>
                  <a:srgbClr val="FFFF00"/>
                </a:solidFill>
              </a:rPr>
              <a:t>Швейцарии</a:t>
            </a:r>
            <a:r>
              <a:rPr lang="ru-RU" b="1" dirty="0" smtClean="0">
                <a:solidFill>
                  <a:srgbClr val="FFFF00"/>
                </a:solidFill>
              </a:rPr>
              <a:t>, </a:t>
            </a:r>
            <a:r>
              <a:rPr lang="ru-RU" dirty="0" smtClean="0"/>
              <a:t>в Цюрихе. Существовало </a:t>
            </a:r>
            <a:r>
              <a:rPr lang="ru-RU" b="1" dirty="0" smtClean="0">
                <a:solidFill>
                  <a:srgbClr val="FFFF00"/>
                </a:solidFill>
              </a:rPr>
              <a:t>с 1916 по 1922 г.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ru-RU" i="1" dirty="0" smtClean="0"/>
              <a:t>Дадаизм</a:t>
            </a:r>
            <a:r>
              <a:rPr lang="ru-RU" dirty="0" smtClean="0"/>
              <a:t> наиболее </a:t>
            </a:r>
            <a:r>
              <a:rPr lang="ru-RU" b="1" dirty="0" smtClean="0">
                <a:solidFill>
                  <a:srgbClr val="FFFF00"/>
                </a:solidFill>
              </a:rPr>
              <a:t>ярко выразился в отдельных скандальных выходках </a:t>
            </a:r>
            <a:r>
              <a:rPr lang="ru-RU" dirty="0" smtClean="0"/>
              <a:t>— заборных каракулях, чертежах, не имеющих никакого смысла, комбинациях случайных предметов. </a:t>
            </a:r>
          </a:p>
          <a:p>
            <a:pPr marL="448056" indent="-384048" fontAlgn="auto">
              <a:spcAft>
                <a:spcPts val="0"/>
              </a:spcAft>
              <a:buFont typeface="Wingdings 2"/>
              <a:buChar char=""/>
              <a:defRPr/>
            </a:pP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14888" y="785813"/>
            <a:ext cx="3705225" cy="4429125"/>
          </a:xfrm>
        </p:spPr>
      </p:pic>
      <p:sp>
        <p:nvSpPr>
          <p:cNvPr id="6" name="Прямоугольник 5"/>
          <p:cNvSpPr/>
          <p:nvPr/>
        </p:nvSpPr>
        <p:spPr>
          <a:xfrm>
            <a:off x="5286375" y="5715000"/>
            <a:ext cx="3071813" cy="5000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Марсель Дюшан «Фонтан»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332</TotalTime>
  <Words>807</Words>
  <Application>Microsoft Office PowerPoint</Application>
  <PresentationFormat>Экран (4:3)</PresentationFormat>
  <Paragraphs>75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Яркая</vt:lpstr>
      <vt:lpstr>Культура и искусство в20 веке.</vt:lpstr>
      <vt:lpstr>Слайд 2</vt:lpstr>
      <vt:lpstr>Интеллектуальный реализм-</vt:lpstr>
      <vt:lpstr>Психологический реализм-</vt:lpstr>
      <vt:lpstr>Социалистический реализм -</vt:lpstr>
      <vt:lpstr>Слайд 6</vt:lpstr>
      <vt:lpstr>Слайд 7</vt:lpstr>
      <vt:lpstr>Слайд 8</vt:lpstr>
      <vt:lpstr>Разновидности модерна:</vt:lpstr>
      <vt:lpstr>Слайд 10</vt:lpstr>
      <vt:lpstr>Слайд 11</vt:lpstr>
      <vt:lpstr>Примитивизм -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Абстрактный экспрессионизм-</vt:lpstr>
      <vt:lpstr>Слайд 23</vt:lpstr>
      <vt:lpstr>Слайд 24</vt:lpstr>
      <vt:lpstr>Слайд 25</vt:lpstr>
      <vt:lpstr>Слайд 26</vt:lpstr>
      <vt:lpstr>Новые формы в искусстве:</vt:lpstr>
      <vt:lpstr>Слайд 28</vt:lpstr>
      <vt:lpstr>Слайд 29</vt:lpstr>
      <vt:lpstr>Слайд 30</vt:lpstr>
      <vt:lpstr>Граффити-</vt:lpstr>
      <vt:lpstr>Слайд 32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Культура и искусство в20 веке.</dc:title>
  <dc:creator>UserXP</dc:creator>
  <cp:lastModifiedBy>Николай</cp:lastModifiedBy>
  <cp:revision>30</cp:revision>
  <dcterms:created xsi:type="dcterms:W3CDTF">2011-04-20T13:19:47Z</dcterms:created>
  <dcterms:modified xsi:type="dcterms:W3CDTF">2013-06-19T11:08:00Z</dcterms:modified>
</cp:coreProperties>
</file>