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3" r:id="rId1"/>
  </p:sldMasterIdLst>
  <p:sldIdLst>
    <p:sldId id="256" r:id="rId2"/>
    <p:sldId id="257" r:id="rId3"/>
    <p:sldId id="258" r:id="rId4"/>
    <p:sldId id="259" r:id="rId5"/>
    <p:sldId id="267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DDCAAB"/>
    <a:srgbClr val="000000"/>
    <a:srgbClr val="645FCB"/>
    <a:srgbClr val="C9D7EF"/>
    <a:srgbClr val="003300"/>
    <a:srgbClr val="7291D0"/>
    <a:srgbClr val="66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715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17715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715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715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7715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17715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716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77161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7162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7163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7164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7165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7166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7716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7716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716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717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717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717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717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7174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77175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77176" name="Rectangle 2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77177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B261240-C3AB-49F9-B076-F8E3CAFCD94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77178" name="Rectangle 2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6AB541-6F17-4E6C-B82E-9429A3A8366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7A4F17-7ED8-48AD-AA90-F601F1BF1C5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EDBD537-4A00-4B88-9546-F560FC554C1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AEA1C419-C86C-4DFA-9C8F-493FA7E154F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24300"/>
            <a:ext cx="8229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F2CC5C85-9CF9-43C1-B6B3-8DD5CCB0735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61D8B1-EB8D-4090-8EC9-2037117326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3352DE-A3E2-4ECA-8AF3-ADD95D36EBB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A858EC-35E0-4E78-B0E9-47965D82D7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34FE23-A639-4ABA-A526-3A22ECCA9A8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E323B1-F073-4E3F-8A81-6A1330DED8D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09E6AF-3BD0-4E34-8887-498EEF1EDC4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9B73CF-E74F-4477-91ED-BC16647C68E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D37FA9-1363-4CC1-AB4B-7B70FFAABCC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613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76131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32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6133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76134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76135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6136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76137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6138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6139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6140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6141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6142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76143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76144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45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46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47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48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49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6150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76151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76152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76153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b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76154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756CADBD-EF2A-4CCD-BF4D-1A224777A3AB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  <p:sldLayoutId id="2147483805" r:id="rId12"/>
    <p:sldLayoutId id="2147483806" r:id="rId13"/>
    <p:sldLayoutId id="2147483807" r:id="rId14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763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1000100" y="1484312"/>
            <a:ext cx="7358113" cy="23733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944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Северная Америка.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/>
              <a:t>Четвертый этап исследования Северной Америки.</a:t>
            </a:r>
            <a:br>
              <a:rPr lang="ru-RU" sz="2400" b="1" dirty="0"/>
            </a:br>
            <a:r>
              <a:rPr lang="ru-RU" sz="2400" b="1" dirty="0"/>
              <a:t>Экспедиции 19-20 вв.</a:t>
            </a:r>
            <a:br>
              <a:rPr lang="ru-RU" sz="2400" b="1" dirty="0"/>
            </a:br>
            <a:endParaRPr lang="ru-RU" sz="2400" b="1" dirty="0"/>
          </a:p>
        </p:txBody>
      </p:sp>
      <p:sp>
        <p:nvSpPr>
          <p:cNvPr id="186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6975"/>
            <a:ext cx="9144000" cy="547211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800"/>
              <a:t>В 1816-44 русские исследователи О. Е. Коцебу, М. Н. Васильев, В. Малахов и др. открыли залив Коцебу, остров Нунивак, многие реки на Аляске. В этот же период американские путешественники М. Льюис и У. Кларк проследили течение р. Миссури и преодолели Скалистые горы в средней части (1804-06), Дж. Бриджер, П. Огден и др. оконтурили Калифорнийскую долину и Большой Бассейн (1824-53).</a:t>
            </a:r>
            <a:br>
              <a:rPr lang="ru-RU" sz="1800"/>
            </a:br>
            <a:r>
              <a:rPr lang="ru-RU" sz="1800"/>
              <a:t/>
            </a:r>
            <a:br>
              <a:rPr lang="ru-RU" sz="1800"/>
            </a:br>
            <a:r>
              <a:rPr lang="ru-RU" sz="1800"/>
              <a:t>Английские исследователи сосредоточили свои усилия главным образом на отыскании Северо-западного прохода. В 1818 Джон Росс достиг Баффинова залива и вошел в пролив Ланкастера, который он ошибочно принял за залив, после чего повернул обратно. У. Э. Парри в 1819-24 первым прошел этот пролив и обследовал значительную часть островов Канадского Арктического архипелага, доказав, что Баффинова Земля является островом. В 1830-31 племянник Росса — Джеймс Росс во время зимовки на полуострове Бутия определил положение Северного магнитного полюса. В 1819-22 и 1825-27 Дж. Франклин руководил экспедициями по изучению американского арктического побережья, которые, в частности, открыли один из крупнейших островов Канадского арктического архипелага — остров Виктория. В 1845 он на двух кораблях отправился в плавание по отысканию Северо-западного прохода, однако экспедиция пропала без вести. На ее поиски были снаряжены около 50 экспедиций, которые внесли большой вклад в исследование Канадской части Арктики. Остатки экспедиции Франклина были обнаружены более 10 лет спустя на острове Кинг-Уильям</a:t>
            </a:r>
            <a:r>
              <a:rPr lang="ru-RU" sz="2100"/>
              <a:t>.</a:t>
            </a:r>
            <a:br>
              <a:rPr lang="ru-RU" sz="2100"/>
            </a:br>
            <a:r>
              <a:rPr lang="ru-RU" sz="1900"/>
              <a:t/>
            </a:r>
            <a:br>
              <a:rPr lang="ru-RU" sz="1900"/>
            </a:br>
            <a:endParaRPr lang="ru-RU" sz="19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0" grpId="0"/>
      <p:bldP spid="18637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6" name="Picture 4" descr="75236774_ori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300"/>
              <a:t/>
            </a:r>
            <a:br>
              <a:rPr lang="ru-RU" sz="2300"/>
            </a:br>
            <a:endParaRPr lang="ru-RU" sz="2300"/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15888"/>
            <a:ext cx="9144000" cy="674211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300">
                <a:solidFill>
                  <a:srgbClr val="000000"/>
                </a:solidFill>
              </a:rPr>
              <a:t>В 1858-71 американские путешественники Й. Кейн, И. Хейс и Ч. Холл открыли бассейны рек Кейн и Холл и проникли в море Линкольна. В 1898-1902 норвежский исследователь О. Свердруп открыл западный берег острова Элсмир, группу островов, названную его именем. Ф. Нансен в 1888 совершил первый в истории лыжный переход через Гренландию, пройдя ее с востока на запад в ее южной части. Спустя четыре года американец Р. Пири на собаках пересек Гренландию в обратном направлении, вышел к ее северной оконечности, окончательно установив, что это остров. Исследования островов Канадского Арктического архипелага завершили в 1914-17 канадские исследователи В. Стефансон и С. Сторкерсон. Первым проплыл Северо-западным проходом от Гренландии до Аляски в 1903-06 норвежский путешественник Р. Амундсен, выполнивший во время плавания важные геомагнитные наблюдения и нанесший на карту более 100 островов.</a:t>
            </a:r>
            <a:br>
              <a:rPr lang="ru-RU" sz="2300">
                <a:solidFill>
                  <a:srgbClr val="000000"/>
                </a:solidFill>
              </a:rPr>
            </a:br>
            <a:r>
              <a:rPr lang="ru-RU" sz="2300">
                <a:solidFill>
                  <a:srgbClr val="000000"/>
                </a:solidFill>
              </a:rPr>
              <a:t/>
            </a:r>
            <a:br>
              <a:rPr lang="ru-RU" sz="2300">
                <a:solidFill>
                  <a:srgbClr val="000000"/>
                </a:solidFill>
              </a:rPr>
            </a:br>
            <a:r>
              <a:rPr lang="ru-RU" sz="2300">
                <a:solidFill>
                  <a:srgbClr val="000000"/>
                </a:solidFill>
              </a:rPr>
              <a:t>В конце 19 — начале 20 вв. американские и канадские исследователи, главным образом геологи, провели регулярные работы по изучению Скалистых гор, плато Юкон и открыли высшую точку Северной Америки — гору Мак-Кинли на Аляске.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3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4" grpId="0"/>
      <p:bldP spid="187395" grpId="0" build="p" rev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5" name="Picture 5" descr="ozero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179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/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endParaRPr lang="ru-RU" sz="4000"/>
          </a:p>
        </p:txBody>
      </p:sp>
      <p:sp>
        <p:nvSpPr>
          <p:cNvPr id="1792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557338"/>
            <a:ext cx="8713787" cy="4895850"/>
          </a:xfrm>
        </p:spPr>
        <p:txBody>
          <a:bodyPr/>
          <a:lstStyle/>
          <a:p>
            <a:r>
              <a:rPr lang="ru-RU" sz="2400" dirty="0"/>
              <a:t>Познакомится с первым этапом исследования Северной Америки.</a:t>
            </a:r>
          </a:p>
          <a:p>
            <a:r>
              <a:rPr lang="ru-RU" sz="2400" dirty="0"/>
              <a:t>Познакомится со вторым этапом исследования Северной Америки.</a:t>
            </a:r>
          </a:p>
          <a:p>
            <a:r>
              <a:rPr lang="ru-RU" sz="2400" dirty="0"/>
              <a:t>Познакомится с третьим этапом исследования Северной Америки.</a:t>
            </a:r>
          </a:p>
          <a:p>
            <a:r>
              <a:rPr lang="ru-RU" sz="2400" dirty="0"/>
              <a:t>Познакомится с четвёртым этапом исследования Северной Америки.</a:t>
            </a:r>
          </a:p>
        </p:txBody>
      </p:sp>
      <p:sp>
        <p:nvSpPr>
          <p:cNvPr id="179204" name="WordArt 4"/>
          <p:cNvSpPr>
            <a:spLocks noChangeArrowheads="1" noChangeShapeType="1" noTextEdit="1"/>
          </p:cNvSpPr>
          <p:nvPr/>
        </p:nvSpPr>
        <p:spPr bwMode="auto">
          <a:xfrm>
            <a:off x="3203575" y="260350"/>
            <a:ext cx="381635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Цель работы.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9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9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9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9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9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9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9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9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9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/>
              <a:t>Первый этап исследования Северной Америки — плавания норманнов.</a:t>
            </a:r>
            <a:br>
              <a:rPr lang="ru-RU" sz="2800" b="1" dirty="0"/>
            </a:br>
            <a:endParaRPr lang="ru-RU" sz="2800" b="1" dirty="0"/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268413"/>
            <a:ext cx="4316412" cy="54006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/>
              <a:t>Первыми европейцами, побывавшими в Америке, были норманны, достигшие ее берегов в </a:t>
            </a:r>
            <a:r>
              <a:rPr lang="en-US" sz="2400"/>
              <a:t>X</a:t>
            </a:r>
            <a:r>
              <a:rPr lang="ru-RU" sz="2400"/>
              <a:t>-</a:t>
            </a:r>
            <a:r>
              <a:rPr lang="en-US" sz="2400"/>
              <a:t>XI</a:t>
            </a:r>
            <a:r>
              <a:rPr lang="ru-RU" sz="2400"/>
              <a:t> вв. Эйрик Рауди в 981-983 и его сын Лейф Эриксон плавали вдоль берегов Гренландии, в море Баффина, высаживались на побережье полуострова Лабрадор и острова Ньюфаундленд, однако их путешествия в то время не были известны в Старом Свете.</a:t>
            </a:r>
          </a:p>
        </p:txBody>
      </p:sp>
      <p:pic>
        <p:nvPicPr>
          <p:cNvPr id="180231" name="Picture 7" descr="9492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27538" y="1268413"/>
            <a:ext cx="4716462" cy="2617787"/>
          </a:xfrm>
          <a:noFill/>
          <a:ln/>
        </p:spPr>
      </p:pic>
      <p:pic>
        <p:nvPicPr>
          <p:cNvPr id="180244" name="Picture 20" descr="50_долларов_1988_Острова_Кука_Лейф_Э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00563" y="4149725"/>
            <a:ext cx="4643437" cy="2346325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0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0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0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7" name="Picture 9" descr="skalistye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/>
              <a:t>Второй этап исследования Северной Америки.</a:t>
            </a:r>
            <a:br>
              <a:rPr lang="ru-RU" sz="2400" b="1" dirty="0"/>
            </a:br>
            <a:r>
              <a:rPr lang="ru-RU" sz="2400" b="1" dirty="0"/>
              <a:t>Испанские, английские и французские экспедиции 15 — первой половины 18 вв.</a:t>
            </a:r>
            <a:br>
              <a:rPr lang="ru-RU" sz="2400" b="1" dirty="0"/>
            </a:br>
            <a:endParaRPr lang="ru-RU" sz="2400" b="1" dirty="0"/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68413"/>
            <a:ext cx="9144000" cy="55895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600"/>
              <a:t>После открытия Х. Колумбом Багамских островов, Кубы и Гаити в 1492, который считается годом открытия Америки, наиболее активные исследования береговой линии и внутренних частей континента вели испанские, английские и французские путешественники. Английская экспедиция под руководством Д. Кабота в 1497-98 прошла вдоль восточного берега Северной Америки от Ньюфаундленда почти до Флориды. В 1513 испанский конкистадор В. Нуньес де Бальбоа пересек Панамский перешеек и первым увидел Тихий океан. Полуостров Юкатан, западные, северо-западные и южные берега Мексиканского залива были открыты в 1517-19 испанскими путешественниками (Ф. Кордова и другие)..</a:t>
            </a:r>
            <a:r>
              <a:rPr lang="ru-RU" sz="1800"/>
              <a:t/>
            </a:r>
            <a:br>
              <a:rPr lang="ru-RU" sz="1800"/>
            </a:br>
            <a:r>
              <a:rPr lang="ru-RU" sz="1800"/>
              <a:t/>
            </a:r>
            <a:br>
              <a:rPr lang="ru-RU" sz="1800"/>
            </a:br>
            <a:endParaRPr lang="ru-RU" sz="180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1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1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1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0" grpId="0"/>
      <p:bldP spid="18125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/>
            </a:r>
            <a:br>
              <a:rPr lang="ru-RU" sz="4000"/>
            </a:br>
            <a:endParaRPr lang="ru-RU" sz="4000"/>
          </a:p>
        </p:txBody>
      </p:sp>
      <p:sp>
        <p:nvSpPr>
          <p:cNvPr id="211986" name="Rectangle 18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/>
              <a:t>                                  </a:t>
            </a:r>
          </a:p>
        </p:txBody>
      </p:sp>
      <p:sp>
        <p:nvSpPr>
          <p:cNvPr id="211987" name="Rectangle 19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pPr>
              <a:buFontTx/>
              <a:buNone/>
            </a:pPr>
            <a:r>
              <a:rPr lang="ru-RU"/>
              <a:t>                      Э. Кортес</a:t>
            </a:r>
          </a:p>
          <a:p>
            <a:pPr>
              <a:buFontTx/>
              <a:buNone/>
            </a:pPr>
            <a:r>
              <a:rPr lang="ru-RU"/>
              <a:t>.                    </a:t>
            </a:r>
          </a:p>
        </p:txBody>
      </p:sp>
      <p:pic>
        <p:nvPicPr>
          <p:cNvPr id="211972" name="Picture 4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361113" y="115888"/>
            <a:ext cx="2782887" cy="3097212"/>
          </a:xfrm>
          <a:noFill/>
          <a:ln/>
        </p:spPr>
      </p:pic>
      <p:sp>
        <p:nvSpPr>
          <p:cNvPr id="211975" name="Rectangle 7"/>
          <p:cNvSpPr>
            <a:spLocks noChangeArrowheads="1"/>
          </p:cNvSpPr>
          <p:nvPr/>
        </p:nvSpPr>
        <p:spPr bwMode="auto">
          <a:xfrm>
            <a:off x="179388" y="476250"/>
            <a:ext cx="6048375" cy="527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0"/>
              <a:t>В 1519-21 Э. Кортес открыл и в течение короткого времени завоевал огромную страну Мексику. Быстрому ее подчинению способствовало потрясающее впечатление, которое производили на туземцев огнестрельное оружие и лошади испанцев. В 1524 отряды Кортеса в поисках морского прохода из Тихого океана в Атлантический пересекли Центральную Америку, через Мексиканское плоскогорье вышли к Тихому океану и по суше продвинулись до Гватемалы и Гондураса. В этом же году Д.Веррацано обследовал восточное побережье между 34° и 46° с. ш. Испанская экспедиция, под руководством Х. Авилы, пройдя вдоль побережья от Панамского залива до залива Фонсека, высадилась на берег и открыла озера Никарагуа и Манагуа.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/>
            </a:r>
            <a:br>
              <a:rPr lang="ru-RU" sz="4000"/>
            </a:br>
            <a:endParaRPr lang="ru-RU" sz="4000"/>
          </a:p>
        </p:txBody>
      </p:sp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8913"/>
            <a:ext cx="9144000" cy="666908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200"/>
              <a:t>В 1528 испанская экспедиция под командованием П. Нарваэса открыла дельту Миссисипи, Ф. Коронадо в 1540-41 пересек плато Колорадо, южную часть Скалистых гор и Великие равнины, достигнув 40° с. ш., экспедиция под руководством Э. Сото обследовала Южные Аппалачи, открыв реки Алабама и Теннеси.</a:t>
            </a:r>
            <a:br>
              <a:rPr lang="ru-RU" sz="2200"/>
            </a:br>
            <a:r>
              <a:rPr lang="ru-RU" sz="2200"/>
              <a:t/>
            </a:r>
            <a:br>
              <a:rPr lang="ru-RU" sz="2200"/>
            </a:br>
            <a:r>
              <a:rPr lang="ru-RU" sz="2200"/>
              <a:t>Путешествия английских исследователей были сосредоточены главным образом в северной части материка, французских — в восточной, северо-восточной и центральной. Пытаясь найти Северо-западный проход из Атлантического в Тихий океан, французская экспедиция под руководством Ж. Картье в 1534-35 обошла с севера остров Ньюфаундленд и открыла юго-восточный берег полуострова Лабрадор, реку Св. Лаврентия. В 1576-1631 английские путешественники изучали берега моря Баффина и Гудзонова залива (М. Фробишер, Дж. Дейвис, Г. Гудзон и другие). В 1605-07 французский картограф С. Шамплейн исследовал часть Атлантического побережья США, в 1608 основал город Квебек, позднее продвинулся во внутреннюю часть континента, открыв горы Адирондак и озеро, названное его именем. В 1678-81 французская экспедиция, возглавляемая Р. Ла Салем, прошла водными путями от реки Св. Лаврентия через Великие озера к Миссисипи. В 1734-49 французский исследователь П. Варенн с сыновьями открыл озера Виннипег, Манитоба и др.</a:t>
            </a:r>
          </a:p>
          <a:p>
            <a:pPr>
              <a:lnSpc>
                <a:spcPct val="80000"/>
              </a:lnSpc>
            </a:pPr>
            <a:endParaRPr lang="ru-RU" sz="2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300" name="Picture 4" descr="00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5364163" cy="4221163"/>
          </a:xfrm>
          <a:noFill/>
          <a:ln/>
        </p:spPr>
      </p:pic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91513" cy="1341438"/>
          </a:xfrm>
        </p:spPr>
        <p:txBody>
          <a:bodyPr/>
          <a:lstStyle/>
          <a:p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Третий этап исследования Северной Америки.</a:t>
            </a:r>
            <a:b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Русские, французские и английские экспедиции 18-19 вв.</a:t>
            </a:r>
            <a:b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endParaRPr lang="ru-RU" sz="24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769938" y="1989138"/>
            <a:ext cx="8374062" cy="45085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200"/>
              <a:t>К середине 30-х гг. 18 в. в многочисленных русских экспедициях В. Беринга, П. Нагибина, А. Мельникова и др. были впервые обследованы берега Северной Америки в районе залива Аляска. В 1732 И. Федоров первым среди путешественников увидел оба берега Берингова пролива, по материалам его экспедиции составлена первая карта пролива. Открытие Аляски связывают с экспедицией А. Чирикова, которая в 1741 нанесла на карту около 400 верст северо-западного побережья Северной Америки, открыла несколько из Алеутских островов. Промышленники А. Толстых, С. Глотов, С. Пономарев и др. обнаружили Крысьи, Андреяновские и Лисьи о-ва. В 1768-69 П. К. Креницын и М. Д. Левашов завершили обследование Алеутских островов. На одном из них (острове Кадьяк) купец Г. И. Шелихов в 1784 основал первое русское поселение.</a:t>
            </a:r>
            <a:br>
              <a:rPr lang="ru-RU" sz="2200"/>
            </a:br>
            <a:endParaRPr lang="ru-RU" sz="2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3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3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298" grpId="0"/>
      <p:bldP spid="18329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/>
            </a:r>
            <a:br>
              <a:rPr lang="ru-RU" sz="4000"/>
            </a:br>
            <a:endParaRPr lang="ru-RU" sz="4000"/>
          </a:p>
        </p:txBody>
      </p:sp>
      <p:sp>
        <p:nvSpPr>
          <p:cNvPr id="184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60350"/>
            <a:ext cx="9144000" cy="65976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300"/>
              <a:t>В 1778 Дж. Кук в поисках Северо-западного прохода прошел вдоль западного побережья Северной Америки и вышел в Берингово море. Вблизи берегов Аляски он встретил русских моряков, у которых получил сведения об этом регионе. Во время этого плавания он открыл Гавайские о-ва, часть побережья Аляски с заливами Принс-Вильям, Кука, Бристольским и Нортон. В 1770-87 английские экспедиции С. Херна, Дж. Фробишера и др. обнаружили цепь канадских озер, включая Большое Невольничье и Атабаска, а в 1792 Макензи открыл Большое Медвежье озеро. В 1792-94 Макензи первым из европейцев пересек Северную Америку с востока на запад и обратно, собранный им материал имел большое значение для познания внутренних областей континента. Дж. Ванкувер, руководивший кругосветной экспедицией, в 1792-94 обследовал Тихоокеанское побережье, закартировал берега от Калифорнии до Аляски, частично использовав при этом сведения, полученные от русских моряков и испанских поселенцев. Совместно с испанской гидрографической экспедицией он открыл остров, названный впоследствии его именем. Составленные им карты отличаются большой точностью.</a:t>
            </a:r>
            <a:br>
              <a:rPr lang="ru-RU" sz="2300"/>
            </a:br>
            <a:r>
              <a:rPr lang="ru-RU" sz="1800"/>
              <a:t/>
            </a:r>
            <a:br>
              <a:rPr lang="ru-RU" sz="1800"/>
            </a:br>
            <a:endParaRPr lang="ru-RU" sz="180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autoRev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2"/>
                                        </p:tgtEl>
                                      </p:cBhvr>
                                      <p:to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4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4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22" grpId="0"/>
      <p:bldP spid="184322" grpId="1"/>
      <p:bldP spid="184322" grpId="2"/>
      <p:bldP spid="184323" grpId="0" build="p"/>
      <p:bldP spid="184323" grpI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/>
            </a:r>
            <a:br>
              <a:rPr lang="ru-RU" sz="4000"/>
            </a:br>
            <a:endParaRPr lang="ru-RU" sz="4000"/>
          </a:p>
        </p:txBody>
      </p:sp>
      <p:sp>
        <p:nvSpPr>
          <p:cNvPr id="1853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0"/>
            <a:ext cx="5940425" cy="6858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600"/>
              <a:t>В 1784-95 русские исследователи и предприниматели завершили обследование Аляски. Большой вклад в это внесли Г. И. Шелихов, результаты наблюдений которого на Аляске и в других районах были изложены в отчете (переведенном затем на многие языки), и предприниматель А. А. Баранов, составивший географическое описание острова Кадьяк, обследовавший северный и восточный берега залива Аляска с целью развития пушного промысла и поиска полезных ископаемых. Снаряженные Барановым экспедиции достигли Калифорнии и основали там поселение Росс.</a:t>
            </a:r>
          </a:p>
        </p:txBody>
      </p:sp>
      <p:sp>
        <p:nvSpPr>
          <p:cNvPr id="185353" name="Rectangle 9"/>
          <p:cNvSpPr>
            <a:spLocks noGrp="1" noChangeArrowheads="1"/>
          </p:cNvSpPr>
          <p:nvPr>
            <p:ph type="body" sz="half" idx="2"/>
          </p:nvPr>
        </p:nvSpPr>
        <p:spPr>
          <a:xfrm>
            <a:off x="6084888" y="1557338"/>
            <a:ext cx="3059112" cy="5300662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1000"/>
          </a:p>
          <a:p>
            <a:pPr>
              <a:lnSpc>
                <a:spcPct val="80000"/>
              </a:lnSpc>
            </a:pPr>
            <a:endParaRPr lang="ru-RU" sz="1000"/>
          </a:p>
          <a:p>
            <a:pPr>
              <a:lnSpc>
                <a:spcPct val="80000"/>
              </a:lnSpc>
            </a:pPr>
            <a:endParaRPr lang="ru-RU" sz="1000"/>
          </a:p>
          <a:p>
            <a:pPr>
              <a:lnSpc>
                <a:spcPct val="80000"/>
              </a:lnSpc>
            </a:pPr>
            <a:endParaRPr lang="ru-RU" sz="1000"/>
          </a:p>
          <a:p>
            <a:pPr>
              <a:lnSpc>
                <a:spcPct val="80000"/>
              </a:lnSpc>
              <a:buFontTx/>
              <a:buNone/>
            </a:pPr>
            <a:r>
              <a:rPr lang="ru-RU" sz="1000"/>
              <a:t>                                 </a:t>
            </a:r>
          </a:p>
          <a:p>
            <a:pPr>
              <a:lnSpc>
                <a:spcPct val="80000"/>
              </a:lnSpc>
            </a:pPr>
            <a:r>
              <a:rPr lang="ru-RU" sz="1000"/>
              <a:t>                 </a:t>
            </a:r>
          </a:p>
          <a:p>
            <a:pPr>
              <a:lnSpc>
                <a:spcPct val="80000"/>
              </a:lnSpc>
            </a:pPr>
            <a:endParaRPr lang="ru-RU" sz="1000"/>
          </a:p>
          <a:p>
            <a:pPr>
              <a:lnSpc>
                <a:spcPct val="80000"/>
              </a:lnSpc>
            </a:pPr>
            <a:endParaRPr lang="ru-RU" sz="1000"/>
          </a:p>
          <a:p>
            <a:pPr>
              <a:lnSpc>
                <a:spcPct val="80000"/>
              </a:lnSpc>
            </a:pPr>
            <a:endParaRPr lang="ru-RU" sz="1000"/>
          </a:p>
          <a:p>
            <a:pPr>
              <a:lnSpc>
                <a:spcPct val="80000"/>
              </a:lnSpc>
            </a:pPr>
            <a:endParaRPr lang="ru-RU" sz="1000"/>
          </a:p>
          <a:p>
            <a:pPr>
              <a:lnSpc>
                <a:spcPct val="80000"/>
              </a:lnSpc>
            </a:pPr>
            <a:endParaRPr lang="ru-RU" sz="1000"/>
          </a:p>
          <a:p>
            <a:pPr>
              <a:lnSpc>
                <a:spcPct val="80000"/>
              </a:lnSpc>
            </a:pPr>
            <a:r>
              <a:rPr lang="ru-RU" sz="1000"/>
              <a:t>                            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000"/>
              <a:t>                                </a:t>
            </a:r>
          </a:p>
          <a:p>
            <a:pPr>
              <a:lnSpc>
                <a:spcPct val="80000"/>
              </a:lnSpc>
            </a:pPr>
            <a:endParaRPr lang="ru-RU" sz="1000"/>
          </a:p>
          <a:p>
            <a:pPr>
              <a:lnSpc>
                <a:spcPct val="80000"/>
              </a:lnSpc>
            </a:pPr>
            <a:endParaRPr lang="ru-RU" sz="1000"/>
          </a:p>
          <a:p>
            <a:pPr>
              <a:lnSpc>
                <a:spcPct val="80000"/>
              </a:lnSpc>
            </a:pPr>
            <a:endParaRPr lang="ru-RU" sz="1000"/>
          </a:p>
          <a:p>
            <a:pPr>
              <a:lnSpc>
                <a:spcPct val="80000"/>
              </a:lnSpc>
            </a:pPr>
            <a:endParaRPr lang="ru-RU" sz="1000"/>
          </a:p>
          <a:p>
            <a:pPr>
              <a:lnSpc>
                <a:spcPct val="80000"/>
              </a:lnSpc>
            </a:pPr>
            <a:endParaRPr lang="ru-RU" sz="1000"/>
          </a:p>
          <a:p>
            <a:pPr>
              <a:lnSpc>
                <a:spcPct val="80000"/>
              </a:lnSpc>
              <a:buFontTx/>
              <a:buNone/>
            </a:pPr>
            <a:r>
              <a:rPr lang="ru-RU" sz="1000"/>
              <a:t>                     </a:t>
            </a:r>
          </a:p>
          <a:p>
            <a:pPr>
              <a:lnSpc>
                <a:spcPct val="80000"/>
              </a:lnSpc>
            </a:pPr>
            <a:endParaRPr lang="ru-RU" sz="1000"/>
          </a:p>
          <a:p>
            <a:pPr>
              <a:lnSpc>
                <a:spcPct val="80000"/>
              </a:lnSpc>
            </a:pPr>
            <a:endParaRPr lang="ru-RU" sz="1000"/>
          </a:p>
          <a:p>
            <a:pPr>
              <a:lnSpc>
                <a:spcPct val="80000"/>
              </a:lnSpc>
            </a:pPr>
            <a:endParaRPr lang="ru-RU" sz="1000"/>
          </a:p>
          <a:p>
            <a:pPr>
              <a:lnSpc>
                <a:spcPct val="80000"/>
              </a:lnSpc>
            </a:pPr>
            <a:endParaRPr lang="ru-RU" sz="300"/>
          </a:p>
          <a:p>
            <a:pPr>
              <a:lnSpc>
                <a:spcPct val="80000"/>
              </a:lnSpc>
            </a:pPr>
            <a:endParaRPr lang="ru-RU" sz="300"/>
          </a:p>
          <a:p>
            <a:pPr>
              <a:lnSpc>
                <a:spcPct val="80000"/>
              </a:lnSpc>
            </a:pPr>
            <a:endParaRPr lang="ru-RU" sz="300"/>
          </a:p>
          <a:p>
            <a:pPr>
              <a:lnSpc>
                <a:spcPct val="80000"/>
              </a:lnSpc>
            </a:pPr>
            <a:r>
              <a:rPr lang="ru-RU" sz="300"/>
              <a:t>.</a:t>
            </a:r>
            <a:r>
              <a:rPr lang="ru-RU" sz="1000"/>
              <a:t>                           </a:t>
            </a:r>
          </a:p>
          <a:p>
            <a:pPr>
              <a:lnSpc>
                <a:spcPct val="80000"/>
              </a:lnSpc>
            </a:pPr>
            <a:endParaRPr lang="ru-RU" sz="1000"/>
          </a:p>
          <a:p>
            <a:pPr>
              <a:lnSpc>
                <a:spcPct val="80000"/>
              </a:lnSpc>
            </a:pPr>
            <a:endParaRPr lang="ru-RU" sz="1000"/>
          </a:p>
          <a:p>
            <a:pPr>
              <a:lnSpc>
                <a:spcPct val="80000"/>
              </a:lnSpc>
            </a:pPr>
            <a:endParaRPr lang="ru-RU" sz="1000"/>
          </a:p>
          <a:p>
            <a:pPr>
              <a:lnSpc>
                <a:spcPct val="80000"/>
              </a:lnSpc>
            </a:pPr>
            <a:endParaRPr lang="ru-RU" sz="1000"/>
          </a:p>
          <a:p>
            <a:pPr>
              <a:lnSpc>
                <a:spcPct val="80000"/>
              </a:lnSpc>
            </a:pPr>
            <a:endParaRPr lang="ru-RU" sz="1000"/>
          </a:p>
          <a:p>
            <a:pPr>
              <a:lnSpc>
                <a:spcPct val="80000"/>
              </a:lnSpc>
            </a:pPr>
            <a:endParaRPr lang="ru-RU" sz="1000"/>
          </a:p>
          <a:p>
            <a:pPr>
              <a:lnSpc>
                <a:spcPct val="80000"/>
              </a:lnSpc>
            </a:pPr>
            <a:endParaRPr lang="ru-RU" sz="1000"/>
          </a:p>
          <a:p>
            <a:pPr>
              <a:lnSpc>
                <a:spcPct val="80000"/>
              </a:lnSpc>
            </a:pPr>
            <a:r>
              <a:rPr lang="ru-RU" sz="1000"/>
              <a:t>.</a:t>
            </a:r>
          </a:p>
        </p:txBody>
      </p:sp>
      <p:pic>
        <p:nvPicPr>
          <p:cNvPr id="185348" name="Picture 4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grayscl/>
          </a:blip>
          <a:srcRect/>
          <a:stretch>
            <a:fillRect/>
          </a:stretch>
        </p:blipFill>
        <p:spPr>
          <a:xfrm>
            <a:off x="6192838" y="0"/>
            <a:ext cx="2951162" cy="3068638"/>
          </a:xfrm>
          <a:noFill/>
          <a:ln/>
        </p:spPr>
      </p:pic>
      <p:pic>
        <p:nvPicPr>
          <p:cNvPr id="185351" name="Picture 7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323013" y="3429000"/>
            <a:ext cx="2820987" cy="3140075"/>
          </a:xfrm>
          <a:noFill/>
          <a:ln/>
        </p:spPr>
      </p:pic>
      <p:sp>
        <p:nvSpPr>
          <p:cNvPr id="185354" name="Rectangle 10"/>
          <p:cNvSpPr>
            <a:spLocks noChangeArrowheads="1"/>
          </p:cNvSpPr>
          <p:nvPr/>
        </p:nvSpPr>
        <p:spPr bwMode="auto">
          <a:xfrm>
            <a:off x="7019925" y="6491288"/>
            <a:ext cx="158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0"/>
              <a:t>А.А. Баранов</a:t>
            </a:r>
          </a:p>
        </p:txBody>
      </p:sp>
      <p:sp>
        <p:nvSpPr>
          <p:cNvPr id="185355" name="Rectangle 11"/>
          <p:cNvSpPr>
            <a:spLocks noChangeArrowheads="1"/>
          </p:cNvSpPr>
          <p:nvPr/>
        </p:nvSpPr>
        <p:spPr bwMode="auto">
          <a:xfrm>
            <a:off x="6877050" y="3068638"/>
            <a:ext cx="1766888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Tx/>
              <a:buChar char="•"/>
            </a:pPr>
            <a:r>
              <a:rPr lang="ru-RU" b="0"/>
              <a:t>Г.И. Шелихов.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5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53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53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53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53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53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53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535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535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535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535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535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535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535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535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535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535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535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535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3">
                                            <p:txEl>
                                              <p:pRg st="33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5353">
                                            <p:txEl>
                                              <p:pRg st="33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5353">
                                            <p:txEl>
                                              <p:pRg st="33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5353">
                                            <p:txEl>
                                              <p:pRg st="33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49" grpId="0"/>
      <p:bldP spid="185347" grpId="0" build="p"/>
      <p:bldP spid="185353" grpId="0" build="p"/>
    </p:bldLst>
  </p:timing>
</p:sld>
</file>

<file path=ppt/theme/theme1.xml><?xml version="1.0" encoding="utf-8"?>
<a:theme xmlns:a="http://schemas.openxmlformats.org/drawingml/2006/main" name="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Mountain Top</Template>
  <TotalTime>161</TotalTime>
  <Words>1051</Words>
  <Application>Microsoft Office PowerPoint</Application>
  <PresentationFormat>Экран (4:3)</PresentationFormat>
  <Paragraphs>69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Вершина горы</vt:lpstr>
      <vt:lpstr> </vt:lpstr>
      <vt:lpstr>  </vt:lpstr>
      <vt:lpstr>Первый этап исследования Северной Америки — плавания норманнов. </vt:lpstr>
      <vt:lpstr>Второй этап исследования Северной Америки. Испанские, английские и французские экспедиции 15 — первой половины 18 вв. </vt:lpstr>
      <vt:lpstr> </vt:lpstr>
      <vt:lpstr> </vt:lpstr>
      <vt:lpstr>Третий этап исследования Северной Америки. Русские, французские и английские экспедиции 18-19 вв. </vt:lpstr>
      <vt:lpstr> </vt:lpstr>
      <vt:lpstr> </vt:lpstr>
      <vt:lpstr>Четвертый этап исследования Северной Америки. Экспедиции 19-20 вв. </vt:lpstr>
      <vt:lpstr> 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АНТОН</dc:creator>
  <cp:lastModifiedBy>Николай</cp:lastModifiedBy>
  <cp:revision>6</cp:revision>
  <dcterms:created xsi:type="dcterms:W3CDTF">2009-02-27T12:23:34Z</dcterms:created>
  <dcterms:modified xsi:type="dcterms:W3CDTF">2013-09-10T11:34:19Z</dcterms:modified>
</cp:coreProperties>
</file>