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3" r:id="rId3"/>
    <p:sldId id="293" r:id="rId4"/>
    <p:sldId id="287" r:id="rId5"/>
    <p:sldId id="298" r:id="rId6"/>
    <p:sldId id="257" r:id="rId7"/>
    <p:sldId id="264" r:id="rId8"/>
    <p:sldId id="289" r:id="rId9"/>
    <p:sldId id="290" r:id="rId10"/>
    <p:sldId id="299" r:id="rId11"/>
    <p:sldId id="292" r:id="rId12"/>
    <p:sldId id="265" r:id="rId13"/>
    <p:sldId id="262" r:id="rId14"/>
    <p:sldId id="266" r:id="rId15"/>
    <p:sldId id="269" r:id="rId16"/>
    <p:sldId id="260" r:id="rId17"/>
    <p:sldId id="263" r:id="rId18"/>
    <p:sldId id="294" r:id="rId19"/>
    <p:sldId id="275" r:id="rId20"/>
    <p:sldId id="272" r:id="rId21"/>
    <p:sldId id="273" r:id="rId22"/>
    <p:sldId id="271" r:id="rId23"/>
    <p:sldId id="276" r:id="rId24"/>
    <p:sldId id="274" r:id="rId25"/>
    <p:sldId id="277" r:id="rId26"/>
    <p:sldId id="267" r:id="rId27"/>
    <p:sldId id="270" r:id="rId28"/>
    <p:sldId id="261" r:id="rId29"/>
    <p:sldId id="281" r:id="rId30"/>
    <p:sldId id="295" r:id="rId31"/>
    <p:sldId id="258" r:id="rId32"/>
    <p:sldId id="296" r:id="rId33"/>
    <p:sldId id="297" r:id="rId34"/>
    <p:sldId id="278" r:id="rId35"/>
    <p:sldId id="282" r:id="rId36"/>
    <p:sldId id="279" r:id="rId37"/>
    <p:sldId id="268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33"/>
    <a:srgbClr val="FFCC99"/>
    <a:srgbClr val="000066"/>
    <a:srgbClr val="CCFFCC"/>
    <a:srgbClr val="D0FCE1"/>
    <a:srgbClr val="CC0000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8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A8584-125D-4670-A3C5-ED521E712896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F9716-E666-47BC-8CE0-DA80C3B7F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5767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30F7E-9517-4392-A10E-2AADE9BFBB89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B312D-984E-4D83-AE2B-AB9F6FD0B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162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C3FB9-640F-4917-88A7-63258D19B861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471D2-7CBD-4EE4-8882-D4E745180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20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1E618EB-D766-4CD4-AEBD-C4960221DE89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D12359B-294A-46BE-9CEF-20B07AF23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4612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2ADF5-42E3-4BC4-B500-F08AE925D7B0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A79F1-2584-4E0B-8923-2EAE8A973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0961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A667C-254B-477E-BB48-9813929A0124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AEA2B-5144-4269-8CD6-A86FB9FF8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282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FABEE-1F98-4682-BC14-29704A3444C7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F6B2E-1057-48E8-8C2A-9B641E60A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3809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EAC2EB3-DFC5-4C09-A9C1-1AE5F3C0CE33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43CFA28-28A8-4672-92E5-A890ED6F2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08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7DCBC-73F5-4255-A2C3-9E82F70E41B4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1A282-CDF3-4ECA-AB51-759DB766D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50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Прямая соединительная линия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A57C0AE-2DF1-4377-B281-715C43681589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93416B0-1309-4311-AC96-E051DAABE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9256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11" name="Прямая соединительная линия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538DAB1-DA8E-4ECA-9112-5CCB2AAFD0BD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5BB41F3-58FE-4487-8411-33506853A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2136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C0E3942-4CB6-4572-BFC8-53BFE428A4F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D031400-E072-4C21-AB7C-426DC77EB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24" r:id="rId4"/>
    <p:sldLayoutId id="2147483725" r:id="rId5"/>
    <p:sldLayoutId id="2147483732" r:id="rId6"/>
    <p:sldLayoutId id="2147483726" r:id="rId7"/>
    <p:sldLayoutId id="2147483733" r:id="rId8"/>
    <p:sldLayoutId id="2147483734" r:id="rId9"/>
    <p:sldLayoutId id="2147483727" r:id="rId10"/>
    <p:sldLayoutId id="21474837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51914" y="0"/>
            <a:ext cx="6392086" cy="424731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i="1" u="sng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  <a:t>Тема 1.2:</a:t>
            </a:r>
            <a:r>
              <a:rPr lang="ru-RU" sz="5400" b="1" i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  <a:t>  </a:t>
            </a:r>
          </a:p>
          <a:p>
            <a:pPr>
              <a:defRPr/>
            </a:pPr>
            <a:r>
              <a:rPr lang="ru-RU" sz="5400" b="1" i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  <a:t/>
            </a:r>
            <a:br>
              <a:rPr lang="ru-RU" sz="5400" b="1" i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</a:br>
            <a:r>
              <a:rPr lang="ru-RU" sz="5400" b="1" i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  <a:t> Ранние          кочевники:</a:t>
            </a:r>
            <a:br>
              <a:rPr lang="ru-RU" sz="5400" b="1" i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</a:br>
            <a:r>
              <a:rPr lang="ru-RU" sz="5400" b="1" i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  <a:t>          саки,  </a:t>
            </a:r>
            <a:r>
              <a:rPr lang="ru-RU" sz="5400" b="1" i="1" cap="all" dirty="0" err="1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  <a:t>хунну</a:t>
            </a:r>
            <a:r>
              <a:rPr lang="ru-RU" sz="5400" b="1" i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charset="0"/>
              </a:rPr>
              <a:t>.</a:t>
            </a:r>
            <a:endParaRPr lang="ru-RU" sz="54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</p:txBody>
      </p:sp>
      <p:pic>
        <p:nvPicPr>
          <p:cNvPr id="8195" name="Picture 1" descr="130px-Issyk_Golden_Cataphract_Warri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860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0" name="Rectangle 2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61975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1.3 Политическая история саков</a:t>
            </a:r>
            <a:endParaRPr lang="en-US" sz="3200" dirty="0"/>
          </a:p>
        </p:txBody>
      </p:sp>
      <p:sp>
        <p:nvSpPr>
          <p:cNvPr id="17411" name="Text Box 24"/>
          <p:cNvSpPr txBox="1">
            <a:spLocks noChangeArrowheads="1"/>
          </p:cNvSpPr>
          <p:nvPr/>
        </p:nvSpPr>
        <p:spPr bwMode="auto">
          <a:xfrm>
            <a:off x="1331913" y="1162050"/>
            <a:ext cx="7272337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8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sz="28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в. до н.э. – войны саков с персами. Война Кира с Томирис – армия персов разгромлена.</a:t>
            </a:r>
            <a:endParaRPr lang="en-US" sz="280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1343025" y="2565400"/>
            <a:ext cx="7261225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519-518 гг. до н.э. война саков с Дарием1 – часть саков вынуждена была платить дань и посылать воинов для участия в персидских войнах.</a:t>
            </a:r>
            <a:endParaRPr lang="en-US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Text Box 28"/>
          <p:cNvSpPr txBox="1">
            <a:spLocks noChangeArrowheads="1"/>
          </p:cNvSpPr>
          <p:nvPr/>
        </p:nvSpPr>
        <p:spPr bwMode="auto">
          <a:xfrm rot="10800000" flipV="1">
            <a:off x="1333500" y="4638675"/>
            <a:ext cx="727075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8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8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в. до н.э. – война саков с Александром Македонским. Македонский захватил несколько городов на левобережье Сырдарьи-построен город    Александрия Эсхата. </a:t>
            </a:r>
            <a:endParaRPr lang="en-US" sz="280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414" name="Group 61"/>
          <p:cNvGrpSpPr>
            <a:grpSpLocks/>
          </p:cNvGrpSpPr>
          <p:nvPr/>
        </p:nvGrpSpPr>
        <p:grpSpPr bwMode="auto">
          <a:xfrm flipH="1">
            <a:off x="176213" y="2844800"/>
            <a:ext cx="1081087" cy="949325"/>
            <a:chOff x="3174" y="2656"/>
            <a:chExt cx="1549" cy="1351"/>
          </a:xfrm>
        </p:grpSpPr>
        <p:sp>
          <p:nvSpPr>
            <p:cNvPr id="17425" name="AutoShape 6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6" name="AutoShape 6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2" name="AutoShape 64"/>
            <p:cNvSpPr>
              <a:spLocks noChangeArrowheads="1"/>
            </p:cNvSpPr>
            <p:nvPr/>
          </p:nvSpPr>
          <p:spPr bwMode="gray">
            <a:xfrm>
              <a:off x="3265" y="2735"/>
              <a:ext cx="1349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17415" name="Text Box 66"/>
          <p:cNvSpPr txBox="1">
            <a:spLocks noChangeArrowheads="1"/>
          </p:cNvSpPr>
          <p:nvPr/>
        </p:nvSpPr>
        <p:spPr bwMode="gray">
          <a:xfrm flipH="1">
            <a:off x="495300" y="3011488"/>
            <a:ext cx="4413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b="1"/>
              <a:t>2</a:t>
            </a:r>
          </a:p>
        </p:txBody>
      </p:sp>
      <p:grpSp>
        <p:nvGrpSpPr>
          <p:cNvPr id="17416" name="Group 67"/>
          <p:cNvGrpSpPr>
            <a:grpSpLocks/>
          </p:cNvGrpSpPr>
          <p:nvPr/>
        </p:nvGrpSpPr>
        <p:grpSpPr bwMode="auto">
          <a:xfrm>
            <a:off x="234950" y="4806950"/>
            <a:ext cx="962025" cy="1069975"/>
            <a:chOff x="1087" y="2656"/>
            <a:chExt cx="1782" cy="1351"/>
          </a:xfrm>
        </p:grpSpPr>
        <p:sp>
          <p:nvSpPr>
            <p:cNvPr id="17422" name="AutoShape 6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3" name="AutoShape 6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8" name="AutoShape 70"/>
            <p:cNvSpPr>
              <a:spLocks noChangeArrowheads="1"/>
            </p:cNvSpPr>
            <p:nvPr/>
          </p:nvSpPr>
          <p:spPr bwMode="gray">
            <a:xfrm>
              <a:off x="1087" y="2656"/>
              <a:ext cx="1782" cy="1169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17417" name="Text Box 75"/>
          <p:cNvSpPr txBox="1">
            <a:spLocks noChangeArrowheads="1"/>
          </p:cNvSpPr>
          <p:nvPr/>
        </p:nvSpPr>
        <p:spPr bwMode="gray">
          <a:xfrm>
            <a:off x="495300" y="5084763"/>
            <a:ext cx="4413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b="1"/>
              <a:t>3</a:t>
            </a:r>
          </a:p>
        </p:txBody>
      </p:sp>
      <p:grpSp>
        <p:nvGrpSpPr>
          <p:cNvPr id="17418" name="Group 57"/>
          <p:cNvGrpSpPr>
            <a:grpSpLocks/>
          </p:cNvGrpSpPr>
          <p:nvPr/>
        </p:nvGrpSpPr>
        <p:grpSpPr bwMode="auto">
          <a:xfrm>
            <a:off x="279400" y="1341438"/>
            <a:ext cx="968375" cy="863600"/>
            <a:chOff x="1110" y="2656"/>
            <a:chExt cx="1549" cy="1351"/>
          </a:xfrm>
        </p:grpSpPr>
        <p:sp>
          <p:nvSpPr>
            <p:cNvPr id="17419" name="AutoShape 5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0" name="AutoShape 5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AutoShape 60"/>
            <p:cNvSpPr>
              <a:spLocks noChangeArrowheads="1"/>
            </p:cNvSpPr>
            <p:nvPr/>
          </p:nvSpPr>
          <p:spPr bwMode="gray">
            <a:xfrm>
              <a:off x="1199" y="2735"/>
              <a:ext cx="1460" cy="1272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sz="1600" b="1" dirty="0">
                <a:latin typeface="Arial" charset="0"/>
                <a:cs typeface="Arial" charset="0"/>
              </a:endParaRPr>
            </a:p>
            <a:p>
              <a:pPr>
                <a:defRPr/>
              </a:pPr>
              <a:r>
                <a:rPr lang="en-US" b="1" dirty="0">
                  <a:latin typeface="Arial" charset="0"/>
                  <a:cs typeface="Arial" charset="0"/>
                </a:rPr>
                <a:t>1</a:t>
              </a:r>
            </a:p>
            <a:p>
              <a:pPr>
                <a:defRPr/>
              </a:pPr>
              <a:endParaRPr lang="ru-RU" dirty="0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613"/>
          </a:xfrm>
          <a:solidFill>
            <a:schemeClr val="bg1"/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Жилище  скифов</a:t>
            </a:r>
          </a:p>
        </p:txBody>
      </p:sp>
      <p:pic>
        <p:nvPicPr>
          <p:cNvPr id="18435" name="Picture 5" descr="Scan10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0" y="1484313"/>
            <a:ext cx="3276600" cy="12969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24" descr="C:\Documents and Settings\другие\Рабочий стол\история каз рисунки\са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20483" name="Picture 27" descr="C:\Documents and Settings\другие\Рабочий стол\история каз рисунки\сакск вины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21507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8" name="Picture 23" descr="C:\Documents and Settings\другие\Рабочий стол\история каз рисунки\сак тиг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9144000" cy="683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2" name="Picture 19" descr="C:\Documents and Settings\другие\Рабочий стол\история каз рисунки\масаге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5" name="Picture 30" descr="C:\Documents and Settings\другие\Рабочий стол\история каз рисунки\томирис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26" descr="C:\Documents and Settings\другие\Рабочий стол\история каз рисунки\саки-кемер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1.4.  Религиозные  представления.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549400" y="1557338"/>
            <a:ext cx="185737" cy="9223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468313" y="1412875"/>
            <a:ext cx="8280400" cy="483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Культ вождя и царя. Царь считался избранником богов, его отждествляли с солнечным божеством. Он проводил первую борозду на весенней пахоте.</a:t>
            </a:r>
          </a:p>
          <a:p>
            <a:pPr eaLnBrk="1" hangingPunct="1"/>
            <a:endParaRPr lang="ru-RU" sz="2800" b="1" i="1"/>
          </a:p>
          <a:p>
            <a:pPr eaLnBrk="1" hangingPunct="1">
              <a:buFont typeface="Arial" pitchFamily="34" charset="0"/>
              <a:buChar char="•"/>
            </a:pPr>
            <a:r>
              <a:rPr lang="ru-RU" sz="2800" b="1" i="1"/>
              <a:t>   </a:t>
            </a: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Саки поклонялись силам природы – солнцу, ветру, грозе, грому и др. ( Конь – бог солнца и огня, Кабан – бог грома). Оседлые племена поклонялись священной земле.</a:t>
            </a:r>
          </a:p>
          <a:p>
            <a:pPr eaLnBrk="1" hangingPunct="1"/>
            <a:endParaRPr lang="ru-RU" sz="2800" b="1" i="1"/>
          </a:p>
          <a:p>
            <a:pPr eaLnBrk="1" hangingPunct="1">
              <a:buFont typeface="Arial" pitchFamily="34" charset="0"/>
              <a:buChar char="•"/>
            </a:pPr>
            <a:r>
              <a:rPr lang="ru-RU" sz="2800" b="1" i="1"/>
              <a:t>    </a:t>
            </a: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Культ  предков  и культ  огня.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26627" name="Picture 5" descr="C:\Documents and Settings\другие\Рабочий стол\история каз рисунки\эол чел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03750" y="0"/>
            <a:ext cx="4540250" cy="6858000"/>
          </a:xfrm>
        </p:spPr>
      </p:pic>
      <p:pic>
        <p:nvPicPr>
          <p:cNvPr id="26628" name="Picture 11" descr="C:\Documents and Settings\другие\Рабочий стол\история каз рисунки\з-ол че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74000">
              <a:schemeClr val="accent6">
                <a:lumMod val="20000"/>
                <a:lumOff val="80000"/>
              </a:schemeClr>
            </a:gs>
            <a:gs pos="84000">
              <a:srgbClr val="E6A174"/>
            </a:gs>
            <a:gs pos="100000">
              <a:schemeClr val="accent1">
                <a:lumMod val="75000"/>
              </a:schemeClr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u="sng" dirty="0" smtClean="0">
                <a:solidFill>
                  <a:schemeClr val="tx1"/>
                </a:solidFill>
              </a:rPr>
              <a:t>Учебные  вопросы:</a:t>
            </a:r>
          </a:p>
        </p:txBody>
      </p:sp>
      <p:sp>
        <p:nvSpPr>
          <p:cNvPr id="9219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1.     Саки.  </a:t>
            </a:r>
          </a:p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1.1  История,  места  расселения.</a:t>
            </a:r>
          </a:p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1.2  Общественный  строй  саков.</a:t>
            </a:r>
          </a:p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1.3   Политическая история саков.</a:t>
            </a:r>
          </a:p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1.4  Религиозные  представления.</a:t>
            </a:r>
          </a:p>
          <a:p>
            <a:pPr marL="669925" indent="-533400" eaLnBrk="1" hangingPunct="1">
              <a:buFont typeface="Wingdings 2" pitchFamily="18" charset="2"/>
              <a:buNone/>
            </a:pPr>
            <a:endParaRPr lang="ru-RU" b="1" i="1" smtClean="0"/>
          </a:p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2.     Государство  хунну.</a:t>
            </a:r>
          </a:p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2.1  Социальное  устройство</a:t>
            </a:r>
          </a:p>
          <a:p>
            <a:pPr marL="669925" indent="-533400" eaLnBrk="1" hangingPunct="1">
              <a:buFont typeface="Wingdings 2" pitchFamily="18" charset="2"/>
              <a:buNone/>
            </a:pPr>
            <a:r>
              <a:rPr lang="ru-RU" b="1" i="1" smtClean="0"/>
              <a:t>2.2  Политическая  история.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27651" name="Picture 14" descr="C:\Documents and Settings\другие\Рабочий стол\история каз рисунки\зол чело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28675" name="Picture 13" descr="C:\Documents and Settings\другие\Рабочий стол\история каз рисунки\зол чело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700" name="Picture 17" descr="C:\Documents and Settings\другие\Рабочий стол\история каз рисунки\кург исы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4" name="Picture 10" descr="C:\Documents and Settings\другие\Рабочий стол\история каз рисунки\зол че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12" descr="C:\Documents and Settings\другие\Рабочий стол\история каз рисунки\зол чел зап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32771" name="Picture 9" descr="C:\Documents and Settings\другие\Рабочий стол\история каз рисунки\звер стиль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30163"/>
            <a:ext cx="9144000" cy="6799262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33795" name="Picture 22" descr="C:\Documents and Settings\другие\Рабочий стол\история каз рисунки\памят сако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20" name="Picture 18" descr="C:\Documents and Settings\другие\Рабочий стол\история каз рисунки\курган тенл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35843" name="Picture 28" descr="C:\Documents and Settings\другие\Рабочий стол\история каз рисунки\сакск цари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8" name="Picture 4" descr="C:\Documents and Settings\другие\Рабочий стол\история каз рисунки\гунн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 четырьмя стрелками 3"/>
          <p:cNvSpPr/>
          <p:nvPr/>
        </p:nvSpPr>
        <p:spPr>
          <a:xfrm>
            <a:off x="3286125" y="2214563"/>
            <a:ext cx="2571750" cy="19288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Конец 1 </a:t>
            </a:r>
            <a:r>
              <a:rPr lang="ru-RU" b="1" dirty="0" err="1"/>
              <a:t>тыс</a:t>
            </a:r>
            <a:r>
              <a:rPr lang="ru-RU" b="1" dirty="0"/>
              <a:t> </a:t>
            </a:r>
            <a:r>
              <a:rPr lang="ru-RU" b="1" dirty="0" err="1"/>
              <a:t>дон.э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00250" y="732065"/>
            <a:ext cx="4857750" cy="14287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660033"/>
                </a:solidFill>
              </a:rPr>
              <a:t>VIII-VII</a:t>
            </a:r>
            <a:r>
              <a:rPr lang="ru-RU" sz="2400" b="1" dirty="0">
                <a:solidFill>
                  <a:srgbClr val="660033"/>
                </a:solidFill>
              </a:rPr>
              <a:t> вв. до н.э. – эпоха открытия и применения </a:t>
            </a:r>
            <a:r>
              <a:rPr lang="ru-RU" sz="2400" b="1" u="sng" dirty="0">
                <a:solidFill>
                  <a:srgbClr val="660033"/>
                </a:solidFill>
              </a:rPr>
              <a:t>железа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50" y="2357438"/>
            <a:ext cx="3000375" cy="1643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переход  к  кочевому</a:t>
            </a:r>
          </a:p>
          <a:p>
            <a:pPr algn="ctr">
              <a:defRPr/>
            </a:pPr>
            <a:r>
              <a:rPr lang="ru-RU" sz="2400" b="1" dirty="0"/>
              <a:t>способу производства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57875" y="2357438"/>
            <a:ext cx="3000375" cy="1643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Складываются </a:t>
            </a:r>
            <a:r>
              <a:rPr lang="ru-RU" sz="2400" b="1" dirty="0" err="1"/>
              <a:t>сакская</a:t>
            </a:r>
            <a:r>
              <a:rPr lang="ru-RU" sz="2400" b="1" dirty="0"/>
              <a:t> и гуннская культуры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00250" y="4293096"/>
            <a:ext cx="4829420" cy="1728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660033"/>
                </a:solidFill>
              </a:rPr>
              <a:t>Зарождение государственного строя у кочевых племён Казахстана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25"/>
            <a:ext cx="8686800" cy="1143000"/>
          </a:xfrm>
        </p:spPr>
        <p:txBody>
          <a:bodyPr/>
          <a:lstStyle/>
          <a:p>
            <a:pPr marL="669925" indent="-533400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2. 1.   Государство  </a:t>
            </a:r>
            <a:r>
              <a:rPr lang="ru-RU" i="1" dirty="0" err="1" smtClean="0">
                <a:solidFill>
                  <a:schemeClr val="tx1"/>
                </a:solidFill>
              </a:rPr>
              <a:t>хунну</a:t>
            </a:r>
            <a:r>
              <a:rPr lang="ru-RU" i="1" dirty="0" smtClean="0">
                <a:solidFill>
                  <a:schemeClr val="tx1"/>
                </a:solidFill>
              </a:rPr>
              <a:t>.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Социальное  устройство.</a:t>
            </a:r>
            <a:endParaRPr lang="ru-RU" dirty="0"/>
          </a:p>
        </p:txBody>
      </p:sp>
      <p:sp>
        <p:nvSpPr>
          <p:cNvPr id="3789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14563"/>
            <a:ext cx="8229600" cy="4094162"/>
          </a:xfrm>
        </p:spPr>
        <p:txBody>
          <a:bodyPr/>
          <a:lstStyle/>
          <a:p>
            <a:pPr eaLnBrk="1" hangingPunct="1"/>
            <a:r>
              <a:rPr lang="ru-RU" b="1" smtClean="0"/>
              <a:t>4-3 вв. до  н.э. </a:t>
            </a:r>
            <a:r>
              <a:rPr lang="ru-RU" smtClean="0"/>
              <a:t>у  северных  границ  Китая  происходит объединение  племен  </a:t>
            </a:r>
            <a:r>
              <a:rPr lang="ru-RU" b="1" smtClean="0"/>
              <a:t>сюнну.</a:t>
            </a:r>
            <a:r>
              <a:rPr lang="ru-RU" smtClean="0"/>
              <a:t>  Монголоидный  расовый тип.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/>
            <a:r>
              <a:rPr lang="ru-RU" smtClean="0"/>
              <a:t>Образование  государственности  и  возвышение гуннов  связано  с именем  </a:t>
            </a:r>
            <a:r>
              <a:rPr lang="ru-RU" b="1" smtClean="0"/>
              <a:t>шаньюя  МОДЭ.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915" name="Picture 2" descr="D:\2010\ИК\история каз рисунки\rfhns\гунны 2в до н э -5 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2225"/>
            <a:ext cx="9144000" cy="6835775"/>
          </a:xfr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933" y="17463"/>
            <a:ext cx="4333238" cy="17543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cs typeface="Arial" charset="0"/>
              </a:rPr>
              <a:t>206г до н.э</a:t>
            </a:r>
          </a:p>
          <a:p>
            <a:pPr algn="ctr">
              <a:defRPr/>
            </a:pPr>
            <a:r>
              <a:rPr lang="ru-RU" sz="54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cs typeface="Arial" charset="0"/>
              </a:rPr>
              <a:t>модэ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3500" y="285750"/>
            <a:ext cx="4000500" cy="1500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sz="2400" b="1" dirty="0"/>
              <a:t>  Реформы  армии</a:t>
            </a:r>
          </a:p>
          <a:p>
            <a:pPr algn="ctr">
              <a:buFont typeface="Arial" pitchFamily="34" charset="0"/>
              <a:buChar char="•"/>
              <a:defRPr/>
            </a:pPr>
            <a:r>
              <a:rPr lang="ru-RU" sz="2400" b="1" dirty="0"/>
              <a:t> Кочевое  хозяйство</a:t>
            </a:r>
          </a:p>
          <a:p>
            <a:pPr algn="ctr">
              <a:buFont typeface="Arial" pitchFamily="34" charset="0"/>
              <a:buChar char="•"/>
              <a:defRPr/>
            </a:pPr>
            <a:r>
              <a:rPr lang="ru-RU" sz="2400" b="1" dirty="0"/>
              <a:t>Поселения 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1928802"/>
            <a:ext cx="37465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47 г до н.э</a:t>
            </a:r>
          </a:p>
        </p:txBody>
      </p:sp>
      <p:sp>
        <p:nvSpPr>
          <p:cNvPr id="8" name="Нашивка 7"/>
          <p:cNvSpPr/>
          <p:nvPr/>
        </p:nvSpPr>
        <p:spPr>
          <a:xfrm>
            <a:off x="4357688" y="857250"/>
            <a:ext cx="571500" cy="5715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50" y="3000375"/>
            <a:ext cx="3429000" cy="1000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Южные  </a:t>
            </a:r>
            <a:r>
              <a:rPr lang="ru-RU" sz="3200" dirty="0" err="1"/>
              <a:t>хунны</a:t>
            </a:r>
            <a:endParaRPr lang="ru-RU" sz="3200" dirty="0"/>
          </a:p>
          <a:p>
            <a:pPr algn="ctr">
              <a:defRPr/>
            </a:pPr>
            <a:r>
              <a:rPr lang="ru-RU" sz="3200" dirty="0"/>
              <a:t>ХУХАНЬЕ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29250" y="3000375"/>
            <a:ext cx="3714750" cy="1000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Северные  </a:t>
            </a:r>
            <a:r>
              <a:rPr lang="ru-RU" sz="3200" dirty="0" err="1"/>
              <a:t>хунны</a:t>
            </a:r>
            <a:endParaRPr lang="ru-RU" sz="3200" dirty="0"/>
          </a:p>
          <a:p>
            <a:pPr algn="ctr">
              <a:defRPr/>
            </a:pPr>
            <a:r>
              <a:rPr lang="ru-RU" sz="3200" dirty="0"/>
              <a:t>ЧЖИЧЖИ</a:t>
            </a:r>
          </a:p>
        </p:txBody>
      </p:sp>
      <p:cxnSp>
        <p:nvCxnSpPr>
          <p:cNvPr id="12" name="Прямая со стрелкой 11"/>
          <p:cNvCxnSpPr>
            <a:stCxn id="6" idx="2"/>
            <a:endCxn id="9" idx="0"/>
          </p:cNvCxnSpPr>
          <p:nvPr/>
        </p:nvCxnSpPr>
        <p:spPr>
          <a:xfrm rot="5400000">
            <a:off x="3148806" y="1704182"/>
            <a:ext cx="147637" cy="2444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2"/>
            <a:endCxn id="10" idx="0"/>
          </p:cNvCxnSpPr>
          <p:nvPr/>
        </p:nvCxnSpPr>
        <p:spPr>
          <a:xfrm rot="16200000" flipH="1">
            <a:off x="5791994" y="1505744"/>
            <a:ext cx="147637" cy="2841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5072063" y="4500563"/>
            <a:ext cx="4071937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СОЮЗ С КАНГЮЙ.</a:t>
            </a:r>
          </a:p>
          <a:p>
            <a:pPr algn="ctr">
              <a:defRPr/>
            </a:pPr>
            <a:r>
              <a:rPr lang="ru-RU" dirty="0"/>
              <a:t>ПОДДАНСТВО  КИТАЯ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0" y="4500563"/>
            <a:ext cx="4071938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УШЛИ  ЗА ТЯНЬ-ШАНЬ</a:t>
            </a:r>
          </a:p>
        </p:txBody>
      </p:sp>
      <p:cxnSp>
        <p:nvCxnSpPr>
          <p:cNvPr id="25" name="Прямая со стрелкой 24"/>
          <p:cNvCxnSpPr>
            <a:stCxn id="10" idx="2"/>
            <a:endCxn id="21" idx="0"/>
          </p:cNvCxnSpPr>
          <p:nvPr/>
        </p:nvCxnSpPr>
        <p:spPr>
          <a:xfrm rot="5400000">
            <a:off x="6947693" y="4161632"/>
            <a:ext cx="500063" cy="17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9" idx="2"/>
            <a:endCxn id="22" idx="0"/>
          </p:cNvCxnSpPr>
          <p:nvPr/>
        </p:nvCxnSpPr>
        <p:spPr>
          <a:xfrm rot="16200000" flipH="1">
            <a:off x="1767681" y="4233069"/>
            <a:ext cx="500063" cy="34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Нашивка 27"/>
          <p:cNvSpPr/>
          <p:nvPr/>
        </p:nvSpPr>
        <p:spPr>
          <a:xfrm rot="10800000">
            <a:off x="4214813" y="4786313"/>
            <a:ext cx="571500" cy="5000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Нашивка 32"/>
          <p:cNvSpPr/>
          <p:nvPr/>
        </p:nvSpPr>
        <p:spPr>
          <a:xfrm rot="5646933">
            <a:off x="1698625" y="5481638"/>
            <a:ext cx="571500" cy="5016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0" y="5934670"/>
            <a:ext cx="87940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1 ВОЛНА  ПЕРЕСЕЛЕНИЯ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2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4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5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1" grpId="0" animBg="1"/>
      <p:bldP spid="22" grpId="0" animBg="1"/>
      <p:bldP spid="28" grpId="0" animBg="1"/>
      <p:bldP spid="3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2285" y="0"/>
            <a:ext cx="86017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2 ВОЛНА ПЕРЕСЕЛЕНИЯ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071546"/>
            <a:ext cx="244650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cs typeface="Arial" charset="0"/>
              </a:rPr>
              <a:t>1В.Н.Э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5" y="2428875"/>
            <a:ext cx="32146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/>
              <a:t>СЕВЕРНЫЕ  ХУННУ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15125" y="2428875"/>
            <a:ext cx="2428875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/>
              <a:t>КИТАЙ</a:t>
            </a:r>
          </a:p>
        </p:txBody>
      </p:sp>
      <p:sp>
        <p:nvSpPr>
          <p:cNvPr id="9" name="Стрелка влево 8"/>
          <p:cNvSpPr/>
          <p:nvPr/>
        </p:nvSpPr>
        <p:spPr>
          <a:xfrm>
            <a:off x="4429125" y="2428875"/>
            <a:ext cx="2014538" cy="7858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ДАВЛЕНИЕ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285875" y="3500438"/>
            <a:ext cx="2071688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5" y="4500563"/>
            <a:ext cx="8143875" cy="1357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ВЕЛИКОЕ  ПЕРЕСЕЛЕНИЕ  НАРОДОВ</a:t>
            </a:r>
          </a:p>
          <a:p>
            <a:pPr algn="ctr">
              <a:defRPr/>
            </a:pPr>
            <a:r>
              <a:rPr lang="ru-RU" sz="3200" b="1" dirty="0"/>
              <a:t>СО 2 ПО  5 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41987" name="Picture 8" descr="C:\Documents and Settings\другие\Рабочий стол\история каз рисунки\жилища гуннов жилища гу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3012" name="Picture 3" descr="C:\Documents and Settings\другие\Рабочий стол\история каз рисунки\гкнны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44035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4036" name="Picture 7" descr="C:\Documents and Settings\другие\Рабочий стол\история каз рисунки\гунский во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45059" name="Picture 20" descr="C:\Documents and Settings\другие\Рабочий стол\история каз рисунки\орда гунно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742113"/>
          </a:xfr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5888"/>
            <a:ext cx="8616950" cy="13382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1.1.  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Саки</a:t>
            </a: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. История,  места  расселения.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dirty="0" smtClean="0"/>
          </a:p>
        </p:txBody>
      </p:sp>
      <p:sp>
        <p:nvSpPr>
          <p:cNvPr id="6147" name="Oval 4"/>
          <p:cNvSpPr>
            <a:spLocks noChangeArrowheads="1"/>
          </p:cNvSpPr>
          <p:nvPr/>
        </p:nvSpPr>
        <p:spPr bwMode="auto">
          <a:xfrm>
            <a:off x="1979712" y="1196752"/>
            <a:ext cx="5544616" cy="19553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660033"/>
                </a:solidFill>
              </a:rPr>
              <a:t>Письменные источники</a:t>
            </a:r>
          </a:p>
          <a:p>
            <a:pPr algn="ctr">
              <a:defRPr/>
            </a:pPr>
            <a:r>
              <a:rPr lang="ru-RU" sz="2800" b="1" i="1" dirty="0">
                <a:solidFill>
                  <a:srgbClr val="660033"/>
                </a:solidFill>
              </a:rPr>
              <a:t> о саках</a:t>
            </a:r>
          </a:p>
        </p:txBody>
      </p:sp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357188" y="3643313"/>
            <a:ext cx="3851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400" b="1" i="1"/>
              <a:t>Персидские  источники</a:t>
            </a:r>
          </a:p>
        </p:txBody>
      </p: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5214938" y="3643313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400" b="1" i="1"/>
              <a:t>Греческие</a:t>
            </a:r>
            <a:r>
              <a:rPr lang="ru-RU" b="1" i="1"/>
              <a:t>  </a:t>
            </a:r>
            <a:r>
              <a:rPr lang="ru-RU" sz="2400" b="1" i="1"/>
              <a:t>источники</a:t>
            </a:r>
          </a:p>
        </p:txBody>
      </p:sp>
      <p:sp>
        <p:nvSpPr>
          <p:cNvPr id="6150" name="Line 9"/>
          <p:cNvSpPr>
            <a:spLocks noChangeShapeType="1"/>
          </p:cNvSpPr>
          <p:nvPr/>
        </p:nvSpPr>
        <p:spPr bwMode="auto">
          <a:xfrm flipH="1">
            <a:off x="1476375" y="3195638"/>
            <a:ext cx="24479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1" name="Line 11"/>
          <p:cNvSpPr>
            <a:spLocks noChangeShapeType="1"/>
          </p:cNvSpPr>
          <p:nvPr/>
        </p:nvSpPr>
        <p:spPr bwMode="auto">
          <a:xfrm>
            <a:off x="5214938" y="3152775"/>
            <a:ext cx="24479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2" name="Text Box 12"/>
          <p:cNvSpPr txBox="1">
            <a:spLocks noChangeArrowheads="1"/>
          </p:cNvSpPr>
          <p:nvPr/>
        </p:nvSpPr>
        <p:spPr bwMode="auto">
          <a:xfrm>
            <a:off x="179388" y="4279900"/>
            <a:ext cx="4029075" cy="10779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200" b="1" i="1">
                <a:solidFill>
                  <a:srgbClr val="660033"/>
                </a:solidFill>
              </a:rPr>
              <a:t>«саки» - могучие  мужи</a:t>
            </a:r>
          </a:p>
        </p:txBody>
      </p:sp>
      <p:sp>
        <p:nvSpPr>
          <p:cNvPr id="6153" name="Text Box 13"/>
          <p:cNvSpPr txBox="1">
            <a:spLocks noChangeArrowheads="1"/>
          </p:cNvSpPr>
          <p:nvPr/>
        </p:nvSpPr>
        <p:spPr bwMode="auto">
          <a:xfrm>
            <a:off x="4510088" y="4279900"/>
            <a:ext cx="4383087" cy="10779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660033"/>
                </a:solidFill>
              </a:rPr>
              <a:t>Геродот:</a:t>
            </a:r>
          </a:p>
          <a:p>
            <a:pPr eaLnBrk="1" hangingPunct="1"/>
            <a:r>
              <a:rPr lang="ru-RU" sz="3200" b="1">
                <a:solidFill>
                  <a:srgbClr val="660033"/>
                </a:solidFill>
              </a:rPr>
              <a:t>«азиатские скифы»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 animBg="1"/>
      <p:bldP spid="6151" grpId="0" animBg="1"/>
      <p:bldP spid="6152" grpId="0" animBg="1"/>
      <p:bldP spid="61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66000">
              <a:schemeClr val="accent6">
                <a:lumMod val="20000"/>
                <a:lumOff val="80000"/>
              </a:schemeClr>
            </a:gs>
            <a:gs pos="90000">
              <a:srgbClr val="E6A174"/>
            </a:gs>
            <a:gs pos="100000">
              <a:schemeClr val="accent1">
                <a:lumMod val="7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Места расселения саков на территории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Казахстана в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VII-IV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вв. до н.э.: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50825" y="1600200"/>
            <a:ext cx="8497888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663300"/>
              </a:buClr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Южные районы и Семиречье -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массагеты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даи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663300"/>
              </a:buClr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 северо-востоке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аримаспы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их называли «стерегущие золото»;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663300"/>
              </a:buClr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Юго- восточное </a:t>
            </a:r>
            <a:r>
              <a:rPr lang="ru-RU" sz="32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Приуралье</a:t>
            </a:r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аргипеи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663300"/>
              </a:buClr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Центральные районы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исседоны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663300"/>
              </a:buClr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 западе Казахстана –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сарматы</a:t>
            </a:r>
          </a:p>
          <a:p>
            <a:pPr marL="0" indent="0" eaLnBrk="1" fontAlgn="auto" hangingPunct="1">
              <a:spcAft>
                <a:spcPts val="0"/>
              </a:spcAft>
              <a:buClr>
                <a:srgbClr val="663300"/>
              </a:buClr>
              <a:buFont typeface="Wingdings"/>
              <a:buNone/>
              <a:defRPr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савроматы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3315" name="Picture 2" descr="D:\2010\ИК\история каз рисунки\rfhns\саки 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14339" name="Picture 25" descr="C:\Documents and Settings\другие\Рабочий стол\история каз рисунки\саки источники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>
            <a:alpha val="4705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5"/>
          <p:cNvSpPr>
            <a:spLocks noChangeArrowheads="1"/>
          </p:cNvSpPr>
          <p:nvPr/>
        </p:nvSpPr>
        <p:spPr bwMode="auto">
          <a:xfrm>
            <a:off x="1331913" y="404813"/>
            <a:ext cx="6264275" cy="647700"/>
          </a:xfrm>
          <a:prstGeom prst="plaque">
            <a:avLst>
              <a:gd name="adj" fmla="val 16667"/>
            </a:avLst>
          </a:prstGeom>
          <a:solidFill>
            <a:srgbClr val="93DFE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группы </a:t>
            </a: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сакских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племён</a:t>
            </a:r>
          </a:p>
        </p:txBody>
      </p: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395288" y="1412875"/>
            <a:ext cx="2590800" cy="37449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 i="1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ТИГРАХАУДА</a:t>
            </a:r>
          </a:p>
          <a:p>
            <a:pPr algn="ctr"/>
            <a:endParaRPr lang="ru-RU" b="1" i="1"/>
          </a:p>
          <a:p>
            <a:pPr algn="ctr"/>
            <a:r>
              <a:rPr lang="ru-RU" b="1" i="1"/>
              <a:t>(носящие </a:t>
            </a:r>
          </a:p>
          <a:p>
            <a:pPr algn="ctr"/>
            <a:r>
              <a:rPr lang="ru-RU" b="1" i="1"/>
              <a:t>остроконечные</a:t>
            </a:r>
          </a:p>
          <a:p>
            <a:pPr algn="ctr"/>
            <a:r>
              <a:rPr lang="ru-RU" b="1" i="1"/>
              <a:t> шапки).</a:t>
            </a:r>
          </a:p>
          <a:p>
            <a:pPr algn="ctr"/>
            <a:endParaRPr lang="ru-RU" b="1" i="1"/>
          </a:p>
          <a:p>
            <a:pPr algn="ctr"/>
            <a:r>
              <a:rPr lang="ru-RU" b="1" i="1"/>
              <a:t>Семиречье, </a:t>
            </a:r>
          </a:p>
          <a:p>
            <a:pPr algn="ctr"/>
            <a:r>
              <a:rPr lang="ru-RU" b="1" i="1"/>
              <a:t>Чуйская  долина,  </a:t>
            </a:r>
          </a:p>
          <a:p>
            <a:pPr algn="ctr"/>
            <a:r>
              <a:rPr lang="ru-RU" b="1" i="1"/>
              <a:t>Вост.Туркестан, </a:t>
            </a:r>
          </a:p>
          <a:p>
            <a:pPr algn="ctr"/>
            <a:r>
              <a:rPr lang="ru-RU" b="1" i="1"/>
              <a:t>средняя Сырдарья,</a:t>
            </a:r>
          </a:p>
          <a:p>
            <a:pPr algn="ctr"/>
            <a:r>
              <a:rPr lang="ru-RU" b="1" i="1"/>
              <a:t>Тянь –Шань. </a:t>
            </a:r>
          </a:p>
          <a:p>
            <a:pPr algn="ctr"/>
            <a:r>
              <a:rPr lang="ru-RU" b="1" i="1"/>
              <a:t>  </a:t>
            </a:r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3492500" y="1412875"/>
            <a:ext cx="2590800" cy="37449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ПАРАДАРАЙЯ</a:t>
            </a:r>
          </a:p>
          <a:p>
            <a:pPr algn="ctr"/>
            <a:r>
              <a:rPr lang="ru-RU" sz="2400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МАССАГЕТЫ</a:t>
            </a:r>
          </a:p>
          <a:p>
            <a:pPr algn="ctr"/>
            <a:endParaRPr lang="ru-RU" b="1" i="1"/>
          </a:p>
          <a:p>
            <a:pPr algn="ctr"/>
            <a:r>
              <a:rPr lang="ru-RU" b="1" i="1"/>
              <a:t>(живущие за морем)</a:t>
            </a:r>
          </a:p>
          <a:p>
            <a:pPr algn="ctr"/>
            <a:endParaRPr lang="ru-RU" b="1" i="1"/>
          </a:p>
          <a:p>
            <a:pPr algn="ctr"/>
            <a:r>
              <a:rPr lang="ru-RU" b="1" i="1"/>
              <a:t>Приаралье, </a:t>
            </a:r>
          </a:p>
          <a:p>
            <a:pPr algn="ctr"/>
            <a:r>
              <a:rPr lang="ru-RU" b="1" i="1"/>
              <a:t>северное </a:t>
            </a:r>
          </a:p>
          <a:p>
            <a:pPr algn="ctr"/>
            <a:r>
              <a:rPr lang="ru-RU" b="1" i="1"/>
              <a:t>Причерноморье,</a:t>
            </a:r>
          </a:p>
          <a:p>
            <a:pPr algn="ctr"/>
            <a:r>
              <a:rPr lang="ru-RU" b="1" i="1"/>
              <a:t>районы нижней</a:t>
            </a:r>
          </a:p>
          <a:p>
            <a:pPr algn="ctr"/>
            <a:r>
              <a:rPr lang="ru-RU" b="1" i="1"/>
              <a:t> Сырдарьи и </a:t>
            </a:r>
          </a:p>
          <a:p>
            <a:pPr algn="ctr"/>
            <a:r>
              <a:rPr lang="ru-RU" b="1" i="1"/>
              <a:t>Амударьи</a:t>
            </a:r>
          </a:p>
        </p:txBody>
      </p:sp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6300788" y="1412875"/>
            <a:ext cx="2590800" cy="36718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endParaRPr lang="ru-RU" sz="2400" b="1" i="1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ХАОМАВАРГА</a:t>
            </a:r>
          </a:p>
          <a:p>
            <a:pPr algn="ctr"/>
            <a:endParaRPr lang="ru-RU" b="1" i="1"/>
          </a:p>
          <a:p>
            <a:pPr algn="ctr"/>
            <a:r>
              <a:rPr lang="ru-RU" b="1" i="1"/>
              <a:t>(изготавливающие  </a:t>
            </a:r>
          </a:p>
          <a:p>
            <a:pPr algn="ctr"/>
            <a:r>
              <a:rPr lang="ru-RU" b="1" i="1"/>
              <a:t>напиток хаому)</a:t>
            </a:r>
          </a:p>
          <a:p>
            <a:pPr algn="ctr"/>
            <a:endParaRPr lang="ru-RU" b="1" i="1"/>
          </a:p>
          <a:p>
            <a:pPr algn="ctr"/>
            <a:endParaRPr lang="ru-RU" b="1" i="1"/>
          </a:p>
          <a:p>
            <a:pPr algn="ctr"/>
            <a:r>
              <a:rPr lang="ru-RU" b="1" i="1"/>
              <a:t> долина Мургаба</a:t>
            </a:r>
          </a:p>
          <a:p>
            <a:pPr algn="ctr"/>
            <a:r>
              <a:rPr lang="ru-RU" b="1" i="1"/>
              <a:t>(Туркменистан)</a:t>
            </a:r>
          </a:p>
        </p:txBody>
      </p:sp>
      <p:sp>
        <p:nvSpPr>
          <p:cNvPr id="15366" name="Line 13"/>
          <p:cNvSpPr>
            <a:spLocks noChangeShapeType="1"/>
          </p:cNvSpPr>
          <p:nvPr/>
        </p:nvSpPr>
        <p:spPr bwMode="auto">
          <a:xfrm>
            <a:off x="4572000" y="10525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15367" name="AutoShape 14"/>
          <p:cNvCxnSpPr>
            <a:cxnSpLocks noChangeShapeType="1"/>
            <a:stCxn id="19457" idx="2"/>
            <a:endCxn id="15363" idx="0"/>
          </p:cNvCxnSpPr>
          <p:nvPr/>
        </p:nvCxnSpPr>
        <p:spPr bwMode="auto">
          <a:xfrm flipH="1">
            <a:off x="1690688" y="1052513"/>
            <a:ext cx="2773362" cy="360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5368" name="AutoShape 15"/>
          <p:cNvCxnSpPr>
            <a:cxnSpLocks noChangeShapeType="1"/>
            <a:stCxn id="19457" idx="2"/>
            <a:endCxn id="15364" idx="0"/>
          </p:cNvCxnSpPr>
          <p:nvPr/>
        </p:nvCxnSpPr>
        <p:spPr bwMode="auto">
          <a:xfrm>
            <a:off x="4464050" y="1052513"/>
            <a:ext cx="323850" cy="360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5369" name="AutoShape 16"/>
          <p:cNvCxnSpPr>
            <a:cxnSpLocks noChangeShapeType="1"/>
            <a:stCxn id="19457" idx="2"/>
            <a:endCxn id="15365" idx="0"/>
          </p:cNvCxnSpPr>
          <p:nvPr/>
        </p:nvCxnSpPr>
        <p:spPr bwMode="auto">
          <a:xfrm>
            <a:off x="4464050" y="1052513"/>
            <a:ext cx="3132138" cy="360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1.2.  Общественный  строй  саков.</a:t>
            </a:r>
            <a:b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57200" y="1052513"/>
            <a:ext cx="8147050" cy="5421312"/>
          </a:xfrm>
          <a:solidFill>
            <a:srgbClr val="CCFFCC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1. Расцвет военной демократии 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2. Во главе племенного союза – царь (царица);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3.Государственные дела решались на народном собрании;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4.Племенами управляли военные вожди;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5. Основные группы населения: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000066"/>
              </a:buClr>
              <a:buFont typeface="Wingdings" pitchFamily="2" charset="2"/>
              <a:buChar char=""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Воины (красный цвет; из сословия воинов происходили вожди и цари);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000066"/>
              </a:buClr>
              <a:buFont typeface="Wingdings" pitchFamily="2" charset="2"/>
              <a:buChar char=""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Жрецы (белый цвет);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000066"/>
              </a:buClr>
              <a:buFont typeface="Wingdings" pitchFamily="2" charset="2"/>
              <a:buChar char=""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Общинники (жёлтый и синий цвета; пастухи и земледельцы).</a:t>
            </a:r>
            <a:endParaRPr lang="ru-RU" sz="28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842</TotalTime>
  <Words>504</Words>
  <Application>Microsoft Office PowerPoint</Application>
  <PresentationFormat>Экран (4:3)</PresentationFormat>
  <Paragraphs>117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Эркер</vt:lpstr>
      <vt:lpstr>Слайд 1</vt:lpstr>
      <vt:lpstr>Учебные  вопросы:</vt:lpstr>
      <vt:lpstr>Слайд 3</vt:lpstr>
      <vt:lpstr>   1.1.       Саки. История,  места  расселения. </vt:lpstr>
      <vt:lpstr>Места расселения саков на территории Казахстана в VII-IV вв. до н.э.:  </vt:lpstr>
      <vt:lpstr>Слайд 6</vt:lpstr>
      <vt:lpstr>Слайд 7</vt:lpstr>
      <vt:lpstr>Слайд 8</vt:lpstr>
      <vt:lpstr>1.2.  Общественный  строй  саков. </vt:lpstr>
      <vt:lpstr>1.3 Политическая история саков</vt:lpstr>
      <vt:lpstr>Жилище  скифов</vt:lpstr>
      <vt:lpstr>Слайд 12</vt:lpstr>
      <vt:lpstr>Слайд 13</vt:lpstr>
      <vt:lpstr>Слайд 14</vt:lpstr>
      <vt:lpstr>Слайд 15</vt:lpstr>
      <vt:lpstr>Слайд 16</vt:lpstr>
      <vt:lpstr>Слайд 17</vt:lpstr>
      <vt:lpstr>1.4.  Религиозные  представления.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2. 1.   Государство  хунну. Социальное  устройство.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Алтынгуль</dc:creator>
  <cp:lastModifiedBy>Николай</cp:lastModifiedBy>
  <cp:revision>53</cp:revision>
  <dcterms:modified xsi:type="dcterms:W3CDTF">2013-01-30T09:31:56Z</dcterms:modified>
</cp:coreProperties>
</file>