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6" r:id="rId5"/>
    <p:sldId id="267" r:id="rId6"/>
    <p:sldId id="264" r:id="rId7"/>
    <p:sldId id="265" r:id="rId8"/>
    <p:sldId id="274" r:id="rId9"/>
    <p:sldId id="268" r:id="rId10"/>
    <p:sldId id="257" r:id="rId11"/>
    <p:sldId id="263" r:id="rId12"/>
    <p:sldId id="269" r:id="rId13"/>
    <p:sldId id="271" r:id="rId14"/>
    <p:sldId id="272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051A"/>
    <a:srgbClr val="CDD210"/>
    <a:srgbClr val="B23074"/>
    <a:srgbClr val="9C94FE"/>
    <a:srgbClr val="3324FC"/>
    <a:srgbClr val="1303E3"/>
    <a:srgbClr val="05244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50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CD29-8620-48E2-BDF8-AF1763FA5D09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977CD-77D4-4D72-8B5C-2490C8120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72484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3C087-EA53-495B-BCC4-292C272DA22F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F2620-0EEA-4992-9E23-C9BEC2E4D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0264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AAA99-CA81-452F-835F-8024118C907B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22606-D4C8-4835-9240-B044B28E1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9915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9A8F4-430C-4C47-8409-D1CCA6846FFA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85FC9-CB86-4CB4-ACBE-80F4D366A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037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F4ACF-07B6-448A-B567-4441DBB24321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71B9C-5212-43EE-B1DB-F9ABCF74A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06819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30D04-EDBE-4916-82E8-94F551D0786F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3CCC8-5133-4127-A3C6-EA7C91439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858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E3EB2-0674-4FEC-8713-C23E59FBBA0A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544B1-5159-4285-94C4-A7F02307A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1025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12B9A-B11C-4223-A830-58C5E5F4CA0D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CEFA2-D602-44B0-8A66-A43A11B7F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6742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1311A-3707-4BFE-BD8F-C022AFB36F9E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675B3-BD78-4A4A-B9D6-8D407A1C5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9139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5DEF0-7292-40DA-8519-7B34C83701D9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57A02-9BA5-4C7B-8BF6-3C962C66A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4642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EB6EE-FC41-453B-A609-396EB0AC5921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259D0-2DFB-4B7E-A4EB-FC5D28189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785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DF42CE-5E42-4CA4-992C-EE7D9E3782E5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B9A514-1595-476D-A3EF-AF4C8389C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7" r:id="rId2"/>
    <p:sldLayoutId id="2147483726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7" r:id="rId9"/>
    <p:sldLayoutId id="2147483723" r:id="rId10"/>
    <p:sldLayoutId id="21474837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teacher\&#1056;&#1072;&#1073;&#1086;&#1095;&#1080;&#1081;%20&#1089;&#1090;&#1086;&#1083;\&#1076;&#1083;&#1103;%20&#1082;&#1086;&#1085;&#1082;&#1091;&#1088;&#1089;&#1072;\&#1087;&#1077;&#1076;&#1072;&#1075;&#1086;&#1075;%20&#1075;&#1086;&#1076;&#1072;\003.wav" TargetMode="External"/><Relationship Id="rId6" Type="http://schemas.openxmlformats.org/officeDocument/2006/relationships/image" Target="../media/image12.jpeg"/><Relationship Id="rId5" Type="http://schemas.openxmlformats.org/officeDocument/2006/relationships/hyperlink" Target="&#1101;&#1083;&#1077;&#1082;&#1090;&#1088;&#1086;&#1085;&#1085;&#1086;&#1077;%20&#1082;&#1086;&#1085;&#1089;&#1090;&#1088;&#1091;&#1080;&#1088;&#1086;&#1074;&#1072;&#1085;&#1080;&#1077;/Maps/Ancient_Greece_Crete-Mycenae+.html" TargetMode="Externa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Relationship Id="rId6" Type="http://schemas.openxmlformats.org/officeDocument/2006/relationships/image" Target="../media/image16.jpeg"/><Relationship Id="rId5" Type="http://schemas.openxmlformats.org/officeDocument/2006/relationships/image" Target="../media/image15.gif"/><Relationship Id="rId10" Type="http://schemas.openxmlformats.org/officeDocument/2006/relationships/slide" Target="slide14.xml"/><Relationship Id="rId4" Type="http://schemas.openxmlformats.org/officeDocument/2006/relationships/image" Target="../media/image14.jpeg"/><Relationship Id="rId9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VIDEO_TS/VIDEO_TS.VOB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file:///E:\go.ex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hyperlink" Target="../../../Program%20Files/Antic/antic.ex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" y="3786188"/>
            <a:ext cx="7854950" cy="3071812"/>
          </a:xfrm>
        </p:spPr>
        <p:txBody>
          <a:bodyPr/>
          <a:lstStyle/>
          <a:p>
            <a:pPr marR="0" eaLnBrk="1" hangingPunct="1"/>
            <a:r>
              <a:rPr lang="ru-RU" sz="3400" smtClean="0">
                <a:latin typeface="Arial" pitchFamily="34" charset="0"/>
              </a:rPr>
              <a:t>Урок повторения с элементами интерактивного конструирования</a:t>
            </a:r>
          </a:p>
        </p:txBody>
      </p:sp>
      <p:pic>
        <p:nvPicPr>
          <p:cNvPr id="5123" name="Picture 7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3286125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8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25" y="3286125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9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6125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0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38" y="3286125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2411413" y="2205038"/>
            <a:ext cx="6192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4000"/>
              <a:t>«Древнейшая Греция»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" descr="Gree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13100"/>
            <a:ext cx="9144000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pitchFamily="34" charset="0"/>
              </a:rPr>
              <a:t>   </a:t>
            </a:r>
          </a:p>
        </p:txBody>
      </p:sp>
      <p:pic>
        <p:nvPicPr>
          <p:cNvPr id="5" name="00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 Box 6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179388" y="2781300"/>
            <a:ext cx="4411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u="sng">
                <a:solidFill>
                  <a:srgbClr val="DD051A"/>
                </a:solidFill>
              </a:rPr>
              <a:t>Карта интерактивного конструирования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1258888" y="1268413"/>
            <a:ext cx="770255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/>
              <a:t>                               Первые древнегреческие государства – островные.</a:t>
            </a:r>
          </a:p>
          <a:p>
            <a:pPr eaLnBrk="1" hangingPunct="1"/>
            <a:r>
              <a:rPr lang="ru-RU"/>
              <a:t>                                                                                Критское государство.</a:t>
            </a:r>
          </a:p>
          <a:p>
            <a:pPr eaLnBrk="1" hangingPunct="1"/>
            <a:r>
              <a:rPr lang="ru-RU"/>
              <a:t>Цель:</a:t>
            </a:r>
          </a:p>
          <a:p>
            <a:pPr eaLnBrk="1" hangingPunct="1"/>
            <a:r>
              <a:rPr lang="ru-RU"/>
              <a:t>- самостоятельно научиться создавать интерактивную карту,</a:t>
            </a:r>
          </a:p>
          <a:p>
            <a:pPr eaLnBrk="1" hangingPunct="1"/>
            <a:r>
              <a:rPr lang="ru-RU"/>
              <a:t>- закрепить умения ориентироваться на местности.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98316" y="1063310"/>
            <a:ext cx="459313" cy="90903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2" name="Содержимое 3" descr="Model_of_a_greek_trirem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5734050"/>
            <a:ext cx="11525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0" y="3213100"/>
            <a:ext cx="5903913" cy="366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b="1" i="1">
                <a:solidFill>
                  <a:srgbClr val="3324FC"/>
                </a:solidFill>
              </a:rPr>
              <a:t>Вывод: </a:t>
            </a:r>
          </a:p>
          <a:p>
            <a:pPr eaLnBrk="1" hangingPunct="1">
              <a:buFontTx/>
              <a:buChar char="-"/>
            </a:pPr>
            <a:r>
              <a:rPr lang="ru-RU" b="1" i="1">
                <a:solidFill>
                  <a:srgbClr val="3324FC"/>
                </a:solidFill>
              </a:rPr>
              <a:t>первые государства греков возникли на острове Крит;</a:t>
            </a:r>
          </a:p>
          <a:p>
            <a:pPr eaLnBrk="1" hangingPunct="1">
              <a:buFontTx/>
              <a:buChar char="-"/>
            </a:pPr>
            <a:r>
              <a:rPr lang="ru-RU" b="1" i="1">
                <a:solidFill>
                  <a:srgbClr val="3324FC"/>
                </a:solidFill>
              </a:rPr>
              <a:t>Крит находился на пересечении морских путей;</a:t>
            </a:r>
          </a:p>
          <a:p>
            <a:pPr eaLnBrk="1" hangingPunct="1">
              <a:buFontTx/>
              <a:buChar char="-"/>
            </a:pPr>
            <a:r>
              <a:rPr lang="ru-RU" b="1" i="1">
                <a:solidFill>
                  <a:srgbClr val="3324FC"/>
                </a:solidFill>
              </a:rPr>
              <a:t>задолго до финикийцев критяне славились как отважные мореходы;</a:t>
            </a:r>
          </a:p>
          <a:p>
            <a:pPr eaLnBrk="1" hangingPunct="1">
              <a:buFontTx/>
              <a:buChar char="-"/>
            </a:pPr>
            <a:r>
              <a:rPr lang="ru-RU" b="1" i="1">
                <a:solidFill>
                  <a:srgbClr val="3324FC"/>
                </a:solidFill>
              </a:rPr>
              <a:t> цари Крита создали могущественный флот;</a:t>
            </a:r>
          </a:p>
          <a:p>
            <a:pPr eaLnBrk="1" hangingPunct="1">
              <a:buFontTx/>
              <a:buChar char="-"/>
            </a:pPr>
            <a:r>
              <a:rPr lang="ru-RU" b="1" i="1">
                <a:solidFill>
                  <a:srgbClr val="3324FC"/>
                </a:solidFill>
              </a:rPr>
              <a:t> освоение и заселение греками новых территорий называется колонизацией;  </a:t>
            </a:r>
          </a:p>
          <a:p>
            <a:pPr eaLnBrk="1" hangingPunct="1">
              <a:buFontTx/>
              <a:buChar char="-"/>
            </a:pPr>
            <a:r>
              <a:rPr lang="ru-RU" b="1" i="1">
                <a:solidFill>
                  <a:srgbClr val="3324FC"/>
                </a:solidFill>
              </a:rPr>
              <a:t> мы научились самому сложному умению – самостоятельно</a:t>
            </a:r>
          </a:p>
          <a:p>
            <a:pPr eaLnBrk="1" hangingPunct="1"/>
            <a:r>
              <a:rPr lang="ru-RU" b="1" i="1">
                <a:solidFill>
                  <a:srgbClr val="3324FC"/>
                </a:solidFill>
              </a:rPr>
              <a:t>конструировать интерактивную карту.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2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45270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45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5" descr="fe8ddd18f84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4850" y="1844675"/>
            <a:ext cx="3244850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 descr="f1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5157788"/>
            <a:ext cx="1962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19" descr="f1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997200"/>
            <a:ext cx="1962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0" descr="f1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508500"/>
            <a:ext cx="1962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1" descr="fe8ddd18f84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0" y="4149725"/>
            <a:ext cx="2376488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2" name="Oval 22"/>
          <p:cNvSpPr>
            <a:spLocks noChangeArrowheads="1"/>
          </p:cNvSpPr>
          <p:nvPr/>
        </p:nvSpPr>
        <p:spPr bwMode="auto">
          <a:xfrm>
            <a:off x="2916238" y="188913"/>
            <a:ext cx="3455987" cy="3311525"/>
          </a:xfrm>
          <a:prstGeom prst="ellipse">
            <a:avLst/>
          </a:prstGeom>
          <a:gradFill rotWithShape="1">
            <a:gsLst>
              <a:gs pos="0">
                <a:srgbClr val="FFC9F1"/>
              </a:gs>
              <a:gs pos="100000">
                <a:srgbClr val="EE4C63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pic>
        <p:nvPicPr>
          <p:cNvPr id="5143" name="Picture 23" descr="ani-crazy_dolphin"/>
          <p:cNvPicPr>
            <a:picLocks noChangeAspect="1" noChangeArrowheads="1" noCrop="1"/>
          </p:cNvPicPr>
          <p:nvPr/>
        </p:nvPicPr>
        <p:blipFill>
          <a:blip r:embed="rId7">
            <a:lum bright="-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84300" y="3644900"/>
            <a:ext cx="13843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4" name="Picture 24" descr="ani-crazy_dolphin"/>
          <p:cNvPicPr>
            <a:picLocks noChangeAspect="1" noChangeArrowheads="1" noCrop="1"/>
          </p:cNvPicPr>
          <p:nvPr/>
        </p:nvPicPr>
        <p:blipFill>
          <a:blip r:embed="rId7">
            <a:lum bright="-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157788"/>
            <a:ext cx="13843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Picture 25" descr="fe8ddd18f84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0" y="2276475"/>
            <a:ext cx="3244850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6" name="Picture 26" descr="ani-crazy_dolphin"/>
          <p:cNvPicPr>
            <a:picLocks noChangeAspect="1" noChangeArrowheads="1" noCrop="1"/>
          </p:cNvPicPr>
          <p:nvPr/>
        </p:nvPicPr>
        <p:blipFill>
          <a:blip r:embed="rId7">
            <a:lum bright="-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5963" y="4005263"/>
            <a:ext cx="1223962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7" name="Picture 27" descr="ani-crazy_dolphin"/>
          <p:cNvPicPr>
            <a:picLocks noChangeAspect="1" noChangeArrowheads="1" noCrop="1"/>
          </p:cNvPicPr>
          <p:nvPr/>
        </p:nvPicPr>
        <p:blipFill>
          <a:blip r:embed="rId7">
            <a:lum bright="-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00" y="3933825"/>
            <a:ext cx="1223963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8" name="Picture 28" descr="ani-crazy_dolphin"/>
          <p:cNvPicPr>
            <a:picLocks noChangeAspect="1" noChangeArrowheads="1" noCrop="1"/>
          </p:cNvPicPr>
          <p:nvPr/>
        </p:nvPicPr>
        <p:blipFill>
          <a:blip r:embed="rId7">
            <a:lum bright="-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268538" y="3933825"/>
            <a:ext cx="1366837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9" name="Rectangle 2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0033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pic>
        <p:nvPicPr>
          <p:cNvPr id="5150" name="Picture 30" descr="j043259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620713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31" descr="65faa995e8495198efec9f89623bb9a7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0" y="692150"/>
            <a:ext cx="15113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2" name="Picture 32" descr="65faa995e8495198efec9f89623bb9a7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628775"/>
            <a:ext cx="1260475" cy="87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7" name="AutoShape 3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243888" y="6308725"/>
            <a:ext cx="647700" cy="360363"/>
          </a:xfrm>
          <a:prstGeom prst="leftArrow">
            <a:avLst>
              <a:gd name="adj1" fmla="val 50000"/>
              <a:gd name="adj2" fmla="val 44934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5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3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31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35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9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95 0.1507 C 0.06528 0.17454 0.09375 0.20811 0.19948 0.20741 C 0.35208 0.20741 0.36302 0.09561 0.54531 0.09537 C 0.7092 0.09537 0.6217 0.19306 0.77934 0.1926 C 0.94323 0.1926 0.85573 0.12176 1.03177 0.12176 C 1.18941 0.12176 1.10191 0.16945 1.24236 0.16945 C 1.37778 0.16945 1.30746 0.13311 1.43056 0.13311 C 1.50087 0.13311 1.5059 0.14283 1.51215 0.1507 " pathEditMode="relative" rAng="0" ptsTypes="ffffffff">
                                      <p:cBhvr>
                                        <p:cTn id="40" dur="5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5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42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0.09329 C -0.0743 0.13496 -0.10035 0.19375 -0.1967 0.19237 C -0.33594 0.19237 -0.34635 -0.003 -0.51233 -0.00324 C -0.66163 -0.00324 -0.58194 0.16737 -0.72569 0.16644 C -0.87604 0.16644 -0.79531 0.04283 -0.95608 0.04283 C -1.09983 0.04283 -1.02014 0.12639 -1.14792 0.12639 C -1.27118 0.12639 -1.20729 0.06274 -1.31962 0.06274 C -1.38368 0.06274 -1.38837 0.0801 -1.39375 0.09329 " pathEditMode="relative" rAng="0" ptsTypes="ffffffff">
                                      <p:cBhvr>
                                        <p:cTn id="43" dur="5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545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49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53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500"/>
                            </p:stCondLst>
                            <p:childTnLst>
                              <p:par>
                                <p:cTn id="62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 -0.06134 C -0.08611 0.0662 -0.21354 0.10509 -0.3118 0.02639 C -0.40989 -0.0537 -0.44201 -0.2213 -0.3842 -0.34884 C -0.32587 -0.47708 -0.19896 -0.5162 -0.10069 -0.43704 C -0.00278 -0.35787 0.03021 -0.18958 -0.0276 -0.06134 Z " pathEditMode="relative" rAng="7273368" ptsTypes="fffff">
                                      <p:cBhvr>
                                        <p:cTn id="63" dur="5000" spd="-100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30" y="-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2500"/>
                            </p:stCondLst>
                            <p:childTnLst>
                              <p:par>
                                <p:cTn id="6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3000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0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0500"/>
                            </p:stCondLst>
                            <p:childTnLst>
                              <p:par>
                                <p:cTn id="7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3000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0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75500"/>
                            </p:stCondLst>
                            <p:childTnLst>
                              <p:par>
                                <p:cTn id="92" presetID="3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6 L -3.05556E-6 0.09745 C -3.05556E-6 0.14166 0.06181 0.19606 0.11216 0.19606 L 0.22448 0.19606 " pathEditMode="relative" rAng="0" ptsTypes="FfFF">
                                      <p:cBhvr>
                                        <p:cTn id="93" dur="3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8500"/>
                            </p:stCondLst>
                            <p:childTnLst>
                              <p:par>
                                <p:cTn id="9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81500"/>
                            </p:stCondLst>
                            <p:childTnLst>
                              <p:par>
                                <p:cTn id="9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30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84500"/>
                            </p:stCondLst>
                            <p:childTnLst>
                              <p:par>
                                <p:cTn id="104" presetID="1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5" dur="5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89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90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5"/>
                </p:tgtEl>
              </p:cMediaNode>
            </p:audio>
          </p:childTnLst>
        </p:cTn>
      </p:par>
    </p:tnLst>
    <p:bldLst>
      <p:bldP spid="5142" grpId="0" animBg="1"/>
      <p:bldP spid="5142" grpId="1" animBg="1"/>
      <p:bldP spid="5142" grpId="2" animBg="1"/>
      <p:bldP spid="5149" grpId="0" animBg="1"/>
      <p:bldP spid="51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000" smtClean="0"/>
              <a:t>                                             Что является главным источником знаний о древнейшей, архаической Греции?</a:t>
            </a:r>
            <a:r>
              <a:rPr lang="ru-RU" smtClean="0"/>
              <a:t> 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>
          <a:xfrm>
            <a:off x="539750" y="3789363"/>
            <a:ext cx="8229600" cy="2860675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i="1" smtClean="0">
                <a:solidFill>
                  <a:schemeClr val="tx2"/>
                </a:solidFill>
              </a:rPr>
              <a:t>Выводы:</a:t>
            </a:r>
            <a:r>
              <a:rPr lang="ru-RU" sz="1700" smtClean="0">
                <a:solidFill>
                  <a:schemeClr val="tx2"/>
                </a:solidFill>
              </a:rPr>
              <a:t>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1700" smtClean="0">
                <a:solidFill>
                  <a:schemeClr val="tx2"/>
                </a:solidFill>
              </a:rPr>
              <a:t>главным источником знаний о древнейшей, архаической Греции является мифология (поэмы Гомера «Илиада», «Одиссея»);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1700" smtClean="0">
                <a:solidFill>
                  <a:schemeClr val="tx2"/>
                </a:solidFill>
              </a:rPr>
              <a:t>при археологических раскопках найдены глиняные таблички с надписями о сборах царей на войну и далеких походах за добычей;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1700" smtClean="0">
                <a:solidFill>
                  <a:schemeClr val="tx2"/>
                </a:solidFill>
              </a:rPr>
              <a:t>- в современной жизни эти знания сопровождают нас крылатыми выражениями: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1700" smtClean="0">
                <a:solidFill>
                  <a:schemeClr val="tx2"/>
                </a:solidFill>
              </a:rPr>
              <a:t>«Ахиллесова пята»- уязвимое место;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1700" smtClean="0">
                <a:solidFill>
                  <a:schemeClr val="tx2"/>
                </a:solidFill>
              </a:rPr>
              <a:t>«Между Сциллой и Харибдой»- между двумя опасностями;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1700" smtClean="0">
                <a:solidFill>
                  <a:schemeClr val="tx2"/>
                </a:solidFill>
              </a:rPr>
              <a:t>«Троянский  конь» - дар врагу с целью его погубить, обманные действия;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1700" smtClean="0">
                <a:solidFill>
                  <a:schemeClr val="tx2"/>
                </a:solidFill>
              </a:rPr>
              <a:t>-  научились анализировать видеофрагменты, сопоставлять факты.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23850" y="1916113"/>
            <a:ext cx="88201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600">
                <a:hlinkClick r:id="rId2" action="ppaction://hlinkfile"/>
              </a:rPr>
              <a:t>видеофильм</a:t>
            </a:r>
            <a:r>
              <a:rPr lang="ru-RU" sz="1600"/>
              <a:t> </a:t>
            </a:r>
          </a:p>
          <a:p>
            <a:pPr eaLnBrk="1" hangingPunct="1"/>
            <a:r>
              <a:rPr lang="ru-RU" sz="1600"/>
              <a:t>                                  Цель: формирование умения обобщать данные, сопоставлять факты.</a:t>
            </a:r>
          </a:p>
          <a:p>
            <a:pPr eaLnBrk="1" hangingPunct="1"/>
            <a:r>
              <a:rPr lang="ru-RU" sz="1600" b="1" i="1" u="sng">
                <a:solidFill>
                  <a:srgbClr val="3324FC"/>
                </a:solidFill>
              </a:rPr>
              <a:t>Вопросы к видеофильму:</a:t>
            </a:r>
          </a:p>
          <a:p>
            <a:pPr eaLnBrk="1" hangingPunct="1"/>
            <a:r>
              <a:rPr lang="ru-RU" sz="1600" b="1" i="1" u="sng">
                <a:solidFill>
                  <a:srgbClr val="3324FC"/>
                </a:solidFill>
              </a:rPr>
              <a:t>1.  Кому из вождей ахейцев принадлежала идея создания </a:t>
            </a:r>
          </a:p>
          <a:p>
            <a:pPr eaLnBrk="1" hangingPunct="1"/>
            <a:r>
              <a:rPr lang="ru-RU" sz="1600" b="1" i="1" u="sng">
                <a:solidFill>
                  <a:srgbClr val="3324FC"/>
                </a:solidFill>
              </a:rPr>
              <a:t>троянского коня? </a:t>
            </a:r>
          </a:p>
          <a:p>
            <a:pPr eaLnBrk="1" hangingPunct="1"/>
            <a:r>
              <a:rPr lang="ru-RU" sz="1600" b="1" i="1" u="sng">
                <a:solidFill>
                  <a:srgbClr val="3324FC"/>
                </a:solidFill>
              </a:rPr>
              <a:t> 2.  Почему троянцы ввезли «оставленного» греками коня в город?</a:t>
            </a:r>
          </a:p>
          <a:p>
            <a:pPr eaLnBrk="1" hangingPunct="1"/>
            <a:endParaRPr lang="ru-RU" sz="1600" b="1" i="1">
              <a:solidFill>
                <a:srgbClr val="3324FC"/>
              </a:solidFill>
            </a:endParaRPr>
          </a:p>
          <a:p>
            <a:pPr eaLnBrk="1" hangingPunct="1"/>
            <a:endParaRPr lang="ru-RU" sz="1600"/>
          </a:p>
        </p:txBody>
      </p:sp>
      <p:sp>
        <p:nvSpPr>
          <p:cNvPr id="4" name="TextBox 3"/>
          <p:cNvSpPr txBox="1"/>
          <p:nvPr/>
        </p:nvSpPr>
        <p:spPr>
          <a:xfrm>
            <a:off x="2874578" y="775973"/>
            <a:ext cx="459314" cy="90903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  <p:bldP spid="337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6" descr="C:\Documents and Settings\Admin\Рабочий стол\моя вс\62100225_YErehteyon2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126288" y="692150"/>
            <a:ext cx="2017712" cy="1462088"/>
          </a:xfrm>
          <a:noFill/>
        </p:spPr>
      </p:pic>
      <p:pic>
        <p:nvPicPr>
          <p:cNvPr id="35846" name="Picture 3" descr="C:\Documents and Settings\Admin\Рабочий стол\моя вс\e3cb639538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356225"/>
            <a:ext cx="2051050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2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1863725"/>
          </a:xfrm>
        </p:spPr>
        <p:txBody>
          <a:bodyPr/>
          <a:lstStyle/>
          <a:p>
            <a:r>
              <a:rPr lang="ru-RU" sz="2000" smtClean="0"/>
              <a:t>Вспомните, какую проблему мы поставили в начале урока?</a:t>
            </a:r>
            <a:br>
              <a:rPr lang="ru-RU" sz="2000" smtClean="0"/>
            </a:br>
            <a:r>
              <a:rPr lang="ru-RU" sz="2000" smtClean="0"/>
              <a:t> С чем греки сравнивали устройство греческого общества?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Можем ли мы теперь ответить на этот вопрос. Да, можем. </a:t>
            </a:r>
            <a:br>
              <a:rPr lang="ru-RU" sz="2000" smtClean="0"/>
            </a:br>
            <a:r>
              <a:rPr lang="ru-RU" sz="2000" smtClean="0"/>
              <a:t>Где еще присутствует тема корабля</a:t>
            </a:r>
            <a:r>
              <a:rPr lang="ru-RU" sz="2000" b="1" smtClean="0"/>
              <a:t>? </a:t>
            </a:r>
            <a:br>
              <a:rPr lang="ru-RU" sz="2000" b="1" smtClean="0"/>
            </a:br>
            <a:endParaRPr lang="ru-RU" sz="2000" b="1" smtClean="0"/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0" y="2997200"/>
            <a:ext cx="8529638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b="1">
                <a:solidFill>
                  <a:srgbClr val="DD051A"/>
                </a:solidFill>
              </a:rPr>
              <a:t>Вывод: </a:t>
            </a:r>
          </a:p>
          <a:p>
            <a:pPr eaLnBrk="1" hangingPunct="1"/>
            <a:r>
              <a:rPr lang="ru-RU" b="1">
                <a:solidFill>
                  <a:srgbClr val="DD051A"/>
                </a:solidFill>
              </a:rPr>
              <a:t>- вся жизнь греков была связана с морем: оно кормило (рыболовство);</a:t>
            </a:r>
          </a:p>
          <a:p>
            <a:pPr eaLnBrk="1" hangingPunct="1">
              <a:buFontTx/>
              <a:buChar char="-"/>
            </a:pPr>
            <a:r>
              <a:rPr lang="ru-RU" b="1">
                <a:solidFill>
                  <a:srgbClr val="DD051A"/>
                </a:solidFill>
              </a:rPr>
              <a:t>было главной транспортной артерией – сухопутным путем из Южной Греции в Среднюю можно было попасть только через узкий перешеек, из Средней Северную – через узкое ущелье (Фермопильский проход);  </a:t>
            </a:r>
          </a:p>
          <a:p>
            <a:pPr eaLnBrk="1" hangingPunct="1">
              <a:buFontTx/>
              <a:buChar char="-"/>
            </a:pPr>
            <a:r>
              <a:rPr lang="ru-RU" b="1">
                <a:solidFill>
                  <a:srgbClr val="DD051A"/>
                </a:solidFill>
              </a:rPr>
              <a:t>берега Древней Греции изрезаны глубокими и удобными для стоянок</a:t>
            </a:r>
          </a:p>
          <a:p>
            <a:pPr eaLnBrk="1" hangingPunct="1"/>
            <a:r>
              <a:rPr lang="ru-RU" b="1">
                <a:solidFill>
                  <a:srgbClr val="DD051A"/>
                </a:solidFill>
              </a:rPr>
              <a:t> кораблей бухтами.</a:t>
            </a:r>
          </a:p>
          <a:p>
            <a:pPr eaLnBrk="1" hangingPunct="1"/>
            <a:endParaRPr lang="ru-RU" b="1">
              <a:solidFill>
                <a:srgbClr val="DD051A"/>
              </a:solidFill>
            </a:endParaRPr>
          </a:p>
          <a:p>
            <a:pPr eaLnBrk="1" hangingPunct="1"/>
            <a:endParaRPr lang="ru-RU" b="1">
              <a:solidFill>
                <a:srgbClr val="DD051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58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0" fill="hold"/>
                                        <p:tgtEl>
                                          <p:spTgt spid="358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650875"/>
          </a:xfrm>
        </p:spPr>
        <p:txBody>
          <a:bodyPr/>
          <a:lstStyle/>
          <a:p>
            <a:r>
              <a:rPr lang="ru-RU" sz="2400" smtClean="0"/>
              <a:t>Цель: проверить полученные знания ключевых идей урока.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>
          <a:xfrm>
            <a:off x="395288" y="692150"/>
            <a:ext cx="8229600" cy="701675"/>
          </a:xfrm>
        </p:spPr>
        <p:txBody>
          <a:bodyPr/>
          <a:lstStyle/>
          <a:p>
            <a:r>
              <a:rPr lang="ru-RU" smtClean="0"/>
              <a:t>тестирование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0" y="1341438"/>
            <a:ext cx="4356100" cy="519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400"/>
              <a:t>Проверка ответов: максимально – 5 баллов</a:t>
            </a:r>
          </a:p>
          <a:p>
            <a:pPr eaLnBrk="1" hangingPunct="1"/>
            <a:endParaRPr lang="ru-RU" sz="1400"/>
          </a:p>
          <a:p>
            <a:pPr eaLnBrk="1" hangingPunct="1"/>
            <a:endParaRPr lang="ru-RU" sz="1400"/>
          </a:p>
          <a:p>
            <a:pPr eaLnBrk="1" hangingPunct="1"/>
            <a:r>
              <a:rPr lang="ru-RU" sz="1400"/>
              <a:t>1. Где находится Древняя Греция:</a:t>
            </a:r>
          </a:p>
          <a:p>
            <a:pPr lvl="1" eaLnBrk="1" hangingPunct="1"/>
            <a:r>
              <a:rPr lang="ru-RU" sz="1400"/>
              <a:t>                1. На северо – востоке Африки</a:t>
            </a:r>
          </a:p>
          <a:p>
            <a:pPr lvl="1" eaLnBrk="1" hangingPunct="1"/>
            <a:r>
              <a:rPr lang="ru-RU" sz="1400"/>
              <a:t>                </a:t>
            </a:r>
            <a:r>
              <a:rPr lang="ru-RU" sz="1400" b="1"/>
              <a:t>2. На юге Балканского полуострова</a:t>
            </a:r>
          </a:p>
          <a:p>
            <a:pPr lvl="1" eaLnBrk="1" hangingPunct="1"/>
            <a:r>
              <a:rPr lang="ru-RU" sz="1400"/>
              <a:t>                3. На юге Малой Азии</a:t>
            </a:r>
          </a:p>
          <a:p>
            <a:pPr eaLnBrk="1" hangingPunct="1"/>
            <a:r>
              <a:rPr lang="ru-RU" sz="1400"/>
              <a:t>2.   Поэмы «Илиада» и «Одиссея» написаны:</a:t>
            </a:r>
          </a:p>
          <a:p>
            <a:pPr eaLnBrk="1" hangingPunct="1"/>
            <a:r>
              <a:rPr lang="ru-RU" sz="1400"/>
              <a:t>               </a:t>
            </a:r>
            <a:r>
              <a:rPr lang="ru-RU" sz="1400" b="1"/>
              <a:t>А/ Гомером</a:t>
            </a:r>
          </a:p>
          <a:p>
            <a:pPr eaLnBrk="1" hangingPunct="1"/>
            <a:r>
              <a:rPr lang="ru-RU" sz="1400"/>
              <a:t>               Б/ Одиссеем</a:t>
            </a:r>
          </a:p>
          <a:p>
            <a:pPr eaLnBrk="1" hangingPunct="1"/>
            <a:r>
              <a:rPr lang="ru-RU" sz="1400"/>
              <a:t>                В/ Солоном</a:t>
            </a:r>
          </a:p>
          <a:p>
            <a:pPr eaLnBrk="1" hangingPunct="1"/>
            <a:r>
              <a:rPr lang="ru-RU" sz="1400"/>
              <a:t>3. Красавицу, из – за которой началась Троянская война звали:</a:t>
            </a:r>
          </a:p>
          <a:p>
            <a:pPr eaLnBrk="1" hangingPunct="1"/>
            <a:r>
              <a:rPr lang="ru-RU" sz="1400"/>
              <a:t>                 А/ Афродита</a:t>
            </a:r>
          </a:p>
          <a:p>
            <a:pPr eaLnBrk="1" hangingPunct="1"/>
            <a:r>
              <a:rPr lang="ru-RU" sz="1400"/>
              <a:t>                 Б/ Алкиноя</a:t>
            </a:r>
          </a:p>
          <a:p>
            <a:pPr eaLnBrk="1" hangingPunct="1"/>
            <a:r>
              <a:rPr lang="ru-RU" sz="1400"/>
              <a:t>                 </a:t>
            </a:r>
            <a:r>
              <a:rPr lang="ru-RU" sz="1400" b="1"/>
              <a:t>В/ Елена</a:t>
            </a:r>
          </a:p>
          <a:p>
            <a:pPr eaLnBrk="1" hangingPunct="1"/>
            <a:r>
              <a:rPr lang="ru-RU" sz="1400"/>
              <a:t>4. Злые чародейки, полуптицы –полуженщины:</a:t>
            </a:r>
          </a:p>
          <a:p>
            <a:pPr eaLnBrk="1" hangingPunct="1"/>
            <a:r>
              <a:rPr lang="ru-RU" sz="1400"/>
              <a:t>                А/ Сцилла</a:t>
            </a:r>
          </a:p>
          <a:p>
            <a:pPr eaLnBrk="1" hangingPunct="1"/>
            <a:r>
              <a:rPr lang="ru-RU" sz="1400"/>
              <a:t>                Б/ Харибда</a:t>
            </a:r>
          </a:p>
          <a:p>
            <a:pPr eaLnBrk="1" hangingPunct="1"/>
            <a:r>
              <a:rPr lang="ru-RU" sz="1400"/>
              <a:t>                </a:t>
            </a:r>
            <a:r>
              <a:rPr lang="ru-RU" sz="1400" b="1"/>
              <a:t>В/ Сирены</a:t>
            </a:r>
          </a:p>
          <a:p>
            <a:pPr eaLnBrk="1" hangingPunct="1"/>
            <a:r>
              <a:rPr lang="ru-RU" sz="1400"/>
              <a:t>5. Бог грома и молнии в Древней Греции:</a:t>
            </a:r>
          </a:p>
          <a:p>
            <a:pPr eaLnBrk="1" hangingPunct="1"/>
            <a:r>
              <a:rPr lang="ru-RU" sz="1400"/>
              <a:t>                </a:t>
            </a:r>
            <a:r>
              <a:rPr lang="ru-RU" sz="1400" b="1"/>
              <a:t>А/ Зевс</a:t>
            </a:r>
          </a:p>
          <a:p>
            <a:pPr eaLnBrk="1" hangingPunct="1"/>
            <a:r>
              <a:rPr lang="ru-RU" sz="1400"/>
              <a:t>                Б/ Посейдон</a:t>
            </a:r>
          </a:p>
          <a:p>
            <a:pPr eaLnBrk="1" hangingPunct="1"/>
            <a:r>
              <a:rPr lang="ru-RU" sz="1400"/>
              <a:t>                В/ Гор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4932363" y="1557338"/>
            <a:ext cx="4211637" cy="498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sz="1400"/>
          </a:p>
          <a:p>
            <a:pPr eaLnBrk="1" hangingPunct="1"/>
            <a:endParaRPr lang="ru-RU" sz="1400"/>
          </a:p>
          <a:p>
            <a:pPr eaLnBrk="1" hangingPunct="1"/>
            <a:r>
              <a:rPr lang="ru-RU" sz="1400"/>
              <a:t>1.  Какими морями омывается Греция:</a:t>
            </a:r>
          </a:p>
          <a:p>
            <a:pPr lvl="1" eaLnBrk="1" hangingPunct="1"/>
            <a:r>
              <a:rPr lang="ru-RU" sz="1400"/>
              <a:t>         </a:t>
            </a:r>
            <a:r>
              <a:rPr lang="ru-RU" sz="1400" b="1"/>
              <a:t>1. Ионическим и Эгейским морями</a:t>
            </a:r>
          </a:p>
          <a:p>
            <a:pPr lvl="1" eaLnBrk="1" hangingPunct="1"/>
            <a:r>
              <a:rPr lang="ru-RU" sz="1400"/>
              <a:t>         2. Красным и Желтыми морями</a:t>
            </a:r>
          </a:p>
          <a:p>
            <a:pPr lvl="1" eaLnBrk="1" hangingPunct="1"/>
            <a:r>
              <a:rPr lang="ru-RU" sz="1400"/>
              <a:t>         3. Балтийским и северным морями</a:t>
            </a:r>
          </a:p>
          <a:p>
            <a:pPr eaLnBrk="1" hangingPunct="1"/>
            <a:r>
              <a:rPr lang="ru-RU" sz="1400"/>
              <a:t>2. Поэмы «Илиада» и «Одиссея» написаны:</a:t>
            </a:r>
          </a:p>
          <a:p>
            <a:pPr eaLnBrk="1" hangingPunct="1"/>
            <a:r>
              <a:rPr lang="ru-RU" sz="1400"/>
              <a:t>         </a:t>
            </a:r>
            <a:r>
              <a:rPr lang="ru-RU" sz="1400" b="1"/>
              <a:t>А/ в 8 в.до н.э.</a:t>
            </a:r>
          </a:p>
          <a:p>
            <a:pPr eaLnBrk="1" hangingPunct="1"/>
            <a:r>
              <a:rPr lang="ru-RU" sz="1400"/>
              <a:t>         Б/ в 18 в.до н.э.</a:t>
            </a:r>
          </a:p>
          <a:p>
            <a:pPr eaLnBrk="1" hangingPunct="1"/>
            <a:r>
              <a:rPr lang="ru-RU" sz="1400"/>
              <a:t>         В/ в 80 г. до н.э.</a:t>
            </a:r>
          </a:p>
          <a:p>
            <a:pPr eaLnBrk="1" hangingPunct="1"/>
            <a:r>
              <a:rPr lang="ru-RU" sz="1400"/>
              <a:t>3. Главный герой одной из поэм Гомера:</a:t>
            </a:r>
          </a:p>
          <a:p>
            <a:pPr eaLnBrk="1" hangingPunct="1"/>
            <a:r>
              <a:rPr lang="ru-RU" sz="1400"/>
              <a:t>        А/ Полифем</a:t>
            </a:r>
          </a:p>
          <a:p>
            <a:pPr eaLnBrk="1" hangingPunct="1"/>
            <a:r>
              <a:rPr lang="ru-RU" sz="1400"/>
              <a:t>        </a:t>
            </a:r>
            <a:r>
              <a:rPr lang="ru-RU" sz="1400" b="1"/>
              <a:t>Б/ Одиссей</a:t>
            </a:r>
          </a:p>
          <a:p>
            <a:pPr eaLnBrk="1" hangingPunct="1"/>
            <a:r>
              <a:rPr lang="ru-RU" sz="1400"/>
              <a:t>        В/ Демодок</a:t>
            </a:r>
          </a:p>
          <a:p>
            <a:pPr eaLnBrk="1" hangingPunct="1"/>
            <a:r>
              <a:rPr lang="ru-RU" sz="1400"/>
              <a:t>4. Царица на острове Итака, двадцать лет ждавшая мужа:</a:t>
            </a:r>
          </a:p>
          <a:p>
            <a:pPr eaLnBrk="1" hangingPunct="1"/>
            <a:r>
              <a:rPr lang="ru-RU" sz="1400"/>
              <a:t>       А/ Елена</a:t>
            </a:r>
          </a:p>
          <a:p>
            <a:pPr eaLnBrk="1" hangingPunct="1"/>
            <a:r>
              <a:rPr lang="ru-RU" sz="1400"/>
              <a:t>      Б/ Федита</a:t>
            </a:r>
          </a:p>
          <a:p>
            <a:pPr eaLnBrk="1" hangingPunct="1"/>
            <a:r>
              <a:rPr lang="ru-RU" sz="1400"/>
              <a:t>      </a:t>
            </a:r>
            <a:r>
              <a:rPr lang="ru-RU" sz="1400" b="1"/>
              <a:t>В/ Пенелопа</a:t>
            </a:r>
          </a:p>
          <a:p>
            <a:pPr eaLnBrk="1" hangingPunct="1"/>
            <a:r>
              <a:rPr lang="ru-RU" sz="1400"/>
              <a:t>5. Бог моря в Древней Греции:</a:t>
            </a:r>
          </a:p>
          <a:p>
            <a:pPr eaLnBrk="1" hangingPunct="1"/>
            <a:r>
              <a:rPr lang="ru-RU" sz="1400"/>
              <a:t>       </a:t>
            </a:r>
            <a:r>
              <a:rPr lang="ru-RU" sz="1400" b="1"/>
              <a:t>А/ Посейдон</a:t>
            </a:r>
          </a:p>
          <a:p>
            <a:pPr eaLnBrk="1" hangingPunct="1"/>
            <a:r>
              <a:rPr lang="ru-RU" sz="1400"/>
              <a:t>       Б/ Амон</a:t>
            </a:r>
          </a:p>
          <a:p>
            <a:pPr eaLnBrk="1" hangingPunct="1"/>
            <a:r>
              <a:rPr lang="ru-RU" sz="1400"/>
              <a:t>       В/ Гефест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492125"/>
          </a:xfrm>
        </p:spPr>
        <p:txBody>
          <a:bodyPr/>
          <a:lstStyle/>
          <a:p>
            <a:r>
              <a:rPr lang="ru-RU" sz="1800" smtClean="0"/>
              <a:t>Итоги урока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>
              <a:buFont typeface="Wingdings 2" pitchFamily="18" charset="2"/>
              <a:buNone/>
            </a:pPr>
            <a:r>
              <a:rPr lang="ru-RU" smtClean="0"/>
              <a:t>Проанализируем, что нам удалось сделать для достижения поставленных на уроке целей?</a:t>
            </a:r>
          </a:p>
          <a:p>
            <a:pPr algn="r">
              <a:buFont typeface="Wingdings 2" pitchFamily="18" charset="2"/>
              <a:buNone/>
            </a:pPr>
            <a:endParaRPr lang="ru-RU" smtClean="0"/>
          </a:p>
          <a:p>
            <a:pPr algn="r">
              <a:buFont typeface="Wingdings 2" pitchFamily="18" charset="2"/>
              <a:buNone/>
            </a:pPr>
            <a:endParaRPr lang="ru-RU" smtClean="0"/>
          </a:p>
          <a:p>
            <a:pPr algn="r">
              <a:buFont typeface="Wingdings 2" pitchFamily="18" charset="2"/>
              <a:buNone/>
            </a:pPr>
            <a:endParaRPr lang="ru-RU" smtClean="0"/>
          </a:p>
          <a:p>
            <a:pPr algn="r">
              <a:buFont typeface="Wingdings 2" pitchFamily="18" charset="2"/>
              <a:buNone/>
            </a:pPr>
            <a:r>
              <a:rPr lang="ru-RU" b="1" i="1" smtClean="0"/>
              <a:t>Домашнее задание</a:t>
            </a:r>
            <a:r>
              <a:rPr lang="ru-RU" smtClean="0"/>
              <a:t>:  повторить тему «Религия древних греков», ответить самостоятельно на вопрос: « В чем проявилось влияние религии на жизнь греков».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4603" y="1784035"/>
            <a:ext cx="459314" cy="90903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4"/>
          <p:cNvSpPr txBox="1">
            <a:spLocks/>
          </p:cNvSpPr>
          <p:nvPr/>
        </p:nvSpPr>
        <p:spPr>
          <a:xfrm>
            <a:off x="2857500" y="1857375"/>
            <a:ext cx="6643688" cy="1857375"/>
          </a:xfrm>
          <a:prstGeom prst="rect">
            <a:avLst/>
          </a:prstGeom>
        </p:spPr>
        <p:txBody>
          <a:bodyPr/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Повторим 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>
                <a:latin typeface="+mn-lt"/>
              </a:rPr>
              <a:t>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400" b="1" dirty="0"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историю древнейшей Греции</a:t>
            </a:r>
            <a:r>
              <a:rPr lang="ru-RU" sz="2400" b="1" i="1" dirty="0">
                <a:latin typeface="+mn-lt"/>
              </a:rPr>
              <a:t>: </a:t>
            </a:r>
            <a:r>
              <a:rPr lang="ru-RU" sz="2400" i="1" dirty="0">
                <a:latin typeface="+mn-lt"/>
              </a:rPr>
              <a:t>ее местонахождение, первые города – государства, мифологию, религию</a:t>
            </a:r>
            <a:endParaRPr lang="ru-RU" sz="2400" dirty="0">
              <a:latin typeface="+mn-lt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28596" y="0"/>
            <a:ext cx="8305800" cy="1143000"/>
          </a:xfrm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4900" dirty="0" smtClean="0"/>
              <a:t>Тема урока: «Древнейшая Греция» </a:t>
            </a:r>
            <a:endParaRPr lang="ru-RU" dirty="0"/>
          </a:p>
        </p:txBody>
      </p:sp>
      <p:pic>
        <p:nvPicPr>
          <p:cNvPr id="6148" name="Picture 4" descr="C:\Documents and Settings\teacher\Local Settings\Temporary Internet Files\Content.IE5\5XDDPIS1\MP90040376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2428875"/>
            <a:ext cx="2081213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1214438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214438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214438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0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88" y="1214438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86063" y="3500438"/>
            <a:ext cx="6000750" cy="1274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Узнаем  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400" b="1" dirty="0">
                <a:latin typeface="Arial" charset="0"/>
              </a:rPr>
              <a:t>  </a:t>
            </a:r>
            <a:r>
              <a:rPr lang="ru-RU" sz="2400" i="1" dirty="0">
                <a:latin typeface="+mn-lt"/>
              </a:rPr>
              <a:t>приемы интерактивного конструирования, интересные факты</a:t>
            </a:r>
            <a:endParaRPr lang="ru-RU" sz="2400" dirty="0"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500" y="4786313"/>
            <a:ext cx="6215063" cy="153511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Проверим </a:t>
            </a:r>
            <a:r>
              <a:rPr lang="ru-RU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</a:t>
            </a:r>
            <a:r>
              <a:rPr lang="ru-RU" sz="2400" b="1" smtClean="0">
                <a:latin typeface="Constantia" pitchFamily="18" charset="0"/>
              </a:rPr>
              <a:t> 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ru-RU" sz="2400" b="1" smtClean="0">
                <a:latin typeface="Constantia" pitchFamily="18" charset="0"/>
              </a:rPr>
              <a:t> </a:t>
            </a:r>
            <a:r>
              <a:rPr lang="ru-RU" sz="2400" i="1" smtClean="0">
                <a:latin typeface="Constantia" pitchFamily="18" charset="0"/>
              </a:rPr>
              <a:t>знания понятий и</a:t>
            </a:r>
            <a:r>
              <a:rPr lang="ru-RU" sz="2400" b="1" i="1" smtClean="0">
                <a:latin typeface="Constantia" pitchFamily="18" charset="0"/>
              </a:rPr>
              <a:t> </a:t>
            </a:r>
            <a:r>
              <a:rPr lang="ru-RU" sz="2400" i="1" smtClean="0">
                <a:latin typeface="Constantia" pitchFamily="18" charset="0"/>
              </a:rPr>
              <a:t>терминов: колония, религия, мифология, эллины</a:t>
            </a:r>
            <a:endParaRPr lang="ru-RU" sz="2400" smtClean="0">
              <a:latin typeface="Constantia" pitchFamily="18" charset="0"/>
            </a:endParaRPr>
          </a:p>
          <a:p>
            <a:pPr eaLnBrk="1" hangingPunct="1">
              <a:defRPr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334404" cy="1143000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Задачи урока:</a:t>
            </a:r>
            <a:endParaRPr lang="ru-RU" dirty="0"/>
          </a:p>
        </p:txBody>
      </p:sp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2071688" y="2643188"/>
            <a:ext cx="65151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sz="2600">
                <a:latin typeface="Constantia" pitchFamily="18" charset="0"/>
              </a:rPr>
              <a:t>работать с  учебником, атласом,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sz="2600">
                <a:latin typeface="Constantia" pitchFamily="18" charset="0"/>
              </a:rPr>
              <a:t>выполнить интерактивные задания, 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sz="2600">
                <a:latin typeface="Constantia" pitchFamily="18" charset="0"/>
              </a:rPr>
              <a:t>работать с видеофрагментом,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sz="2600">
                <a:latin typeface="Constantia" pitchFamily="18" charset="0"/>
              </a:rPr>
              <a:t>составить интерактивную карту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ru-RU" sz="260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143116"/>
            <a:ext cx="1378904" cy="31700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7173" name="Picture 7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1643063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8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643063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9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643063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0" descr="C:\Documents and Settings\teacher\Рабочий стол\греческий_орнамен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7875" y="1643063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pitchFamily="34" charset="0"/>
              </a:rPr>
              <a:t>Цели урока:</a:t>
            </a:r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400" smtClean="0"/>
              <a:t>- на основе полученных ранее знаний систематизировать, обобщить и закрепить знания учащихся по теме «Древнейшая Греция»;</a:t>
            </a:r>
          </a:p>
          <a:p>
            <a:pPr>
              <a:buFontTx/>
              <a:buChar char="-"/>
            </a:pPr>
            <a:r>
              <a:rPr lang="ru-RU" sz="2400" smtClean="0"/>
              <a:t> закрепить знания понятий: колония, религия, мифология, эллины;</a:t>
            </a:r>
          </a:p>
          <a:p>
            <a:pPr>
              <a:buFontTx/>
              <a:buChar char="-"/>
            </a:pPr>
            <a:r>
              <a:rPr lang="ru-RU" sz="2400" smtClean="0"/>
              <a:t> развивать умение ориентироваться на местности</a:t>
            </a:r>
            <a:r>
              <a:rPr lang="ru-RU" sz="2400" i="1" smtClean="0"/>
              <a:t>; </a:t>
            </a:r>
            <a:r>
              <a:rPr lang="ru-RU" sz="2400" smtClean="0"/>
              <a:t> работать с интерактивными картами, умение самостоятельно конструировать карты;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539750" y="-242888"/>
            <a:ext cx="8218488" cy="2708276"/>
          </a:xfrm>
        </p:spPr>
        <p:txBody>
          <a:bodyPr/>
          <a:lstStyle/>
          <a:p>
            <a:r>
              <a:rPr lang="ru-RU" sz="1600" smtClean="0">
                <a:latin typeface="Arial" pitchFamily="34" charset="0"/>
              </a:rPr>
              <a:t/>
            </a:r>
            <a:br>
              <a:rPr lang="ru-RU" sz="1600" smtClean="0">
                <a:latin typeface="Arial" pitchFamily="34" charset="0"/>
              </a:rPr>
            </a:br>
            <a:r>
              <a:rPr lang="ru-RU" sz="1600" smtClean="0">
                <a:latin typeface="Arial" pitchFamily="34" charset="0"/>
              </a:rPr>
              <a:t>               </a:t>
            </a:r>
            <a:r>
              <a:rPr lang="ru-RU" sz="1600" smtClean="0">
                <a:solidFill>
                  <a:srgbClr val="1303E3"/>
                </a:solidFill>
                <a:latin typeface="Arial" pitchFamily="34" charset="0"/>
              </a:rPr>
              <a:t>Острова, острова, острова…</a:t>
            </a:r>
            <a:br>
              <a:rPr lang="ru-RU" sz="1600" smtClean="0">
                <a:solidFill>
                  <a:srgbClr val="1303E3"/>
                </a:solidFill>
                <a:latin typeface="Arial" pitchFamily="34" charset="0"/>
              </a:rPr>
            </a:br>
            <a:r>
              <a:rPr lang="ru-RU" sz="1600" smtClean="0">
                <a:solidFill>
                  <a:srgbClr val="1303E3"/>
                </a:solidFill>
                <a:latin typeface="Arial" pitchFamily="34" charset="0"/>
              </a:rPr>
              <a:t>               Стадо белых коней Посейдона.</a:t>
            </a:r>
            <a:br>
              <a:rPr lang="ru-RU" sz="1600" smtClean="0">
                <a:solidFill>
                  <a:srgbClr val="1303E3"/>
                </a:solidFill>
                <a:latin typeface="Arial" pitchFamily="34" charset="0"/>
              </a:rPr>
            </a:br>
            <a:r>
              <a:rPr lang="ru-RU" sz="1600" smtClean="0">
                <a:solidFill>
                  <a:srgbClr val="1303E3"/>
                </a:solidFill>
                <a:latin typeface="Arial" pitchFamily="34" charset="0"/>
              </a:rPr>
              <a:t>               От земных вас корней оторвав,</a:t>
            </a:r>
            <a:br>
              <a:rPr lang="ru-RU" sz="1600" smtClean="0">
                <a:solidFill>
                  <a:srgbClr val="1303E3"/>
                </a:solidFill>
                <a:latin typeface="Arial" pitchFamily="34" charset="0"/>
              </a:rPr>
            </a:br>
            <a:r>
              <a:rPr lang="ru-RU" sz="1600" smtClean="0">
                <a:solidFill>
                  <a:srgbClr val="1303E3"/>
                </a:solidFill>
                <a:latin typeface="Arial" pitchFamily="34" charset="0"/>
              </a:rPr>
              <a:t>               Он свои навязал вам законы.</a:t>
            </a:r>
            <a:br>
              <a:rPr lang="ru-RU" sz="1600" smtClean="0">
                <a:solidFill>
                  <a:srgbClr val="1303E3"/>
                </a:solidFill>
                <a:latin typeface="Arial" pitchFamily="34" charset="0"/>
              </a:rPr>
            </a:br>
            <a:r>
              <a:rPr lang="ru-RU" sz="1600" smtClean="0">
                <a:solidFill>
                  <a:srgbClr val="1303E3"/>
                </a:solidFill>
                <a:latin typeface="Arial" pitchFamily="34" charset="0"/>
              </a:rPr>
              <a:t>                                                                                     Возвращает преданий прибой</a:t>
            </a:r>
            <a:br>
              <a:rPr lang="ru-RU" sz="1600" smtClean="0">
                <a:solidFill>
                  <a:srgbClr val="1303E3"/>
                </a:solidFill>
                <a:latin typeface="Arial" pitchFamily="34" charset="0"/>
              </a:rPr>
            </a:br>
            <a:r>
              <a:rPr lang="ru-RU" sz="1600" smtClean="0">
                <a:solidFill>
                  <a:srgbClr val="1303E3"/>
                </a:solidFill>
                <a:latin typeface="Arial" pitchFamily="34" charset="0"/>
              </a:rPr>
              <a:t>                                                                                     Чудеса, что ушли безвозвратно,</a:t>
            </a:r>
            <a:br>
              <a:rPr lang="ru-RU" sz="1600" smtClean="0">
                <a:solidFill>
                  <a:srgbClr val="1303E3"/>
                </a:solidFill>
                <a:latin typeface="Arial" pitchFamily="34" charset="0"/>
              </a:rPr>
            </a:br>
            <a:r>
              <a:rPr lang="ru-RU" sz="1600" smtClean="0">
                <a:solidFill>
                  <a:srgbClr val="1303E3"/>
                </a:solidFill>
                <a:latin typeface="Arial" pitchFamily="34" charset="0"/>
              </a:rPr>
              <a:t>                                                                                     И как будто ведет за собой</a:t>
            </a:r>
            <a:br>
              <a:rPr lang="ru-RU" sz="1600" smtClean="0">
                <a:solidFill>
                  <a:srgbClr val="1303E3"/>
                </a:solidFill>
                <a:latin typeface="Arial" pitchFamily="34" charset="0"/>
              </a:rPr>
            </a:br>
            <a:r>
              <a:rPr lang="ru-RU" sz="1600" smtClean="0">
                <a:solidFill>
                  <a:srgbClr val="1303E3"/>
                </a:solidFill>
                <a:latin typeface="Arial" pitchFamily="34" charset="0"/>
              </a:rPr>
              <a:t>                                                                                     В лабиринты времен Ариадна.</a:t>
            </a:r>
            <a:br>
              <a:rPr lang="ru-RU" sz="1600" smtClean="0">
                <a:solidFill>
                  <a:srgbClr val="1303E3"/>
                </a:solidFill>
                <a:latin typeface="Arial" pitchFamily="34" charset="0"/>
              </a:rPr>
            </a:br>
            <a:r>
              <a:rPr lang="ru-RU" sz="1600" smtClean="0">
                <a:solidFill>
                  <a:srgbClr val="1303E3"/>
                </a:solidFill>
                <a:latin typeface="Arial" pitchFamily="34" charset="0"/>
              </a:rPr>
              <a:t>                                                                                                  Немировский А. И.</a:t>
            </a:r>
            <a:br>
              <a:rPr lang="ru-RU" sz="1600" smtClean="0">
                <a:solidFill>
                  <a:srgbClr val="1303E3"/>
                </a:solidFill>
                <a:latin typeface="Arial" pitchFamily="34" charset="0"/>
              </a:rPr>
            </a:br>
            <a:endParaRPr lang="ru-RU" sz="1600" smtClean="0">
              <a:solidFill>
                <a:srgbClr val="1303E3"/>
              </a:solidFill>
              <a:latin typeface="Arial" pitchFamily="34" charset="0"/>
            </a:endParaRPr>
          </a:p>
        </p:txBody>
      </p:sp>
      <p:pic>
        <p:nvPicPr>
          <p:cNvPr id="9219" name="Picture 4" descr="Greec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2430463"/>
            <a:ext cx="5903913" cy="4427537"/>
          </a:xfrm>
        </p:spPr>
      </p:pic>
      <p:pic>
        <p:nvPicPr>
          <p:cNvPr id="31757" name="Picture 13" descr="Картинка 8 из 2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7463" y="2276475"/>
            <a:ext cx="4046537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3303588"/>
          </a:xfrm>
        </p:spPr>
        <p:txBody>
          <a:bodyPr/>
          <a:lstStyle/>
          <a:p>
            <a:r>
              <a:rPr lang="ru-RU" sz="2800" smtClean="0"/>
              <a:t>Античные люди, наделенные воображением, видели общество, которое их породило, </a:t>
            </a:r>
            <a:r>
              <a:rPr lang="ru-RU" sz="2800" b="1" smtClean="0"/>
              <a:t>кораблем</a:t>
            </a:r>
            <a:r>
              <a:rPr lang="ru-RU" sz="2800" smtClean="0"/>
              <a:t>, несущимся по бурному морю времени. Этот же образ вошел в терминологию </a:t>
            </a:r>
            <a:r>
              <a:rPr lang="ru-RU" sz="2800" smtClean="0">
                <a:solidFill>
                  <a:schemeClr val="accent2"/>
                </a:solidFill>
              </a:rPr>
              <a:t>храма</a:t>
            </a:r>
            <a:r>
              <a:rPr lang="ru-RU" sz="2800" smtClean="0"/>
              <a:t>, модели космоса. </a:t>
            </a:r>
            <a:r>
              <a:rPr lang="ru-RU" sz="2800" b="1" smtClean="0"/>
              <a:t>Наосом </a:t>
            </a:r>
            <a:r>
              <a:rPr lang="ru-RU" sz="2800" smtClean="0"/>
              <a:t>(кораблем) называлось его главное помещение, в котором находились статуи небожителей, покровителей города – государства.</a:t>
            </a:r>
            <a:br>
              <a:rPr lang="ru-RU" sz="2800" smtClean="0"/>
            </a:br>
            <a:endParaRPr lang="ru-RU" sz="2800" smtClean="0">
              <a:solidFill>
                <a:schemeClr val="tx1"/>
              </a:solidFill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>
          <a:xfrm>
            <a:off x="0" y="3213100"/>
            <a:ext cx="9144000" cy="3644900"/>
          </a:xfrm>
        </p:spPr>
        <p:txBody>
          <a:bodyPr/>
          <a:lstStyle/>
          <a:p>
            <a:r>
              <a:rPr lang="ru-RU" smtClean="0"/>
              <a:t>         </a:t>
            </a:r>
          </a:p>
        </p:txBody>
      </p:sp>
      <p:pic>
        <p:nvPicPr>
          <p:cNvPr id="24583" name="Picture 6" descr="C:\Documents and Settings\Admin\Рабочий стол\моя вс\62100225_YErehtey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3141663"/>
            <a:ext cx="242093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3" descr="C:\Documents and Settings\Admin\Рабочий стол\моя вс\e3cb639538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109913"/>
            <a:ext cx="6156325" cy="374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Содержимое 4" descr="100128_rfoster_mp_his_greek_1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4941888"/>
            <a:ext cx="2449513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5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0" fill="hold"/>
                                        <p:tgtEl>
                                          <p:spTgt spid="245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245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solidFill>
                  <a:schemeClr val="tx1"/>
                </a:solidFill>
              </a:rPr>
              <a:t>Проблемное задание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50130" y="2777691"/>
            <a:ext cx="1005862" cy="200983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916238" y="3213100"/>
            <a:ext cx="5976937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</a:rPr>
              <a:t>Почему греки придавали такое             большое значение морю, кораблю? </a:t>
            </a:r>
          </a:p>
          <a:p>
            <a:endParaRPr lang="ru-RU" sz="2400">
              <a:solidFill>
                <a:schemeClr val="tx2"/>
              </a:solidFill>
            </a:endParaRPr>
          </a:p>
          <a:p>
            <a:r>
              <a:rPr lang="ru-RU" sz="2400">
                <a:solidFill>
                  <a:schemeClr val="tx2"/>
                </a:solidFill>
              </a:rPr>
              <a:t> </a:t>
            </a:r>
          </a:p>
          <a:p>
            <a:r>
              <a:rPr lang="ru-RU" sz="2400">
                <a:solidFill>
                  <a:schemeClr val="tx2"/>
                </a:solidFill>
              </a:rPr>
              <a:t>Итак, наше плавание начинается…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hlinkClick r:id="rId2" action="ppaction://hlinkfile"/>
              </a:rPr>
              <a:t>Работа с картой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91512" cy="1582738"/>
          </a:xfrm>
        </p:spPr>
        <p:txBody>
          <a:bodyPr/>
          <a:lstStyle/>
          <a:p>
            <a:r>
              <a:rPr lang="ru-RU" sz="2000" smtClean="0"/>
              <a:t>                                                   Без чего мы не можем отправиться в плавание?</a:t>
            </a:r>
            <a:br>
              <a:rPr lang="ru-RU" sz="2000" smtClean="0"/>
            </a:br>
            <a:r>
              <a:rPr lang="ru-RU" sz="2000" smtClean="0"/>
              <a:t>                                                                                                            Без знания карты.</a:t>
            </a:r>
            <a:br>
              <a:rPr lang="ru-RU" sz="2000" smtClean="0"/>
            </a:br>
            <a:r>
              <a:rPr lang="ru-RU" sz="2000" smtClean="0"/>
              <a:t>Цель: повторить местоположение Древнейшей Греции;</a:t>
            </a:r>
            <a:br>
              <a:rPr lang="ru-RU" sz="2000" smtClean="0"/>
            </a:br>
            <a:r>
              <a:rPr lang="ru-RU" sz="2000" smtClean="0"/>
              <a:t>выделить ее особенности. </a:t>
            </a:r>
            <a:br>
              <a:rPr lang="ru-RU" sz="2000" smtClean="0"/>
            </a:br>
            <a:r>
              <a:rPr lang="ru-RU" sz="2000" smtClean="0"/>
              <a:t>сравнить с государствами Древнего Востока.</a:t>
            </a:r>
          </a:p>
        </p:txBody>
      </p:sp>
      <p:sp>
        <p:nvSpPr>
          <p:cNvPr id="13315" name="Rectangle 3"/>
          <p:cNvSpPr>
            <a:spLocks noGrp="1"/>
          </p:cNvSpPr>
          <p:nvPr>
            <p:ph type="body" idx="1"/>
          </p:nvPr>
        </p:nvSpPr>
        <p:spPr>
          <a:xfrm>
            <a:off x="457200" y="2060575"/>
            <a:ext cx="8229600" cy="1081088"/>
          </a:xfrm>
        </p:spPr>
        <p:txBody>
          <a:bodyPr/>
          <a:lstStyle/>
          <a:p>
            <a:r>
              <a:rPr lang="ru-RU" smtClean="0">
                <a:hlinkClick r:id="rId2" action="ppaction://hlinkfile"/>
              </a:rPr>
              <a:t>Выполнить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hlinkClick r:id="rId2" action="ppaction://hlinkfile"/>
              </a:rPr>
              <a:t>                           интерактивное задание.</a:t>
            </a:r>
          </a:p>
          <a:p>
            <a:pPr>
              <a:buFont typeface="Wingdings 2" pitchFamily="18" charset="2"/>
              <a:buNone/>
            </a:pPr>
            <a:endParaRPr lang="ru-RU" smtClean="0">
              <a:hlinkClick r:id="rId2" action="ppaction://hlinkfile"/>
            </a:endParaRPr>
          </a:p>
          <a:p>
            <a:pPr>
              <a:buFont typeface="Wingdings 2" pitchFamily="18" charset="2"/>
              <a:buNone/>
            </a:pPr>
            <a:endParaRPr lang="ru-RU" smtClean="0">
              <a:hlinkClick r:id="rId2" action="ppaction://hlinkfile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311275" y="4313238"/>
            <a:ext cx="4845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539750" y="3716338"/>
            <a:ext cx="8158163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i="1">
                <a:solidFill>
                  <a:srgbClr val="3324FC"/>
                </a:solidFill>
              </a:rPr>
              <a:t>Выводы:</a:t>
            </a:r>
            <a:r>
              <a:rPr lang="ru-RU" b="1">
                <a:solidFill>
                  <a:srgbClr val="3324FC"/>
                </a:solidFill>
              </a:rPr>
              <a:t> </a:t>
            </a:r>
          </a:p>
          <a:p>
            <a:pPr eaLnBrk="1" hangingPunct="1"/>
            <a:r>
              <a:rPr lang="ru-RU" sz="2000" b="1">
                <a:solidFill>
                  <a:srgbClr val="3324FC"/>
                </a:solidFill>
              </a:rPr>
              <a:t>- значительная часть Греции покрыта крутыми </a:t>
            </a:r>
          </a:p>
          <a:p>
            <a:pPr eaLnBrk="1" hangingPunct="1"/>
            <a:r>
              <a:rPr lang="ru-RU" sz="2000" b="1">
                <a:solidFill>
                  <a:srgbClr val="3324FC"/>
                </a:solidFill>
              </a:rPr>
              <a:t>и обрывистыми горами, они делят Грецию на </a:t>
            </a:r>
            <a:r>
              <a:rPr lang="ru-RU" sz="2000" b="1" i="1" u="sng">
                <a:solidFill>
                  <a:srgbClr val="3324FC"/>
                </a:solidFill>
              </a:rPr>
              <a:t>изолированные</a:t>
            </a:r>
          </a:p>
          <a:p>
            <a:pPr eaLnBrk="1" hangingPunct="1"/>
            <a:r>
              <a:rPr lang="ru-RU" sz="2000" b="1">
                <a:solidFill>
                  <a:srgbClr val="3324FC"/>
                </a:solidFill>
              </a:rPr>
              <a:t> друг от друга области: Северная, Средняя, Южная (Пелопонесс);</a:t>
            </a:r>
          </a:p>
          <a:p>
            <a:pPr eaLnBrk="1" hangingPunct="1"/>
            <a:r>
              <a:rPr lang="ru-RU" sz="2000" b="1">
                <a:solidFill>
                  <a:srgbClr val="3324FC"/>
                </a:solidFill>
              </a:rPr>
              <a:t>- нет крупных рек, почва каменистая, малоплодородна; </a:t>
            </a:r>
          </a:p>
          <a:p>
            <a:pPr eaLnBrk="1" hangingPunct="1"/>
            <a:r>
              <a:rPr lang="ru-RU" sz="2000" b="1">
                <a:solidFill>
                  <a:srgbClr val="3324FC"/>
                </a:solidFill>
              </a:rPr>
              <a:t>- государство возникло позже, чем в странах Востока;</a:t>
            </a:r>
          </a:p>
          <a:p>
            <a:pPr eaLnBrk="1" hangingPunct="1"/>
            <a:r>
              <a:rPr lang="ru-RU" sz="2000" b="1" i="1">
                <a:solidFill>
                  <a:srgbClr val="3324FC"/>
                </a:solidFill>
              </a:rPr>
              <a:t>Особенности:</a:t>
            </a:r>
            <a:r>
              <a:rPr lang="ru-RU" sz="2000" b="1">
                <a:solidFill>
                  <a:srgbClr val="3324FC"/>
                </a:solidFill>
              </a:rPr>
              <a:t> </a:t>
            </a:r>
            <a:r>
              <a:rPr lang="ru-RU" sz="2000" b="1" u="sng">
                <a:solidFill>
                  <a:srgbClr val="3324FC"/>
                </a:solidFill>
              </a:rPr>
              <a:t>мореходство, освоение островов Средиземного моря (в отличие от стран Востока).</a:t>
            </a:r>
          </a:p>
        </p:txBody>
      </p:sp>
      <p:pic>
        <p:nvPicPr>
          <p:cNvPr id="13318" name="Picture 6" descr="j02921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25538"/>
            <a:ext cx="1538288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26878" y="226698"/>
            <a:ext cx="459314" cy="90903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463</TotalTime>
  <Words>893</Words>
  <Application>Microsoft Office PowerPoint</Application>
  <PresentationFormat>Экран (4:3)</PresentationFormat>
  <Paragraphs>132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 Тема урока: «Древнейшая Греция» </vt:lpstr>
      <vt:lpstr>Задачи урока:</vt:lpstr>
      <vt:lpstr>Цели урока:</vt:lpstr>
      <vt:lpstr>                Острова, острова, острова…                Стадо белых коней Посейдона.                От земных вас корней оторвав,                Он свои навязал вам законы.                                                                                      Возвращает преданий прибой                                                                                      Чудеса, что ушли безвозвратно,                                                                                      И как будто ведет за собой                                                                                      В лабиринты времен Ариадна.                                                                                                   Немировский А. И. </vt:lpstr>
      <vt:lpstr>Античные люди, наделенные воображением, видели общество, которое их породило, кораблем, несущимся по бурному морю времени. Этот же образ вошел в терминологию храма, модели космоса. Наосом (кораблем) называлось его главное помещение, в котором находились статуи небожителей, покровителей города – государства. </vt:lpstr>
      <vt:lpstr>Проблемное задание</vt:lpstr>
      <vt:lpstr>Работа с картой</vt:lpstr>
      <vt:lpstr>                                                   Без чего мы не можем отправиться в плавание?                                                                                                             Без знания карты. Цель: повторить местоположение Древнейшей Греции; выделить ее особенности.  сравнить с государствами Древнего Востока.</vt:lpstr>
      <vt:lpstr>   </vt:lpstr>
      <vt:lpstr>Слайд 11</vt:lpstr>
      <vt:lpstr>                                             Что является главным источником знаний о древнейшей, архаической Греции? </vt:lpstr>
      <vt:lpstr>Вспомните, какую проблему мы поставили в начале урока?  С чем греки сравнивали устройство греческого общества?   Можем ли мы теперь ответить на этот вопрос. Да, можем.  Где еще присутствует тема корабля?  </vt:lpstr>
      <vt:lpstr>Цель: проверить полученные знания ключевых идей урока.</vt:lpstr>
      <vt:lpstr>Итоги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AT</dc:creator>
  <cp:lastModifiedBy>Николай</cp:lastModifiedBy>
  <cp:revision>66</cp:revision>
  <dcterms:created xsi:type="dcterms:W3CDTF">2011-01-14T19:06:29Z</dcterms:created>
  <dcterms:modified xsi:type="dcterms:W3CDTF">2013-01-30T08:32:00Z</dcterms:modified>
</cp:coreProperties>
</file>