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4"/>
  </p:notesMasterIdLst>
  <p:sldIdLst>
    <p:sldId id="256" r:id="rId2"/>
    <p:sldId id="257" r:id="rId3"/>
    <p:sldId id="260" r:id="rId4"/>
    <p:sldId id="258" r:id="rId5"/>
    <p:sldId id="259" r:id="rId6"/>
    <p:sldId id="284" r:id="rId7"/>
    <p:sldId id="261" r:id="rId8"/>
    <p:sldId id="263" r:id="rId9"/>
    <p:sldId id="264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80" r:id="rId18"/>
    <p:sldId id="278" r:id="rId19"/>
    <p:sldId id="276" r:id="rId20"/>
    <p:sldId id="279" r:id="rId21"/>
    <p:sldId id="281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85A7F-3CD9-46B6-B356-74867BC5DA25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14264-2542-46E2-8329-1F550AA2B8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7139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14264-2542-46E2-8329-1F550AA2B80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5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769307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327648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1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6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15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ВОЗНИКНОВЕНИЕ ДРЕВНЕРУССКОГО ГОСУДАРСТВА.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КРЕЩЕНИЕ РУСИ.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Укрепление Древнерусского государства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500174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142844" y="1714488"/>
            <a:ext cx="1285884" cy="71438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Игорь (912-945)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1928794" y="1785926"/>
            <a:ext cx="1285884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Ольга (945-969)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00100" y="2857496"/>
            <a:ext cx="2214578" cy="78581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Укрепление авторитета княжеской власти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1500166" y="1928802"/>
            <a:ext cx="500066" cy="27031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2385424" y="2543742"/>
            <a:ext cx="500066" cy="27031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3714744" y="1785926"/>
            <a:ext cx="1714512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Святослав (945-972)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3286116" y="1928802"/>
            <a:ext cx="500066" cy="27031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5929322" y="1643050"/>
            <a:ext cx="200026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Владимир Святославович  (980-1015)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5500694" y="1928802"/>
            <a:ext cx="500066" cy="27031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57488" y="6000768"/>
            <a:ext cx="2928958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Практическое уничтожение каганата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00430" y="4929198"/>
            <a:ext cx="2214578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Разорение Волжской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Булгарии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500430" y="3857628"/>
            <a:ext cx="2143140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Освобождение племен от дани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500430" y="2857496"/>
            <a:ext cx="2143140" cy="50006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Поход против Хазарии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4314250" y="2543742"/>
            <a:ext cx="500066" cy="27031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4314250" y="3543874"/>
            <a:ext cx="500066" cy="27031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4314250" y="5687014"/>
            <a:ext cx="500066" cy="27031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4314250" y="4615444"/>
            <a:ext cx="500066" cy="27031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42844" y="5500702"/>
            <a:ext cx="2214578" cy="12144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Открытие для русских купцов Волжского торгового пути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10800000">
            <a:off x="2285984" y="6143644"/>
            <a:ext cx="500066" cy="27031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929322" y="5000636"/>
            <a:ext cx="2000264" cy="35719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Крещение Руси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929322" y="4000504"/>
            <a:ext cx="2000264" cy="50006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Поход на Херсонес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929322" y="3000372"/>
            <a:ext cx="2000264" cy="50006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Успешная борьба с печенегами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6528828" y="2686618"/>
            <a:ext cx="500066" cy="27031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трелка вправо 29"/>
          <p:cNvSpPr/>
          <p:nvPr/>
        </p:nvSpPr>
        <p:spPr>
          <a:xfrm rot="5400000">
            <a:off x="6600266" y="3686750"/>
            <a:ext cx="500066" cy="27031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6671704" y="4686882"/>
            <a:ext cx="500066" cy="27031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авая фигурная скобка 34"/>
          <p:cNvSpPr/>
          <p:nvPr/>
        </p:nvSpPr>
        <p:spPr>
          <a:xfrm>
            <a:off x="7929586" y="1643050"/>
            <a:ext cx="214314" cy="3714776"/>
          </a:xfrm>
          <a:prstGeom prst="rightBrace">
            <a:avLst>
              <a:gd name="adj1" fmla="val 40333"/>
              <a:gd name="adj2" fmla="val 49744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с двумя скругленными противолежащими углами 35"/>
          <p:cNvSpPr/>
          <p:nvPr/>
        </p:nvSpPr>
        <p:spPr>
          <a:xfrm rot="16200000">
            <a:off x="6750859" y="3107529"/>
            <a:ext cx="3643338" cy="714380"/>
          </a:xfrm>
          <a:prstGeom prst="round2DiagRect">
            <a:avLst>
              <a:gd name="adj1" fmla="val 50000"/>
              <a:gd name="adj2" fmla="val 4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Древнерусское государство – крупнейшая держава Европы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Управляющая кнопка: домой 36">
            <a:hlinkClick r:id="rId6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Игорь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397192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4" name="Загнутый угол 3"/>
          <p:cNvSpPr/>
          <p:nvPr/>
        </p:nvSpPr>
        <p:spPr>
          <a:xfrm>
            <a:off x="571472" y="1785926"/>
            <a:ext cx="3429024" cy="4572032"/>
          </a:xfrm>
          <a:prstGeom prst="foldedCorner">
            <a:avLst>
              <a:gd name="adj" fmla="val 1162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Князь киевский с 912 г., фактический родоначальник династии Рюриковичей. Игорь продолжал деятельность своего предшественника Олега, подчинил своей власти восточнославянские племенные объединения между Днестром и Дунаем. Совершал походы на Константинополь. В 944 г. между греками и русскими был заключен договор. Игорь первым из русских князей столкнулся с печенегами. Был убит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древлянами при попытке собрать с них дань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вторично.</a:t>
            </a:r>
          </a:p>
        </p:txBody>
      </p:sp>
      <p:pic>
        <p:nvPicPr>
          <p:cNvPr id="6146" name="Picture 2" descr="C:\Documents and Settings\Admin\Рабочий стол\osnova_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857364"/>
            <a:ext cx="3571899" cy="43577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229600" cy="960120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Ольга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142844" y="1000108"/>
            <a:ext cx="6072230" cy="2500330"/>
          </a:xfrm>
          <a:prstGeom prst="foldedCorner">
            <a:avLst>
              <a:gd name="adj" fmla="val 2625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Великая княгиня киевская, жена Игоря. После убийства мужа древлянами в 945 г. жестоко подавила их восстание, установила размеры дани для древлян и новгородцев, организовала административные центры – погосты. Значительно расширила земельные владения Киевского великокняжеского дома. Посетила Константинополь, где приняла христианство. В 968 г. руководила защитой Киева от печенегов. Канонизирована русской православной церковью.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Admin\Рабочий стол\MAP03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143248"/>
            <a:ext cx="5429287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429000"/>
            <a:ext cx="2238374" cy="3285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RICON04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00826" y="142852"/>
            <a:ext cx="2445646" cy="31695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8229600" cy="96012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Святослав Игоревич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7"/>
            <a:ext cx="3929058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571852"/>
            <a:ext cx="2569170" cy="3286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Загнутый угол 5"/>
          <p:cNvSpPr/>
          <p:nvPr/>
        </p:nvSpPr>
        <p:spPr>
          <a:xfrm>
            <a:off x="357158" y="1571612"/>
            <a:ext cx="3714744" cy="4857784"/>
          </a:xfrm>
          <a:prstGeom prst="foldedCorner">
            <a:avLst>
              <a:gd name="adj" fmla="val 1412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Великий князь киевский, полководец. Почти всю жизнь провел в походах. Стремился приблизить Русь к крупнейшим державам того времени. Занимался планомерным укреплением границ Киевской Руси. Освободил вятичей от власти хазар и подчинил их Киеву; разгромил Хазарский каганат и взял его столицу – город Итиль; воевал с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волжско‑камскими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болгарами. Около 971 г. в союзе с болгарами и венграми начал воевать с Византией, но потерпел неудачу и был вынужден заключить мир с византийским императором. На обратном пути в Киев Святослав погиб в бою с печенегами у днепровских порогов.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C:\Documents and Settings\Admin\Рабочий стол\MAP04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42852"/>
            <a:ext cx="4787717" cy="3460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229600" cy="96012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Владимир Святославович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3"/>
            <a:ext cx="4429156" cy="455455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0"/>
            <a:ext cx="2724332" cy="350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1876"/>
            <a:ext cx="4144237" cy="2995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нутый угол 5"/>
          <p:cNvSpPr/>
          <p:nvPr/>
        </p:nvSpPr>
        <p:spPr>
          <a:xfrm>
            <a:off x="142844" y="1000108"/>
            <a:ext cx="4357718" cy="5643602"/>
          </a:xfrm>
          <a:prstGeom prst="foldedCorner">
            <a:avLst>
              <a:gd name="adj" fmla="val 1412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Киевский князь примерно с 980 г., сын князя Святослава Игоревича, с 969 г. – князь в Новгороде. Совершил походы на вятичей, литовцев, радимичей, болгар, успешно боролся с печенегами, укрепил владения Киевской Руси. В народном эпосе получил имя Владимира Красное Солнышко.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Для укрепления княжеской власти Владимир предпринял попытку превратить народные языческие верования в государственную религию и для этого установил в Киеве и Новгороде культ главного славянского дружинного бога Перуна. Но языческая реформа не смогла вытеснить местных верований. Поэтому он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обратился к христианству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проникновение которого на Русь началось еще при его бабке, княгине Ольге. В 988 г. Владимир объявил христианство единственной общерусской религией. Принятие христианства не только уравняло Киевскую Русь с европейскими государствами, но и оказало огромное влияние на культуру, быт и нравы Древней Руси.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Время княжения Владимира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Святославича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является периодом подъема Киевского государства. После смерти князя между его сыновьями началась ожесточенная борьба за власть.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алее 6">
            <a:hlinkClick r:id="rId5" action="ppaction://hlinksldjump" highlightClick="1"/>
          </p:cNvPr>
          <p:cNvSpPr/>
          <p:nvPr/>
        </p:nvSpPr>
        <p:spPr>
          <a:xfrm>
            <a:off x="8501090" y="6357958"/>
            <a:ext cx="642910" cy="500042"/>
          </a:xfrm>
          <a:prstGeom prst="actionButtonForwardNex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96012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Русь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Византия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Двойные круглые скобки 15"/>
          <p:cNvSpPr/>
          <p:nvPr/>
        </p:nvSpPr>
        <p:spPr>
          <a:xfrm>
            <a:off x="142844" y="1643050"/>
            <a:ext cx="1785950" cy="1643074"/>
          </a:xfrm>
          <a:prstGeom prst="bracketPair">
            <a:avLst>
              <a:gd name="adj" fmla="val 16667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Борьба за контроль над Северным Причерноморьем и южным участком пути «из варяг в греки»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люс 17"/>
          <p:cNvSpPr/>
          <p:nvPr/>
        </p:nvSpPr>
        <p:spPr>
          <a:xfrm>
            <a:off x="1928794" y="2285992"/>
            <a:ext cx="357190" cy="357190"/>
          </a:xfrm>
          <a:prstGeom prst="mathPl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люс 30"/>
          <p:cNvSpPr/>
          <p:nvPr/>
        </p:nvSpPr>
        <p:spPr>
          <a:xfrm>
            <a:off x="6215074" y="2285992"/>
            <a:ext cx="357190" cy="357190"/>
          </a:xfrm>
          <a:prstGeom prst="mathPl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люс 33"/>
          <p:cNvSpPr/>
          <p:nvPr/>
        </p:nvSpPr>
        <p:spPr>
          <a:xfrm>
            <a:off x="3929058" y="2285992"/>
            <a:ext cx="357190" cy="357190"/>
          </a:xfrm>
          <a:prstGeom prst="mathPl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войные круглые скобки 35"/>
          <p:cNvSpPr/>
          <p:nvPr/>
        </p:nvSpPr>
        <p:spPr>
          <a:xfrm>
            <a:off x="2285984" y="1928802"/>
            <a:ext cx="1643074" cy="1143008"/>
          </a:xfrm>
          <a:prstGeom prst="bracketPair">
            <a:avLst>
              <a:gd name="adj" fmla="val 15834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Желание обогатиться за счет торговли с византийцами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Двойные круглые скобки 36"/>
          <p:cNvSpPr/>
          <p:nvPr/>
        </p:nvSpPr>
        <p:spPr>
          <a:xfrm>
            <a:off x="6572264" y="1857364"/>
            <a:ext cx="2428892" cy="1357322"/>
          </a:xfrm>
          <a:prstGeom prst="bracketPair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Стремление восточнохристианской церкви распространить свое влияние на язычников-славян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Двойные круглые скобки 37"/>
          <p:cNvSpPr/>
          <p:nvPr/>
        </p:nvSpPr>
        <p:spPr>
          <a:xfrm>
            <a:off x="4286248" y="1643050"/>
            <a:ext cx="1857388" cy="1785950"/>
          </a:xfrm>
          <a:prstGeom prst="bracketPair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Попытки императоров использовать воинские силы Руси в собственных интересах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одержимое 2"/>
          <p:cNvSpPr txBox="1">
            <a:spLocks/>
          </p:cNvSpPr>
          <p:nvPr/>
        </p:nvSpPr>
        <p:spPr>
          <a:xfrm>
            <a:off x="3881438" y="352425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Char char="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Правая фигурная скобка 48"/>
          <p:cNvSpPr/>
          <p:nvPr/>
        </p:nvSpPr>
        <p:spPr>
          <a:xfrm rot="5400000">
            <a:off x="4411247" y="-553651"/>
            <a:ext cx="392909" cy="8501087"/>
          </a:xfrm>
          <a:prstGeom prst="rightBrace">
            <a:avLst>
              <a:gd name="adj1" fmla="val 90757"/>
              <a:gd name="adj2" fmla="val 4944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Равно 49"/>
          <p:cNvSpPr/>
          <p:nvPr/>
        </p:nvSpPr>
        <p:spPr>
          <a:xfrm rot="5400000">
            <a:off x="4357686" y="3929066"/>
            <a:ext cx="571504" cy="571504"/>
          </a:xfrm>
          <a:prstGeom prst="mathEqua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Двойные круглые скобки 50"/>
          <p:cNvSpPr/>
          <p:nvPr/>
        </p:nvSpPr>
        <p:spPr>
          <a:xfrm>
            <a:off x="1428728" y="4429132"/>
            <a:ext cx="6429420" cy="357190"/>
          </a:xfrm>
          <a:prstGeom prst="bracketPair">
            <a:avLst>
              <a:gd name="adj" fmla="val 24667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 взаимоотношений Древней Руси с Византией в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IX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Стрелка вниз 52"/>
          <p:cNvSpPr/>
          <p:nvPr/>
        </p:nvSpPr>
        <p:spPr>
          <a:xfrm>
            <a:off x="4429124" y="4929198"/>
            <a:ext cx="428628" cy="500066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Двойные круглые скобки 53"/>
          <p:cNvSpPr/>
          <p:nvPr/>
        </p:nvSpPr>
        <p:spPr>
          <a:xfrm>
            <a:off x="2143108" y="5429264"/>
            <a:ext cx="5000660" cy="347666"/>
          </a:xfrm>
          <a:prstGeom prst="bracketPair">
            <a:avLst>
              <a:gd name="adj" fmla="val 24667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Проникновение на Русь из Византии христианства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Управляющая кнопка: далее 54">
            <a:hlinkClick r:id="rId2" action="ppaction://hlinksldjump" highlightClick="1"/>
          </p:cNvPr>
          <p:cNvSpPr/>
          <p:nvPr/>
        </p:nvSpPr>
        <p:spPr>
          <a:xfrm>
            <a:off x="8501090" y="6357958"/>
            <a:ext cx="642910" cy="500042"/>
          </a:xfrm>
          <a:prstGeom prst="actionButtonForwardNex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Крещение Руси</a:t>
            </a:r>
            <a:endParaRPr lang="ru-RU" dirty="0">
              <a:latin typeface="Times New Roman" pitchFamily="18" charset="0"/>
              <a:cs typeface="Times New Roman" pitchFamily="18" charset="0"/>
              <a:hlinkClick r:id="rId2" action="ppaction://hlinksldjump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214282" y="1571612"/>
            <a:ext cx="2000264" cy="1928826"/>
          </a:xfrm>
          <a:prstGeom prst="homePlate">
            <a:avLst>
              <a:gd name="adj" fmla="val 15715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Интенсивные военные и торгово-экономические отношения Византии и Руси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ятиугольник 4">
            <a:hlinkClick r:id="rId3" action="ppaction://hlinksldjump"/>
          </p:cNvPr>
          <p:cNvSpPr/>
          <p:nvPr/>
        </p:nvSpPr>
        <p:spPr>
          <a:xfrm flipH="1">
            <a:off x="6215074" y="3714752"/>
            <a:ext cx="1785950" cy="642942"/>
          </a:xfrm>
          <a:prstGeom prst="homePlate">
            <a:avLst>
              <a:gd name="adj" fmla="val 2948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Крещение Ольги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 flipH="1">
            <a:off x="4071934" y="3714752"/>
            <a:ext cx="2000264" cy="642942"/>
          </a:xfrm>
          <a:prstGeom prst="homePlate">
            <a:avLst>
              <a:gd name="adj" fmla="val 31083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Избрание для Руси новой веры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5143504" y="1857364"/>
            <a:ext cx="2857520" cy="1428760"/>
          </a:xfrm>
          <a:prstGeom prst="homePlate">
            <a:avLst>
              <a:gd name="adj" fmla="val 2013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Византийские купцы, славяне-наемники, служившие в византийской гвардии и принявшие христианство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ятиугольник 7">
            <a:hlinkClick r:id="rId4" action="ppaction://hlinksldjump"/>
          </p:cNvPr>
          <p:cNvSpPr/>
          <p:nvPr/>
        </p:nvSpPr>
        <p:spPr>
          <a:xfrm>
            <a:off x="2428860" y="2000240"/>
            <a:ext cx="2500330" cy="1143008"/>
          </a:xfrm>
          <a:prstGeom prst="homePlate">
            <a:avLst>
              <a:gd name="adj" fmla="val 2333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Константинопольский патриарх прислал на Русь епископа-пастыря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8072462" y="2428868"/>
            <a:ext cx="857256" cy="1857388"/>
          </a:xfrm>
          <a:prstGeom prst="curved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1643042" y="3500438"/>
            <a:ext cx="2286016" cy="1214446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Православное христианство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Двойная стрелка влево/вверх 14"/>
          <p:cNvSpPr/>
          <p:nvPr/>
        </p:nvSpPr>
        <p:spPr>
          <a:xfrm rot="5400000">
            <a:off x="2464579" y="4679165"/>
            <a:ext cx="1000132" cy="928694"/>
          </a:xfrm>
          <a:prstGeom prst="lef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571868" y="4929198"/>
            <a:ext cx="2143140" cy="92869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Язычество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928662" y="5357826"/>
            <a:ext cx="1428760" cy="571504"/>
          </a:xfrm>
          <a:prstGeom prst="wedgeRectCallout">
            <a:avLst>
              <a:gd name="adj1" fmla="val 77685"/>
              <a:gd name="adj2" fmla="val -4006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Двоеверие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rId5" action="ppaction://hlinksldjump" highlightClick="1"/>
          </p:cNvPr>
          <p:cNvSpPr/>
          <p:nvPr/>
        </p:nvSpPr>
        <p:spPr>
          <a:xfrm>
            <a:off x="8429652" y="6286520"/>
            <a:ext cx="714348" cy="571480"/>
          </a:xfrm>
          <a:prstGeom prst="actionButtonForwardNex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358214" cy="615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500166" y="6357958"/>
            <a:ext cx="6072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Прибытие в Киев епископа. Гравюра Ф.А.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Бруни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1839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501368"/>
            <a:ext cx="7615262" cy="356632"/>
          </a:xfrm>
        </p:spPr>
        <p:txBody>
          <a:bodyPr>
            <a:noAutofit/>
          </a:bodyPr>
          <a:lstStyle/>
          <a:p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Крещение Ольги в Царьграде</a:t>
            </a:r>
            <a:endParaRPr lang="ru-RU" sz="1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8820860" cy="578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215082"/>
            <a:ext cx="8229600" cy="960120"/>
          </a:xfrm>
        </p:spPr>
        <p:txBody>
          <a:bodyPr>
            <a:noAutofit/>
          </a:bodyPr>
          <a:lstStyle/>
          <a:p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Фреска «Крещение князя Владимира». В. М. Васнецов</a:t>
            </a:r>
            <a:endParaRPr lang="ru-RU" sz="1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52"/>
            <a:ext cx="5233807" cy="6479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642918"/>
            <a:ext cx="8229600" cy="960120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i="1" dirty="0" smtClean="0">
                <a:latin typeface="Times New Roman" pitchFamily="18" charset="0"/>
                <a:cs typeface="Times New Roman" pitchFamily="18" charset="0"/>
              </a:rPr>
              <a:t>План: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3" y="1071547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Формирование государственности у восточных славян.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 племенных союзов к Древнерусскому государству.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Укрепление Древнерусского государства.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Русь и Византия. Крещение Руси.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Итоги.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Источники.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96012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Последствия принятия христианства на Руси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142844" y="1571612"/>
            <a:ext cx="1785950" cy="1143008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Укрепление государства и единоличной власти князя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4643438" y="4500570"/>
            <a:ext cx="2071702" cy="1306295"/>
          </a:xfrm>
          <a:prstGeom prst="snip2DiagRect">
            <a:avLst>
              <a:gd name="adj1" fmla="val 0"/>
              <a:gd name="adj2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Объединение народа в единую общность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4429124" y="3357562"/>
            <a:ext cx="2571768" cy="898078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церковнославянской письменности и языка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4214810" y="1571611"/>
            <a:ext cx="2786082" cy="1551225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Приобщение Руси к византийской культуре и создание на ее основе русской национальной культуры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071670" y="1714488"/>
            <a:ext cx="2000264" cy="816434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Повышение международного авторитета Руси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7143768" y="1571611"/>
            <a:ext cx="1857388" cy="2694233"/>
          </a:xfrm>
          <a:prstGeom prst="wedgeRectCallout">
            <a:avLst>
              <a:gd name="adj1" fmla="val -68305"/>
              <a:gd name="adj2" fmla="val -3132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Появляются письменность, иконопись,  каменное зодчество, музыка, литература, живопись, фрески.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люс 14"/>
          <p:cNvSpPr/>
          <p:nvPr/>
        </p:nvSpPr>
        <p:spPr>
          <a:xfrm>
            <a:off x="1785918" y="1857363"/>
            <a:ext cx="428628" cy="408217"/>
          </a:xfrm>
          <a:prstGeom prst="mathPl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люс 15"/>
          <p:cNvSpPr/>
          <p:nvPr/>
        </p:nvSpPr>
        <p:spPr>
          <a:xfrm>
            <a:off x="3929058" y="1857363"/>
            <a:ext cx="428628" cy="408217"/>
          </a:xfrm>
          <a:prstGeom prst="mathPl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люс 17"/>
          <p:cNvSpPr/>
          <p:nvPr/>
        </p:nvSpPr>
        <p:spPr>
          <a:xfrm>
            <a:off x="5500694" y="4214818"/>
            <a:ext cx="428628" cy="408217"/>
          </a:xfrm>
          <a:prstGeom prst="mathPl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люс 18"/>
          <p:cNvSpPr/>
          <p:nvPr/>
        </p:nvSpPr>
        <p:spPr>
          <a:xfrm>
            <a:off x="5429256" y="3000372"/>
            <a:ext cx="428628" cy="408217"/>
          </a:xfrm>
          <a:prstGeom prst="mathPl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286124"/>
            <a:ext cx="4071966" cy="2894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Управляющая кнопка: домой 20">
            <a:hlinkClick r:id="rId3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Итоги: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Образование Древнерусского государства явилось итогом длительного процесса социально-политической и территориальной консолидации восточнославянских племен.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Принятие восточного варианта христианства сделало Русь частью православного мира.</a:t>
            </a:r>
          </a:p>
          <a:p>
            <a:endParaRPr lang="ru-RU" dirty="0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О. В. Волобуев, В. А. Клоков, М. В. Пономарев, В. А. Рогожкин «Россия и мир» 10 класс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http://ru.wikipedia.org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В.В. Барабанов, И.М. Николаев, Б.Г. Рожков «История России с древнейших времен до конца XX века»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noaction" highlightClick="1"/>
          </p:cNvPr>
          <p:cNvSpPr/>
          <p:nvPr/>
        </p:nvSpPr>
        <p:spPr>
          <a:xfrm>
            <a:off x="8501090" y="6357958"/>
            <a:ext cx="642910" cy="500042"/>
          </a:xfrm>
          <a:prstGeom prst="actionButtonForwardNex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9601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государственности у восточных славян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1" y="1714489"/>
          <a:ext cx="7715304" cy="4585373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321867"/>
                <a:gridCol w="4393437"/>
              </a:tblGrid>
              <a:tr h="1214445">
                <a:tc>
                  <a:txBody>
                    <a:bodyPr/>
                    <a:lstStyle/>
                    <a:p>
                      <a:r>
                        <a:rPr lang="ru-RU" sz="1800" b="1" i="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Экономическое</a:t>
                      </a:r>
                      <a:endParaRPr lang="ru-RU" sz="1800" b="1" i="0" u="non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переход к пашенному земледелию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отделение ремесла от земледелия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сосредоточение ремесла в городе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16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преобладание свободного труда над рабским</a:t>
                      </a:r>
                    </a:p>
                  </a:txBody>
                  <a:tcPr/>
                </a:tc>
              </a:tr>
              <a:tr h="1714512">
                <a:tc>
                  <a:txBody>
                    <a:bodyPr/>
                    <a:lstStyle/>
                    <a:p>
                      <a:r>
                        <a:rPr lang="ru-RU" sz="1800" b="1" i="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Политическое </a:t>
                      </a:r>
                      <a:endParaRPr lang="ru-RU" sz="1800" b="1" i="0" u="non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угроза внешнего нападения(давление кочевников);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наличие элементов государственности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формирование славянских племенных союзов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потребность знати в защите собственных интересов</a:t>
                      </a:r>
                    </a:p>
                  </a:txBody>
                  <a:tcPr/>
                </a:tc>
              </a:tr>
              <a:tr h="844886">
                <a:tc>
                  <a:txBody>
                    <a:bodyPr/>
                    <a:lstStyle/>
                    <a:p>
                      <a:r>
                        <a:rPr lang="ru-RU" sz="1800" b="1" i="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Социальное</a:t>
                      </a:r>
                      <a:endParaRPr lang="ru-RU" sz="1800" b="1" i="0" u="non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смена родовой общины на соседскую;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возникновение социального неравенства;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складывание древнерусской народности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1530">
                <a:tc>
                  <a:txBody>
                    <a:bodyPr/>
                    <a:lstStyle/>
                    <a:p>
                      <a:r>
                        <a:rPr lang="ru-RU" sz="1800" b="1" i="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Духовное</a:t>
                      </a:r>
                      <a:endParaRPr lang="ru-RU" sz="1800" b="1" i="0" u="non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общая языческая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религия;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схожие обычаи, обряды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7000892" y="2143116"/>
            <a:ext cx="21431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143768" y="1928802"/>
            <a:ext cx="21431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Управляющая кнопка: домой 14">
            <a:hlinkClick r:id="rId2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138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Теории возникновения государства у восточных славян.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14422"/>
          <a:ext cx="8858316" cy="504272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214579"/>
                <a:gridCol w="2214579"/>
                <a:gridCol w="2214579"/>
                <a:gridCol w="2214579"/>
              </a:tblGrid>
              <a:tr h="64008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теории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u="non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" action="ppaction://hlinkshowjump?jump=nextslide"/>
                        </a:rPr>
                        <a:t>Норманская</a:t>
                      </a:r>
                      <a:endParaRPr lang="ru-RU" sz="1800" b="1" u="non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Центристская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Славянская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0302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Представители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Н.М.Карамзин, С.М.Соловьев, Л.Н.Гумилев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Б.Л.Васильев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4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А.Л.Юрганов</a:t>
                      </a:r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4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Л.А.Кацва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Б.А.Рыбаков,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В.Н.Чивилихин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9962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Древнерусское государство создано варягами с добровольного согласия славян. Варяги организованнее и образованнее славян, признаются представителями более развитого мира.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Древнерусское государство возникло как результат длительного самостоятельного развития славянского общества. Но иноземные князья действительно были приглашены на Русь в качестве «третьей», примиряющей силы.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Отрицается присутствие варягов на Руси и их роль в образовании Древнерусского государства. отрицается варяжское происхождение первых русских князей.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7" y="6215083"/>
            <a:ext cx="785819" cy="500042"/>
          </a:xfrm>
          <a:prstGeom prst="actionButtonForwardNex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960120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Норманская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теория государственности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85888"/>
            <a:ext cx="8229600" cy="4329130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500035" y="1643050"/>
            <a:ext cx="2428892" cy="92869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Образование центров государственности (первая половина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IX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в.)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10800000">
            <a:off x="6072199" y="4286257"/>
            <a:ext cx="571504" cy="28575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428993" y="1643051"/>
            <a:ext cx="2428892" cy="100013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Освобождение от выплаты дани Хазарскому каганату (середина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IX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в.)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>
            <a:hlinkClick r:id="rId4" action="ppaction://hlinksldjump"/>
          </p:cNvPr>
          <p:cNvSpPr/>
          <p:nvPr/>
        </p:nvSpPr>
        <p:spPr>
          <a:xfrm>
            <a:off x="6357951" y="1643051"/>
            <a:ext cx="2285984" cy="100013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Проникновение варягов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>
            <a:hlinkClick r:id="rId5" action="ppaction://hlinksldjump"/>
          </p:cNvPr>
          <p:cNvSpPr/>
          <p:nvPr/>
        </p:nvSpPr>
        <p:spPr>
          <a:xfrm>
            <a:off x="6715140" y="4214818"/>
            <a:ext cx="1643043" cy="42862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Олег (879-912)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643305" y="2786058"/>
            <a:ext cx="1928795" cy="785818"/>
          </a:xfrm>
          <a:prstGeom prst="roundRect">
            <a:avLst>
              <a:gd name="adj" fmla="val 25455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Убийство киевских князей (Аскольд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Дир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5" y="4071943"/>
            <a:ext cx="1785951" cy="285752"/>
          </a:xfrm>
          <a:prstGeom prst="roundRect">
            <a:avLst>
              <a:gd name="adj" fmla="val 25455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Киев - столица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право 25"/>
          <p:cNvSpPr/>
          <p:nvPr/>
        </p:nvSpPr>
        <p:spPr>
          <a:xfrm rot="10800000">
            <a:off x="2500299" y="4286257"/>
            <a:ext cx="571504" cy="28575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 rot="5400000">
            <a:off x="4286249" y="3786190"/>
            <a:ext cx="571504" cy="28575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5" y="4929199"/>
            <a:ext cx="1785919" cy="500066"/>
          </a:xfrm>
          <a:prstGeom prst="roundRect">
            <a:avLst>
              <a:gd name="adj" fmla="val 25455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Титул «великий князь»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4286249" y="4572008"/>
            <a:ext cx="571504" cy="28575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000364" y="2000241"/>
            <a:ext cx="571504" cy="28575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5929323" y="2000241"/>
            <a:ext cx="571504" cy="28575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>
            <a:hlinkClick r:id="rId4" action="ppaction://hlinksldjump"/>
          </p:cNvPr>
          <p:cNvSpPr/>
          <p:nvPr/>
        </p:nvSpPr>
        <p:spPr>
          <a:xfrm>
            <a:off x="6715140" y="3214686"/>
            <a:ext cx="1643043" cy="42862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Рюрик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(ум. 879)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7215207" y="2857496"/>
            <a:ext cx="571504" cy="28575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7215207" y="3857628"/>
            <a:ext cx="571504" cy="28575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571869" y="6000769"/>
            <a:ext cx="2071703" cy="714380"/>
          </a:xfrm>
          <a:prstGeom prst="roundRect">
            <a:avLst>
              <a:gd name="adj" fmla="val 25455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Объединение восточнославянских племен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трелка вправо 29"/>
          <p:cNvSpPr/>
          <p:nvPr/>
        </p:nvSpPr>
        <p:spPr>
          <a:xfrm rot="5400000">
            <a:off x="4286249" y="5643578"/>
            <a:ext cx="571504" cy="28575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авая фигурная скобка 31"/>
          <p:cNvSpPr/>
          <p:nvPr/>
        </p:nvSpPr>
        <p:spPr>
          <a:xfrm>
            <a:off x="5643570" y="2786059"/>
            <a:ext cx="357191" cy="3929090"/>
          </a:xfrm>
          <a:prstGeom prst="rightBrace">
            <a:avLst>
              <a:gd name="adj1" fmla="val 54999"/>
              <a:gd name="adj2" fmla="val 41837"/>
            </a:avLst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авая фигурная скобка 33"/>
          <p:cNvSpPr/>
          <p:nvPr/>
        </p:nvSpPr>
        <p:spPr>
          <a:xfrm flipH="1">
            <a:off x="3143241" y="2786059"/>
            <a:ext cx="357191" cy="3929090"/>
          </a:xfrm>
          <a:prstGeom prst="rightBrace">
            <a:avLst>
              <a:gd name="adj1" fmla="val 54999"/>
              <a:gd name="adj2" fmla="val 41837"/>
            </a:avLst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>
            <a:hlinkClick r:id="rId6" action="ppaction://hlinksldjump"/>
          </p:cNvPr>
          <p:cNvSpPr/>
          <p:nvPr/>
        </p:nvSpPr>
        <p:spPr>
          <a:xfrm>
            <a:off x="428596" y="3857628"/>
            <a:ext cx="2000265" cy="1285884"/>
          </a:xfrm>
          <a:prstGeom prst="roundRect">
            <a:avLst>
              <a:gd name="adj" fmla="val 25455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Древнерусское государство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(Киевская Русь)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862 — 1139/1240</a:t>
            </a:r>
          </a:p>
        </p:txBody>
      </p:sp>
      <p:sp>
        <p:nvSpPr>
          <p:cNvPr id="36" name="Управляющая кнопка: домой 35">
            <a:hlinkClick r:id="rId7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2714620"/>
            <a:ext cx="1643074" cy="50006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Скандинавия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714620"/>
            <a:ext cx="2000264" cy="50006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Новгород - север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86380" y="2714620"/>
            <a:ext cx="1500198" cy="50006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Киев - юг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15206" y="2714620"/>
            <a:ext cx="1571604" cy="50006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Византия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4500562" y="2786058"/>
            <a:ext cx="857256" cy="357190"/>
          </a:xfrm>
          <a:prstGeom prst="left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2071670" y="2857496"/>
            <a:ext cx="571504" cy="285752"/>
          </a:xfrm>
          <a:prstGeom prst="notch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с вырезом 10"/>
          <p:cNvSpPr/>
          <p:nvPr/>
        </p:nvSpPr>
        <p:spPr>
          <a:xfrm>
            <a:off x="6715140" y="2786058"/>
            <a:ext cx="571504" cy="285752"/>
          </a:xfrm>
          <a:prstGeom prst="notch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авая фигурная скобка 11"/>
          <p:cNvSpPr/>
          <p:nvPr/>
        </p:nvSpPr>
        <p:spPr>
          <a:xfrm rot="5400000">
            <a:off x="4321968" y="1393016"/>
            <a:ext cx="678660" cy="4322000"/>
          </a:xfrm>
          <a:prstGeom prst="rightBrace">
            <a:avLst>
              <a:gd name="adj1" fmla="val 46810"/>
              <a:gd name="adj2" fmla="val 5000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3143240" y="4000504"/>
            <a:ext cx="3071834" cy="107157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Центры государственности восточных славян</a:t>
            </a:r>
          </a:p>
        </p:txBody>
      </p:sp>
      <p:sp>
        <p:nvSpPr>
          <p:cNvPr id="14" name="Правая фигурная скобка 13"/>
          <p:cNvSpPr/>
          <p:nvPr/>
        </p:nvSpPr>
        <p:spPr>
          <a:xfrm rot="5400000" flipH="1">
            <a:off x="4339826" y="-1910990"/>
            <a:ext cx="607224" cy="8429684"/>
          </a:xfrm>
          <a:prstGeom prst="rightBrace">
            <a:avLst>
              <a:gd name="adj1" fmla="val 46810"/>
              <a:gd name="adj2" fmla="val 5000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286116" y="1142984"/>
            <a:ext cx="2786082" cy="78579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«Из варяг в греки»</a:t>
            </a: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-2812955" y="3170090"/>
            <a:ext cx="6586526" cy="532051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Древнерусское государство в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IX-XI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1" y="13617"/>
            <a:ext cx="6072231" cy="684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357166"/>
            <a:ext cx="8229600" cy="960120"/>
          </a:xfrm>
        </p:spPr>
        <p:txBody>
          <a:bodyPr>
            <a:normAutofit/>
          </a:bodyPr>
          <a:lstStyle/>
          <a:p>
            <a:pPr algn="l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Рюрик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282" y="1428736"/>
            <a:ext cx="5929354" cy="2000264"/>
          </a:xfrm>
        </p:spPr>
        <p:txBody>
          <a:bodyPr>
            <a:normAutofit/>
          </a:bodyPr>
          <a:lstStyle/>
          <a:p>
            <a:pPr marL="180000" indent="18000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180000" indent="18000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142844" y="3500438"/>
            <a:ext cx="4000528" cy="3000396"/>
          </a:xfrm>
          <a:prstGeom prst="foldedCorne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indent="18000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русским летописным преданиям, один из трех братьев, предводителей варяжских дружин, призванных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из‑за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моря» новгородцами с целью прекращения междоусобиц в Новгороде. Согласно этой версии,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Рюрик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стал княжить в Новгороде. После смерти своих братьев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Синеуса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Трувора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Рюрик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сделался полноправным правителем Новгородской земли.</a:t>
            </a:r>
          </a:p>
        </p:txBody>
      </p:sp>
      <p:pic>
        <p:nvPicPr>
          <p:cNvPr id="3075" name="Picture 3" descr="C:\Documents and Settings\Admin\Рабочий стол\61-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500042"/>
            <a:ext cx="2357454" cy="28772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4" name="Picture 2" descr="C:\Documents and Settings\Admin\Рабочий стол\MAP01.BMP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214554"/>
            <a:ext cx="4615976" cy="3336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Управляющая кнопка: домой 11">
            <a:hlinkClick r:id="rId4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Олег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78026"/>
            <a:ext cx="4038600" cy="453705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Загнутый угол 4"/>
          <p:cNvSpPr/>
          <p:nvPr/>
        </p:nvSpPr>
        <p:spPr>
          <a:xfrm>
            <a:off x="285720" y="1643050"/>
            <a:ext cx="3643338" cy="4786346"/>
          </a:xfrm>
          <a:prstGeom prst="foldedCorner">
            <a:avLst>
              <a:gd name="adj" fmla="val 135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indent="1800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Древнерусский князь. По летописным сообщениям, родственник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Рюрика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ставший после его смерти новгородским князем. В 882 г. Олег захватил Киев и сделал его столицей своего государства. Присоединил земли древлян, северян, радимичей, вятичей, хорватов и тиверцев. Покоренные племена обложил данью. Успешно воевал с хазарами. В 907 г. осадил столицу Византии Константинополь и наложил на империю контрибуцию. В 911 г. заключил выгодный торговый договор с Византией. По преданию, умер от укуса змеи.</a:t>
            </a:r>
          </a:p>
        </p:txBody>
      </p:sp>
      <p:pic>
        <p:nvPicPr>
          <p:cNvPr id="4098" name="Picture 2" descr="C:\Documents and Settings\Admin\Рабочий стол\m_2397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57166"/>
            <a:ext cx="2153515" cy="26320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 descr="C:\Documents and Settings\Admin\Рабочий стол\MAP0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143248"/>
            <a:ext cx="4871297" cy="3521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RU_Brawn_Simple">
  <a:themeElements>
    <a:clrScheme name="New_Simple01">
      <a:dk1>
        <a:sysClr val="windowText" lastClr="000000"/>
      </a:dk1>
      <a:lt1>
        <a:sysClr val="window" lastClr="FFFFFF"/>
      </a:lt1>
      <a:dk2>
        <a:srgbClr val="562B71"/>
      </a:dk2>
      <a:lt2>
        <a:srgbClr val="DFF0F7"/>
      </a:lt2>
      <a:accent1>
        <a:srgbClr val="6BA2DF"/>
      </a:accent1>
      <a:accent2>
        <a:srgbClr val="C0504D"/>
      </a:accent2>
      <a:accent3>
        <a:srgbClr val="9BBB59"/>
      </a:accent3>
      <a:accent4>
        <a:srgbClr val="8064A2"/>
      </a:accent4>
      <a:accent5>
        <a:srgbClr val="AA5E74"/>
      </a:accent5>
      <a:accent6>
        <a:srgbClr val="EF9031"/>
      </a:accent6>
      <a:hlink>
        <a:srgbClr val="FF0000"/>
      </a:hlink>
      <a:folHlink>
        <a:srgbClr val="92D050"/>
      </a:folHlink>
    </a:clrScheme>
    <a:fontScheme name="New_Simple01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TS010271166</Template>
  <TotalTime>435</TotalTime>
  <Words>781</Words>
  <Application>Microsoft Office PowerPoint</Application>
  <PresentationFormat>Экран (4:3)</PresentationFormat>
  <Paragraphs>126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MS_RU_Brawn_Simple</vt:lpstr>
      <vt:lpstr>ВОЗНИКНОВЕНИЕ ДРЕВНЕРУССКОГО ГОСУДАРСТВА.  КРЕЩЕНИЕ РУСИ.</vt:lpstr>
      <vt:lpstr>План: </vt:lpstr>
      <vt:lpstr>Формирование государственности у восточных славян</vt:lpstr>
      <vt:lpstr>Теории возникновения государства у восточных славян. </vt:lpstr>
      <vt:lpstr>Норманская теория государственности</vt:lpstr>
      <vt:lpstr>Слайд 6</vt:lpstr>
      <vt:lpstr>Древнерусское государство в IX-XI вв.</vt:lpstr>
      <vt:lpstr>Рюрик</vt:lpstr>
      <vt:lpstr>Олег</vt:lpstr>
      <vt:lpstr>Укрепление Древнерусского государства</vt:lpstr>
      <vt:lpstr>Игорь</vt:lpstr>
      <vt:lpstr>Ольга</vt:lpstr>
      <vt:lpstr>Святослав Игоревич</vt:lpstr>
      <vt:lpstr>Владимир Святославович</vt:lpstr>
      <vt:lpstr>Русь и Византия</vt:lpstr>
      <vt:lpstr>Крещение Руси</vt:lpstr>
      <vt:lpstr>Слайд 17</vt:lpstr>
      <vt:lpstr>Крещение Ольги в Царьграде</vt:lpstr>
      <vt:lpstr>Фреска «Крещение князя Владимира». В. М. Васнецов</vt:lpstr>
      <vt:lpstr>Последствия принятия христианства на Руси</vt:lpstr>
      <vt:lpstr>Итоги: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ВОЗНИКНОВЕНИЕ ДРЕВНЕРУССКОГО ГОСУДАРСТВА.  КРЕЩЕНИЕ РУСИ.</dc:title>
  <dc:creator>Николай</dc:creator>
  <cp:lastModifiedBy>Николай</cp:lastModifiedBy>
  <cp:revision>54</cp:revision>
  <dcterms:modified xsi:type="dcterms:W3CDTF">2013-01-30T08:45:16Z</dcterms:modified>
</cp:coreProperties>
</file>