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85" r:id="rId6"/>
    <p:sldId id="284" r:id="rId7"/>
    <p:sldId id="283" r:id="rId8"/>
    <p:sldId id="282" r:id="rId9"/>
    <p:sldId id="281" r:id="rId10"/>
    <p:sldId id="280" r:id="rId11"/>
    <p:sldId id="278" r:id="rId12"/>
    <p:sldId id="279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61" r:id="rId21"/>
    <p:sldId id="286" r:id="rId22"/>
    <p:sldId id="25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30FD8-E328-4639-80A3-A414BE91B6A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15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3A647-75FC-4268-832D-4927617881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3609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6611B-3504-4A20-9EC2-2C9B148E31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763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CBC92-FD74-408C-B45A-4191D213192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147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13537-9412-41E0-99B8-16479B97E2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1383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D81A3-AABA-4638-B342-2D02A6F9C92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192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2319D-904F-4198-A8B5-0CA34B0D4C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533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71D9FC-EFA8-41F0-B71A-07A9FFAF629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546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ADE8D-F227-48EA-8899-F97F30CA5B4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351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B9708-C1BD-457A-80FA-219E6F2E14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755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8D555-5F20-4C81-B3EB-B75966EA10C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61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6C220F3-8F63-4F0F-A4B5-4732DAECE30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A4%D0%B0%D0%B9%D0%BB:Charles_Ier_le_Grand_ou_Charlemagne.jpg&amp;filetimestamp=20050820200025" TargetMode="External"/><Relationship Id="rId7" Type="http://schemas.openxmlformats.org/officeDocument/2006/relationships/hyperlink" Target="http://prezentacii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La_guerre_entre_Charlemagne_et_les_Saxons.jpg" TargetMode="External"/><Relationship Id="rId5" Type="http://schemas.openxmlformats.org/officeDocument/2006/relationships/hyperlink" Target="http://ru.wikipedia.org/wiki/%D0%A4%D0%B0%D0%B9%D0%BB:Frankish_Empire_481_to_814-ru.svg" TargetMode="External"/><Relationship Id="rId4" Type="http://schemas.openxmlformats.org/officeDocument/2006/relationships/hyperlink" Target="http://ru.wikipedia.org/w/index.php?title=%D0%A4%D0%B0%D0%B9%D0%BB:Die_deutschen_Kaiser_Karl_der_Gro%C3%9Fe.jpg&amp;filetimestamp=2006062918355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295400"/>
            <a:ext cx="7162800" cy="1470025"/>
          </a:xfrm>
        </p:spPr>
        <p:txBody>
          <a:bodyPr/>
          <a:lstStyle/>
          <a:p>
            <a:r>
              <a:rPr lang="ru-RU" sz="6600" b="1"/>
              <a:t>Тема урока: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819400"/>
            <a:ext cx="7315200" cy="2438400"/>
          </a:xfrm>
        </p:spPr>
        <p:txBody>
          <a:bodyPr/>
          <a:lstStyle/>
          <a:p>
            <a:r>
              <a:rPr lang="ru-RU" sz="4000" b="1" i="1">
                <a:latin typeface="Algerian" pitchFamily="82" charset="0"/>
              </a:rPr>
              <a:t>« Возникновение и распад империи Карла Великого. Феодальная раздробленность»</a:t>
            </a: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066800" y="381000"/>
            <a:ext cx="7772400" cy="838200"/>
          </a:xfrm>
          <a:prstGeom prst="bevel">
            <a:avLst>
              <a:gd name="adj" fmla="val 12500"/>
            </a:avLst>
          </a:prstGeom>
          <a:solidFill>
            <a:srgbClr val="FFCC99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Средние века</a:t>
            </a:r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2819400" y="5181600"/>
            <a:ext cx="6019800" cy="1447800"/>
          </a:xfrm>
          <a:prstGeom prst="bevel">
            <a:avLst>
              <a:gd name="adj" fmla="val 12500"/>
            </a:avLst>
          </a:prstGeom>
          <a:solidFill>
            <a:srgbClr val="FFCC99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Автор: Антоненкова Анжелика Викторовна </a:t>
            </a:r>
          </a:p>
          <a:p>
            <a:pPr algn="ctr"/>
            <a:r>
              <a:rPr lang="ru-RU" b="1"/>
              <a:t>Учитель истории</a:t>
            </a:r>
          </a:p>
          <a:p>
            <a:pPr algn="ctr"/>
            <a:r>
              <a:rPr lang="ru-RU" b="1"/>
              <a:t>МОУ Будинская ООШ Тверская обл.</a:t>
            </a:r>
          </a:p>
        </p:txBody>
      </p:sp>
      <p:pic>
        <p:nvPicPr>
          <p:cNvPr id="4103" name="Picture 7" descr="Файл:Charles Ier le Grand ou Charlemag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12795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Файл:Die deutschen Kaiser Karl der Groß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724400"/>
            <a:ext cx="116998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AutoShape 4"/>
          <p:cNvSpPr>
            <a:spLocks noGrp="1" noChangeArrowheads="1"/>
          </p:cNvSpPr>
          <p:nvPr>
            <p:ph type="title"/>
          </p:nvPr>
        </p:nvSpPr>
        <p:spPr>
          <a:xfrm>
            <a:off x="838200" y="274638"/>
            <a:ext cx="8153400" cy="11731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Покорение саксов.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447800"/>
            <a:ext cx="4724400" cy="5257800"/>
          </a:xfrm>
        </p:spPr>
        <p:txBody>
          <a:bodyPr/>
          <a:lstStyle/>
          <a:p>
            <a:pPr>
              <a:buFontTx/>
              <a:buNone/>
            </a:pPr>
            <a:r>
              <a:rPr lang="ru-RU" b="1"/>
              <a:t>В ответ на очередное восстание Карл приказал казнить 4500 военнопленных. Но и эти меры не помогли, так как более 30 лет саксонцы сражались за свою свободу. Тогда Карл подарками привлёк на свою сторону знатных саксов.</a:t>
            </a:r>
          </a:p>
        </p:txBody>
      </p:sp>
      <p:pic>
        <p:nvPicPr>
          <p:cNvPr id="28680" name="Picture 8" descr="300px-Sachsenhain_Halsm%C3%BChl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4191000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Файл:La guerre entre Charlemagne et les Saxo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3124200" cy="267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95400"/>
            <a:ext cx="8382000" cy="5562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b="1">
                <a:solidFill>
                  <a:schemeClr val="tx2"/>
                </a:solidFill>
              </a:rPr>
              <a:t>В начале своего правления в 769 Карл за короткий срок подавил мятеж в Аквитании.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b="1">
                <a:solidFill>
                  <a:schemeClr val="tx2"/>
                </a:solidFill>
              </a:rPr>
              <a:t>Первый поход против саксов состоялся в 772 году. Это была самая продолжительная и ожесточенная война в его царствование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>
                <a:solidFill>
                  <a:schemeClr val="tx2"/>
                </a:solidFill>
              </a:rPr>
              <a:t>   (война продолжалась 33 года).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b="1">
                <a:solidFill>
                  <a:schemeClr val="tx2"/>
                </a:solidFill>
              </a:rPr>
              <a:t>В начале июня 774 года Карл Великий одержал победу над лангобардами.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b="1">
                <a:solidFill>
                  <a:schemeClr val="tx2"/>
                </a:solidFill>
              </a:rPr>
              <a:t>В 778 году войско франков двинулось за Пиренеи и захватили небольшую территорию, названную Испанской маркой.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b="1">
                <a:solidFill>
                  <a:schemeClr val="tx2"/>
                </a:solidFill>
              </a:rPr>
              <a:t>781 год – присоединение Баварии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800" b="1">
                <a:solidFill>
                  <a:schemeClr val="tx2"/>
                </a:solidFill>
              </a:rPr>
              <a:t>В 90-е гг. были покорены лютичи и авары.</a:t>
            </a:r>
          </a:p>
          <a:p>
            <a:endParaRPr lang="ru-RU" sz="2800"/>
          </a:p>
        </p:txBody>
      </p:sp>
      <p:sp>
        <p:nvSpPr>
          <p:cNvPr id="4" name="Прямоугольник 3"/>
          <p:cNvSpPr/>
          <p:nvPr/>
        </p:nvSpPr>
        <p:spPr>
          <a:xfrm>
            <a:off x="1162022" y="428603"/>
            <a:ext cx="750098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Войны Карла Великого: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AutoShap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Империя Карла Великого.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47800"/>
            <a:ext cx="4495800" cy="5181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В 800 году Карл прибыл в Рим и был провозглашён императором. Папа римский в храме возложил на его голову императорскую корону. Этот обряд позднее распространился по Европе.</a:t>
            </a:r>
          </a:p>
        </p:txBody>
      </p:sp>
      <p:pic>
        <p:nvPicPr>
          <p:cNvPr id="27656" name="Picture 8" descr="350px-Louis_the_Pious_king_of_Aquita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057400"/>
            <a:ext cx="4572000" cy="303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5257800"/>
            <a:ext cx="4343400" cy="1219200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Коронация императора</a:t>
            </a:r>
          </a:p>
          <a:p>
            <a:pPr algn="ctr"/>
            <a:r>
              <a:rPr lang="ru-RU" sz="2400" b="1"/>
              <a:t>Карла I.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AutoShape 4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8305800" cy="1219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Империя Карла Великого.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47800"/>
            <a:ext cx="4343400" cy="5257800"/>
          </a:xfrm>
        </p:spPr>
        <p:txBody>
          <a:bodyPr/>
          <a:lstStyle/>
          <a:p>
            <a:pPr>
              <a:buFontTx/>
              <a:buNone/>
            </a:pPr>
            <a:r>
              <a:rPr lang="ru-RU" sz="3200" b="1"/>
              <a:t>Франки и другие            « варварские» народы всегда помнили о Великой Римской империи. После гибели империи столицей становится Константинополь</a:t>
            </a:r>
          </a:p>
        </p:txBody>
      </p:sp>
      <p:pic>
        <p:nvPicPr>
          <p:cNvPr id="25608" name="Picture 8" descr="Файл:Hagia Eire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3810000" cy="268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Владелец\Desktop\attac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25938"/>
            <a:ext cx="3810000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AutoShape 4"/>
          <p:cNvSpPr>
            <a:spLocks noGrp="1" noChangeArrowheads="1"/>
          </p:cNvSpPr>
          <p:nvPr>
            <p:ph type="title"/>
          </p:nvPr>
        </p:nvSpPr>
        <p:spPr>
          <a:xfrm>
            <a:off x="838200" y="274638"/>
            <a:ext cx="8305800" cy="12493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Империя Карла Великого.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Новый титул Карла делал его равным императору Восточной Римской империи. Теперь Карл стал повелителем почти всего западного  христианского мира со столицей в Ахене.</a:t>
            </a:r>
          </a:p>
        </p:txBody>
      </p:sp>
      <p:pic>
        <p:nvPicPr>
          <p:cNvPr id="24583" name="Picture 2" descr="C:\Users\Владелец\Desktop\koronaciabyleo.jpg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228600" y="1600200"/>
            <a:ext cx="4800600" cy="47625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225px-Aachen_Dom_um_19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419600" cy="327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220px-NRW%2C_Aachen%2C_Marschier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47800"/>
            <a:ext cx="3833813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63" name="AutoShape 11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Империя Карла Великого.</a:t>
            </a:r>
          </a:p>
        </p:txBody>
      </p:sp>
      <p:pic>
        <p:nvPicPr>
          <p:cNvPr id="23566" name="Picture 14" descr="240px-NRW%2C_Aachen_-_Rathaus_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4038600" cy="301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4038600" y="6096000"/>
            <a:ext cx="4114800" cy="9906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/>
              <a:t>Город Ахене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26а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15240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2" name="AutoShape 4"/>
          <p:cNvSpPr>
            <a:spLocks noGrp="1" noChangeArrowheads="1"/>
          </p:cNvSpPr>
          <p:nvPr>
            <p:ph type="title"/>
          </p:nvPr>
        </p:nvSpPr>
        <p:spPr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Империя Карла Великого.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2514600" y="1524000"/>
            <a:ext cx="3810000" cy="685800"/>
          </a:xfrm>
          <a:prstGeom prst="rect">
            <a:avLst/>
          </a:prstGeom>
          <a:solidFill>
            <a:srgbClr val="FFCC99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Король</a:t>
            </a:r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4086225" y="2209800"/>
            <a:ext cx="638175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1447800" y="2667000"/>
            <a:ext cx="2590800" cy="11430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Королевский</a:t>
            </a:r>
          </a:p>
          <a:p>
            <a:pPr algn="ctr"/>
            <a:r>
              <a:rPr lang="ru-RU" sz="2400" b="1"/>
              <a:t> двор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724400" y="2667000"/>
            <a:ext cx="2895600" cy="11430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Совет </a:t>
            </a:r>
          </a:p>
          <a:p>
            <a:pPr algn="ctr"/>
            <a:r>
              <a:rPr lang="ru-RU" sz="2400" b="1"/>
              <a:t>высшей </a:t>
            </a:r>
          </a:p>
          <a:p>
            <a:pPr algn="ctr"/>
            <a:r>
              <a:rPr lang="ru-RU" sz="2400" b="1"/>
              <a:t>знати</a:t>
            </a:r>
          </a:p>
        </p:txBody>
      </p:sp>
      <p:sp>
        <p:nvSpPr>
          <p:cNvPr id="22542" name="AutoShape 14"/>
          <p:cNvSpPr>
            <a:spLocks noChangeArrowheads="1"/>
          </p:cNvSpPr>
          <p:nvPr/>
        </p:nvSpPr>
        <p:spPr bwMode="auto">
          <a:xfrm rot="10800000">
            <a:off x="3200400" y="3810000"/>
            <a:ext cx="2433638" cy="838200"/>
          </a:xfrm>
          <a:custGeom>
            <a:avLst/>
            <a:gdLst>
              <a:gd name="G0" fmla="+- 6480 0 0"/>
              <a:gd name="G1" fmla="+- 8640 0 0"/>
              <a:gd name="G2" fmla="+- 6171 0 0"/>
              <a:gd name="G3" fmla="+- 21600 0 6480"/>
              <a:gd name="G4" fmla="+- 21600 0 8640"/>
              <a:gd name="G5" fmla="*/ G0 21600 G3"/>
              <a:gd name="G6" fmla="*/ G1 21600 G3"/>
              <a:gd name="G7" fmla="*/ G2 G3 21600"/>
              <a:gd name="G8" fmla="*/ 10800 21600 G3"/>
              <a:gd name="G9" fmla="*/ G4 21600 G3"/>
              <a:gd name="G10" fmla="+- 21600 0 G7"/>
              <a:gd name="G11" fmla="+- G5 0 G8"/>
              <a:gd name="G12" fmla="+- G6 0 G8"/>
              <a:gd name="G13" fmla="*/ G12 G7 G11"/>
              <a:gd name="G14" fmla="+- 21600 0 G13"/>
              <a:gd name="G15" fmla="+- G0 0 10800"/>
              <a:gd name="G16" fmla="+- G1 0 10800"/>
              <a:gd name="G17" fmla="*/ G2 G16 G15"/>
              <a:gd name="T0" fmla="*/ 10800 w 21600"/>
              <a:gd name="T1" fmla="*/ 0 h 21600"/>
              <a:gd name="T2" fmla="*/ 0 w 21600"/>
              <a:gd name="T3" fmla="*/ 15429 h 21600"/>
              <a:gd name="T4" fmla="*/ 10800 w 21600"/>
              <a:gd name="T5" fmla="*/ 18514 h 21600"/>
              <a:gd name="T6" fmla="*/ 21600 w 21600"/>
              <a:gd name="T7" fmla="*/ 1542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3 w 21600"/>
              <a:gd name="T13" fmla="*/ G6 h 21600"/>
              <a:gd name="T14" fmla="*/ G14 w 21600"/>
              <a:gd name="T15" fmla="*/ G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99CCFF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43" name="Oval 15"/>
          <p:cNvSpPr>
            <a:spLocks noChangeArrowheads="1"/>
          </p:cNvSpPr>
          <p:nvPr/>
        </p:nvSpPr>
        <p:spPr bwMode="auto">
          <a:xfrm>
            <a:off x="1752600" y="3886200"/>
            <a:ext cx="1600200" cy="914400"/>
          </a:xfrm>
          <a:prstGeom prst="ellipse">
            <a:avLst/>
          </a:prstGeom>
          <a:solidFill>
            <a:srgbClr val="FF99CC">
              <a:alpha val="83000"/>
            </a:srgbClr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Граф</a:t>
            </a: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2819400" y="4724400"/>
            <a:ext cx="1600200" cy="914400"/>
          </a:xfrm>
          <a:prstGeom prst="ellipse">
            <a:avLst/>
          </a:prstGeom>
          <a:solidFill>
            <a:srgbClr val="FF99CC">
              <a:alpha val="83000"/>
            </a:srgbClr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Граф</a:t>
            </a:r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4572000" y="4648200"/>
            <a:ext cx="1600200" cy="914400"/>
          </a:xfrm>
          <a:prstGeom prst="ellipse">
            <a:avLst/>
          </a:prstGeom>
          <a:solidFill>
            <a:srgbClr val="FF99CC">
              <a:alpha val="83000"/>
            </a:srgbClr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Граф</a:t>
            </a:r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562600" y="3810000"/>
            <a:ext cx="1600200" cy="914400"/>
          </a:xfrm>
          <a:prstGeom prst="ellipse">
            <a:avLst/>
          </a:prstGeom>
          <a:solidFill>
            <a:srgbClr val="FF99CC">
              <a:alpha val="83000"/>
            </a:srgbClr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Граф</a:t>
            </a:r>
          </a:p>
        </p:txBody>
      </p:sp>
      <p:sp>
        <p:nvSpPr>
          <p:cNvPr id="22548" name="AutoShape 20"/>
          <p:cNvSpPr>
            <a:spLocks noChangeArrowheads="1"/>
          </p:cNvSpPr>
          <p:nvPr/>
        </p:nvSpPr>
        <p:spPr bwMode="auto">
          <a:xfrm>
            <a:off x="1219200" y="5715000"/>
            <a:ext cx="7467600" cy="6858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Рыцарские отряды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Империя Карла Великого.</a:t>
            </a:r>
          </a:p>
        </p:txBody>
      </p:sp>
      <p:pic>
        <p:nvPicPr>
          <p:cNvPr id="21509" name="Picture 5" descr="ag00317_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934200" y="4267200"/>
            <a:ext cx="1868488" cy="24003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219200" y="1828800"/>
            <a:ext cx="7467600" cy="2895600"/>
          </a:xfrm>
          <a:prstGeom prst="rect">
            <a:avLst/>
          </a:prstGeom>
          <a:solidFill>
            <a:srgbClr val="FFCC99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800" b="1">
                <a:latin typeface="Algerian" pitchFamily="82" charset="0"/>
              </a:rPr>
              <a:t>Как вы думаете, почему</a:t>
            </a:r>
          </a:p>
          <a:p>
            <a:pPr algn="ctr"/>
            <a:r>
              <a:rPr lang="ru-RU" sz="4800" b="1">
                <a:latin typeface="Algerian" pitchFamily="82" charset="0"/>
              </a:rPr>
              <a:t>распалась империя </a:t>
            </a:r>
          </a:p>
          <a:p>
            <a:pPr algn="ctr"/>
            <a:r>
              <a:rPr lang="ru-RU" sz="4800" b="1">
                <a:latin typeface="Algerian" pitchFamily="82" charset="0"/>
              </a:rPr>
              <a:t>Карла Великого?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4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Сеньоры и вассалы.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514600" y="1447800"/>
            <a:ext cx="4114800" cy="838200"/>
          </a:xfrm>
          <a:prstGeom prst="rect">
            <a:avLst/>
          </a:prstGeom>
          <a:solidFill>
            <a:srgbClr val="FFCC99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/>
              <a:t>Король</a:t>
            </a:r>
          </a:p>
          <a:p>
            <a:pPr algn="ctr"/>
            <a:r>
              <a:rPr lang="ru-RU" sz="2800" b="1"/>
              <a:t>(сеньор)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229100" y="2286000"/>
            <a:ext cx="6477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2895600" y="2743200"/>
            <a:ext cx="3352800" cy="914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Графы</a:t>
            </a:r>
          </a:p>
          <a:p>
            <a:pPr algn="ctr"/>
            <a:endParaRPr lang="ru-RU" sz="2400" b="1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2895600" y="4038600"/>
            <a:ext cx="3352800" cy="914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Бароны</a:t>
            </a:r>
          </a:p>
          <a:p>
            <a:pPr algn="ctr"/>
            <a:endParaRPr lang="ru-RU" sz="2400" b="1"/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4248150" y="3581400"/>
            <a:ext cx="6477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 rot="10249973">
            <a:off x="1851025" y="2203450"/>
            <a:ext cx="838200" cy="1519238"/>
          </a:xfrm>
          <a:prstGeom prst="curvedLeftArrow">
            <a:avLst>
              <a:gd name="adj1" fmla="val 36250"/>
              <a:gd name="adj2" fmla="val 725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r>
              <a:rPr lang="ru-RU" sz="2400" b="1"/>
              <a:t>вассал</a:t>
            </a: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6248400" y="3048000"/>
            <a:ext cx="838200" cy="1752600"/>
          </a:xfrm>
          <a:prstGeom prst="curvedLeftArrow">
            <a:avLst>
              <a:gd name="adj1" fmla="val 41818"/>
              <a:gd name="adj2" fmla="val 8363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сеньор</a:t>
            </a: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4210050" y="4953000"/>
            <a:ext cx="7239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2895600" y="5410200"/>
            <a:ext cx="3352800" cy="914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Рыцари</a:t>
            </a:r>
          </a:p>
          <a:p>
            <a:pPr algn="ctr"/>
            <a:endParaRPr lang="ru-RU" sz="2400" b="1"/>
          </a:p>
        </p:txBody>
      </p:sp>
      <p:sp>
        <p:nvSpPr>
          <p:cNvPr id="20496" name="AutoShape 16"/>
          <p:cNvSpPr>
            <a:spLocks noChangeArrowheads="1"/>
          </p:cNvSpPr>
          <p:nvPr/>
        </p:nvSpPr>
        <p:spPr bwMode="auto">
          <a:xfrm>
            <a:off x="6324600" y="4724400"/>
            <a:ext cx="838200" cy="1752600"/>
          </a:xfrm>
          <a:prstGeom prst="curvedLeftArrow">
            <a:avLst>
              <a:gd name="adj1" fmla="val 41818"/>
              <a:gd name="adj2" fmla="val 8363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сеньор</a:t>
            </a:r>
          </a:p>
        </p:txBody>
      </p:sp>
      <p:sp>
        <p:nvSpPr>
          <p:cNvPr id="20497" name="AutoShape 17"/>
          <p:cNvSpPr>
            <a:spLocks noChangeArrowheads="1"/>
          </p:cNvSpPr>
          <p:nvPr/>
        </p:nvSpPr>
        <p:spPr bwMode="auto">
          <a:xfrm rot="10249973">
            <a:off x="1905000" y="4267200"/>
            <a:ext cx="838200" cy="1519238"/>
          </a:xfrm>
          <a:prstGeom prst="curvedLeftArrow">
            <a:avLst>
              <a:gd name="adj1" fmla="val 36250"/>
              <a:gd name="adj2" fmla="val 725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r>
              <a:rPr lang="ru-RU" sz="2400" b="1"/>
              <a:t>вассал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60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Феодальная лестница.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657600" y="1447800"/>
            <a:ext cx="2133600" cy="9906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Король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590800" y="2362200"/>
            <a:ext cx="4114800" cy="1066800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/>
              <a:t>Герцоги и графы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981200" y="3429000"/>
            <a:ext cx="5257800" cy="990600"/>
          </a:xfrm>
          <a:prstGeom prst="rect">
            <a:avLst/>
          </a:prstGeom>
          <a:solidFill>
            <a:srgbClr val="CCFFCC"/>
          </a:solidFill>
          <a:ln w="412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/>
              <a:t>Бароны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447800" y="4419600"/>
            <a:ext cx="6781800" cy="1219200"/>
          </a:xfrm>
          <a:prstGeom prst="rect">
            <a:avLst/>
          </a:prstGeom>
          <a:solidFill>
            <a:srgbClr val="99CCFF"/>
          </a:solidFill>
          <a:ln w="317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/>
              <a:t>Рыцари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685800" y="5715000"/>
            <a:ext cx="8305800" cy="11430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Крестьяне не входили в феодальную лестницу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8153400" cy="4419600"/>
          </a:xfrm>
        </p:spPr>
        <p:txBody>
          <a:bodyPr/>
          <a:lstStyle/>
          <a:p>
            <a:r>
              <a:rPr lang="ru-RU" sz="4000" b="1"/>
              <a:t>Кто такой Карл Великий, почему получил такое прозвище?</a:t>
            </a:r>
          </a:p>
          <a:p>
            <a:r>
              <a:rPr lang="ru-RU" sz="4000" b="1"/>
              <a:t>Каким было его правление;</a:t>
            </a:r>
          </a:p>
          <a:p>
            <a:r>
              <a:rPr lang="ru-RU" sz="4000" b="1"/>
              <a:t>Кто такие сеньоры и вассалы</a:t>
            </a:r>
          </a:p>
          <a:p>
            <a:r>
              <a:rPr lang="ru-RU" sz="4000" b="1"/>
              <a:t>Что такое феодальная лестница</a:t>
            </a: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Сегодня вы узнаете: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96200" cy="4525963"/>
          </a:xfrm>
        </p:spPr>
        <p:txBody>
          <a:bodyPr/>
          <a:lstStyle/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</p:txBody>
      </p:sp>
      <p:sp>
        <p:nvSpPr>
          <p:cNvPr id="9220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Подведём итог урока.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914400" y="2286000"/>
            <a:ext cx="7391400" cy="2438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400" b="1">
                <a:solidFill>
                  <a:schemeClr val="tx2"/>
                </a:solidFill>
              </a:rPr>
              <a:t>Игра « Верно или неверно».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600200"/>
            <a:ext cx="7543800" cy="4525963"/>
          </a:xfrm>
        </p:spPr>
        <p:txBody>
          <a:bodyPr/>
          <a:lstStyle/>
          <a:p>
            <a:endParaRPr lang="ru-RU"/>
          </a:p>
          <a:p>
            <a:endParaRPr lang="ru-RU"/>
          </a:p>
          <a:p>
            <a:r>
              <a:rPr lang="ru-RU" sz="4000" b="1"/>
              <a:t>Параграф 3, вопросы, записи, задания в тетради</a:t>
            </a:r>
          </a:p>
        </p:txBody>
      </p:sp>
      <p:sp>
        <p:nvSpPr>
          <p:cNvPr id="47108" name="AutoShape 4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Домашнее задание.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>
                <a:hlinkClick r:id="rId3"/>
              </a:rPr>
              <a:t>http://ru.wikipedia.org/w/index.php?title=%D0%A4%D0%B0%D0%B9%D0%BB:Charles_Ier_le_Grand_ou_Charlemagne.jpg&amp;filetimestamp=20050820200025</a:t>
            </a:r>
            <a:r>
              <a:rPr lang="ru-RU" sz="1600"/>
              <a:t> </a:t>
            </a:r>
          </a:p>
          <a:p>
            <a:pPr>
              <a:buFontTx/>
              <a:buNone/>
            </a:pPr>
            <a:endParaRPr lang="ru-RU" sz="1600"/>
          </a:p>
          <a:p>
            <a:r>
              <a:rPr lang="ru-RU" sz="1600">
                <a:hlinkClick r:id="rId4"/>
              </a:rPr>
              <a:t>http://ru.wikipedia.org/w/index.php?title=%D0%A4%D0%B0%D0%B9%D0%BB:Die_deutschen_Kaiser_Karl_der_Gro%C3%9Fe.jpg&amp;filetimestamp=20060629183550</a:t>
            </a:r>
            <a:r>
              <a:rPr lang="ru-RU" sz="1600"/>
              <a:t> </a:t>
            </a:r>
          </a:p>
          <a:p>
            <a:endParaRPr lang="ru-RU" sz="1600"/>
          </a:p>
          <a:p>
            <a:r>
              <a:rPr lang="ru-RU" sz="1600">
                <a:hlinkClick r:id="rId5"/>
              </a:rPr>
              <a:t>http://ru.wikipedia.org/wiki/%D0%A4%D0%B0%D0%B9%D0%BB:Frankish_Empire_481_to_814-ru.svg</a:t>
            </a:r>
            <a:r>
              <a:rPr lang="ru-RU" sz="1600"/>
              <a:t> </a:t>
            </a:r>
          </a:p>
          <a:p>
            <a:endParaRPr lang="ru-RU" sz="1600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838200" y="4297363"/>
            <a:ext cx="8077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1600">
                <a:hlinkClick r:id="rId6"/>
              </a:rPr>
              <a:t>http://ru.wikipedia.org/wiki/%D0%A4%D0%B0%D0%B9%D0%BB:La_guerre_entre_Charlemagne_et_les_Saxons.jpg</a:t>
            </a:r>
            <a:r>
              <a:rPr lang="ru-RU" sz="1600"/>
              <a:t> </a:t>
            </a:r>
          </a:p>
        </p:txBody>
      </p:sp>
      <p:sp>
        <p:nvSpPr>
          <p:cNvPr id="6149" name="AutoShape 5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114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4000" b="1"/>
              <a:t>В работе использованы ресурсы.</a:t>
            </a:r>
          </a:p>
        </p:txBody>
      </p:sp>
      <p:sp>
        <p:nvSpPr>
          <p:cNvPr id="8" name="Рамка 7"/>
          <p:cNvSpPr/>
          <p:nvPr/>
        </p:nvSpPr>
        <p:spPr>
          <a:xfrm>
            <a:off x="3962400" y="-190499"/>
            <a:ext cx="2286000" cy="381000"/>
          </a:xfrm>
          <a:prstGeom prst="frame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7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96200" cy="48768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/>
              <a:t>1.Карл Великий.</a:t>
            </a:r>
          </a:p>
          <a:p>
            <a:pPr>
              <a:buFontTx/>
              <a:buNone/>
            </a:pPr>
            <a:r>
              <a:rPr lang="ru-RU" sz="3600" b="1"/>
              <a:t>2. Покорение саксов.</a:t>
            </a:r>
          </a:p>
          <a:p>
            <a:pPr>
              <a:buFontTx/>
              <a:buNone/>
            </a:pPr>
            <a:r>
              <a:rPr lang="ru-RU" sz="3600" b="1"/>
              <a:t>3. Империя Карла Великого.</a:t>
            </a:r>
          </a:p>
          <a:p>
            <a:pPr>
              <a:buFontTx/>
              <a:buNone/>
            </a:pPr>
            <a:r>
              <a:rPr lang="ru-RU" sz="3600" b="1"/>
              <a:t>4. Распад империи Карла Великого.</a:t>
            </a:r>
          </a:p>
          <a:p>
            <a:pPr>
              <a:buFontTx/>
              <a:buNone/>
            </a:pPr>
            <a:r>
              <a:rPr lang="ru-RU" sz="3600" b="1"/>
              <a:t>5. Сеньоры и вассалы.</a:t>
            </a:r>
          </a:p>
          <a:p>
            <a:pPr>
              <a:buFontTx/>
              <a:buNone/>
            </a:pPr>
            <a:r>
              <a:rPr lang="ru-RU" sz="3600" b="1"/>
              <a:t>6. Феодальная лестница.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План урока: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524000"/>
            <a:ext cx="4648200" cy="5105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Король франков с 768 г., король лангобардов с 774 года, герцог Баварии c 788 года, император Запада с 800 года. Старший сын Пипина Короткого и Бертрады Лаонской. По имени Карла династия Пипинидов получила название Каролингов. Прозвище «Великий» Карл получил ещё при жизни. 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Карл Великий</a:t>
            </a:r>
          </a:p>
        </p:txBody>
      </p:sp>
      <p:pic>
        <p:nvPicPr>
          <p:cNvPr id="10248" name="Picture 2" descr="C:\Users\Владелец\Desktop\post-6359-1232992487_thum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3214688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762000" y="6096000"/>
            <a:ext cx="3810000" cy="762000"/>
          </a:xfrm>
          <a:prstGeom prst="rect">
            <a:avLst/>
          </a:prstGeom>
          <a:solidFill>
            <a:srgbClr val="FFCC99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Карл Великий на коне.</a:t>
            </a:r>
          </a:p>
          <a:p>
            <a:pPr algn="ctr"/>
            <a:r>
              <a:rPr lang="ru-RU" sz="2400" b="1"/>
              <a:t>Бронзовая статуэтка.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79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267200" cy="4953000"/>
          </a:xfrm>
        </p:spPr>
        <p:txBody>
          <a:bodyPr/>
          <a:lstStyle/>
          <a:p>
            <a:pPr>
              <a:buFontTx/>
              <a:buNone/>
            </a:pPr>
            <a:r>
              <a:rPr lang="ru-RU" sz="3200" b="1"/>
              <a:t>В Средние века о Карле Великом было сложено много песен и легенд, которые воспевали его боевые подвиги, справедливость и мудрость. 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Карл Великий.</a:t>
            </a:r>
          </a:p>
        </p:txBody>
      </p:sp>
      <p:pic>
        <p:nvPicPr>
          <p:cNvPr id="33801" name="Picture 9" descr="Файл:Charles Ier le Grand ou Charlemag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563" y="1447800"/>
            <a:ext cx="362743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762000" y="6096000"/>
            <a:ext cx="3810000" cy="762000"/>
          </a:xfrm>
          <a:prstGeom prst="rect">
            <a:avLst/>
          </a:prstGeom>
          <a:solidFill>
            <a:srgbClr val="FFCC99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Карл Великий.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495800" cy="5029200"/>
          </a:xfrm>
        </p:spPr>
        <p:txBody>
          <a:bodyPr/>
          <a:lstStyle/>
          <a:p>
            <a:pPr>
              <a:buFontTx/>
              <a:buNone/>
            </a:pPr>
            <a:r>
              <a:rPr lang="ru-RU" b="1"/>
              <a:t>Карл был деятельным и воинственным правителем. В годы его правления совершил более  50 походов в соседние страны, при этом расширив территории государства.</a:t>
            </a: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Карл Великий.</a:t>
            </a:r>
          </a:p>
        </p:txBody>
      </p:sp>
      <p:pic>
        <p:nvPicPr>
          <p:cNvPr id="32777" name="Picture 9" descr="Файл:Die deutschen Kaiser Karl der Groß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3614738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75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600200"/>
            <a:ext cx="4267200" cy="5105400"/>
          </a:xfrm>
        </p:spPr>
        <p:txBody>
          <a:bodyPr/>
          <a:lstStyle/>
          <a:p>
            <a:endParaRPr lang="ru-RU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Покорение саксов.</a:t>
            </a:r>
          </a:p>
        </p:txBody>
      </p:sp>
      <p:pic>
        <p:nvPicPr>
          <p:cNvPr id="31753" name="Picture 9" descr="Файл:Frankish Empire 481 to 814-ru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17650"/>
            <a:ext cx="8382000" cy="53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495800" cy="5257800"/>
          </a:xfrm>
        </p:spPr>
        <p:txBody>
          <a:bodyPr/>
          <a:lstStyle/>
          <a:p>
            <a:pPr>
              <a:buFontTx/>
              <a:buNone/>
            </a:pPr>
            <a:r>
              <a:rPr lang="ru-RU" b="1"/>
              <a:t>Самой длительной и тяжёлой была война с племенами саксов. Карл совершил 8 походов против них. Имея сильную конницу и   хорошее вооружение, франки побеждали их. Но саксонцы продолжали упорно сопротивляться.</a:t>
            </a:r>
          </a:p>
        </p:txBody>
      </p:sp>
      <p:pic>
        <p:nvPicPr>
          <p:cNvPr id="30728" name="Picture 8" descr="Файл:Charlemagne 742 814 receiving the submission of Witikind at Paderborn in 785 Ary Schefferr 1795 18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38400"/>
            <a:ext cx="4267200" cy="362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838200" y="152400"/>
            <a:ext cx="83058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/>
              <a:t>Покорение саксов.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6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95263"/>
            <a:ext cx="9753600" cy="724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7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62400" y="1447800"/>
            <a:ext cx="5181600" cy="5181600"/>
          </a:xfrm>
        </p:spPr>
        <p:txBody>
          <a:bodyPr/>
          <a:lstStyle/>
          <a:p>
            <a:pPr>
              <a:buFontTx/>
              <a:buNone/>
            </a:pPr>
            <a:r>
              <a:rPr lang="ru-RU" b="1"/>
              <a:t>Карл принуждал саксов принимать христианство. Он ввёл жестокие законы, за малейшее неподчинение королю, за отказ от крещения или отречение от христианской веры, за несоблюдение поста, за похороны по языческому обряду – смерть.</a:t>
            </a:r>
          </a:p>
        </p:txBody>
      </p:sp>
      <p:pic>
        <p:nvPicPr>
          <p:cNvPr id="29704" name="Picture 8" descr="Видукинд Саксонск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2657475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685800" y="6096000"/>
            <a:ext cx="3200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/>
              <a:t>Видукинд – вождь </a:t>
            </a:r>
          </a:p>
          <a:p>
            <a:pPr algn="ctr"/>
            <a:r>
              <a:rPr lang="ru-RU" sz="2400" b="1"/>
              <a:t>саксов</a:t>
            </a:r>
          </a:p>
        </p:txBody>
      </p:sp>
      <p:sp>
        <p:nvSpPr>
          <p:cNvPr id="29706" name="AutoShape 10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534400" cy="1295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b="1"/>
              <a:t>Покорение саксов.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585</Words>
  <Application>Microsoft Office PowerPoint</Application>
  <PresentationFormat>Экран (4:3)</PresentationFormat>
  <Paragraphs>102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Тема урока: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Покорение саксов.</vt:lpstr>
      <vt:lpstr>Покорение саксов.</vt:lpstr>
      <vt:lpstr>Слайд 11</vt:lpstr>
      <vt:lpstr>Империя Карла Великого.</vt:lpstr>
      <vt:lpstr>Империя Карла Великого.</vt:lpstr>
      <vt:lpstr>Империя Карла Великого.</vt:lpstr>
      <vt:lpstr>Империя Карла Великого.</vt:lpstr>
      <vt:lpstr>Империя Карла Великого.</vt:lpstr>
      <vt:lpstr>Империя Карла Великого.</vt:lpstr>
      <vt:lpstr>Сеньоры и вассалы.</vt:lpstr>
      <vt:lpstr>Феодальная лестница.</vt:lpstr>
      <vt:lpstr>Подведём итог урока.</vt:lpstr>
      <vt:lpstr>Домашнее задание.</vt:lpstr>
      <vt:lpstr>В работе использованы ресурсы.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Николай</cp:lastModifiedBy>
  <cp:revision>4</cp:revision>
  <cp:lastPrinted>1601-01-01T00:00:00Z</cp:lastPrinted>
  <dcterms:created xsi:type="dcterms:W3CDTF">1601-01-01T00:00:00Z</dcterms:created>
  <dcterms:modified xsi:type="dcterms:W3CDTF">2013-01-29T12:34:06Z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