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57" r:id="rId4"/>
    <p:sldId id="258" r:id="rId5"/>
    <p:sldId id="264" r:id="rId6"/>
    <p:sldId id="272" r:id="rId7"/>
    <p:sldId id="273" r:id="rId8"/>
    <p:sldId id="274" r:id="rId9"/>
    <p:sldId id="265" r:id="rId10"/>
    <p:sldId id="267" r:id="rId11"/>
    <p:sldId id="268" r:id="rId12"/>
    <p:sldId id="277" r:id="rId13"/>
    <p:sldId id="278" r:id="rId14"/>
    <p:sldId id="270" r:id="rId15"/>
    <p:sldId id="269" r:id="rId16"/>
    <p:sldId id="262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33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8.bin"/><Relationship Id="rId2" Type="http://schemas.microsoft.com/office/2006/relationships/legacyDiagramText" Target="legacyDiagramText7.bin"/><Relationship Id="rId1" Type="http://schemas.microsoft.com/office/2006/relationships/legacyDiagramText" Target="legacyDiagramText6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4AF71B-975C-4EAF-8734-3764CB3F3A4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E2EE8C-996B-4868-8BAC-3447C5DE9022}" type="slidenum">
              <a:rPr lang="ru-RU"/>
              <a:pPr/>
              <a:t>2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Кнопки в вертикальном ряду водят территорию указанного княжества или земли, повторное нажатие на ту же кнопку удаляет введенный элемент. Кнопки в горизонтальном ряду: «А» - вводит наименования всех территорий, «карта» - выдает полную карту княжеств, «крест» - удаляет все введенное ранее. После пользования кнопок горизонтального ряда при переходе к вертикальному может понадобиться повторное нажатие на кнопку.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A0388-0584-4A7C-AB71-033F29E385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4EACA-697C-4EAE-B7E5-3D013C6FF1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A9AE3-D597-4961-9082-30081CE2B7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99E37B-1701-4415-941C-0A2C09566C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5CBFAB6-61F5-4ED5-B09F-3A63DD5C71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376BE-8A42-41C8-8ADE-6CE43266D8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BB1D5-F97A-4016-BE09-B724E10A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EBD16-5713-4DB1-B6DB-9734C84BF1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5D65B-0938-485B-BBEA-CF3226C96C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E8259-4FEA-41E1-975B-7B02FA6285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D1B75-2EB5-44B0-B836-B8209FC7A6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CE627-7259-40BF-AD79-2A688D914A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3BF55-DD20-4EED-B9CE-6B0B663AE7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9AF118-9DE6-4059-9ACA-8EEE14D6C95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pu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Picture 26" descr="фон 32"/>
          <p:cNvPicPr>
            <a:picLocks noChangeAspect="1" noChangeArrowheads="1"/>
          </p:cNvPicPr>
          <p:nvPr/>
        </p:nvPicPr>
        <p:blipFill>
          <a:blip r:embed="rId3"/>
          <a:srcRect l="18271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latin typeface="Comic Sans MS" pitchFamily="66" charset="0"/>
              </a:rPr>
              <a:t>Политическая раздробленность Древнерусского государства</a:t>
            </a:r>
            <a:br>
              <a:rPr lang="ru-RU" sz="3200">
                <a:latin typeface="Comic Sans MS" pitchFamily="66" charset="0"/>
              </a:rPr>
            </a:br>
            <a:r>
              <a:rPr lang="ru-RU" sz="3200">
                <a:latin typeface="Comic Sans MS" pitchFamily="66" charset="0"/>
              </a:rPr>
              <a:t> (</a:t>
            </a:r>
            <a:r>
              <a:rPr lang="en-US" sz="3200">
                <a:latin typeface="Comic Sans MS" pitchFamily="66" charset="0"/>
              </a:rPr>
              <a:t>XII</a:t>
            </a:r>
            <a:r>
              <a:rPr lang="ru-RU" sz="3200">
                <a:latin typeface="Comic Sans MS" pitchFamily="66" charset="0"/>
              </a:rPr>
              <a:t> –</a:t>
            </a:r>
            <a:r>
              <a:rPr lang="en-US" sz="3200">
                <a:latin typeface="Comic Sans MS" pitchFamily="66" charset="0"/>
              </a:rPr>
              <a:t>XIV</a:t>
            </a:r>
            <a:r>
              <a:rPr lang="ru-RU" sz="3200">
                <a:latin typeface="Comic Sans MS" pitchFamily="66" charset="0"/>
              </a:rPr>
              <a:t> века)</a:t>
            </a:r>
            <a:br>
              <a:rPr lang="ru-RU" sz="3200">
                <a:latin typeface="Comic Sans MS" pitchFamily="66" charset="0"/>
              </a:rPr>
            </a:br>
            <a:endParaRPr lang="ru-RU" sz="3200">
              <a:latin typeface="Comic Sans MS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z="2400">
                <a:latin typeface="Comic Sans MS" pitchFamily="66" charset="0"/>
              </a:rPr>
              <a:t>распад государства на несколько отдельных владений </a:t>
            </a:r>
            <a:r>
              <a:rPr lang="ru-RU" sz="2400">
                <a:solidFill>
                  <a:schemeClr val="accent2"/>
                </a:solidFill>
                <a:latin typeface="Comic Sans MS" pitchFamily="66" charset="0"/>
              </a:rPr>
              <a:t>(15),</a:t>
            </a:r>
            <a:r>
              <a:rPr lang="ru-RU" sz="2400">
                <a:latin typeface="Comic Sans MS" pitchFamily="66" charset="0"/>
              </a:rPr>
              <a:t> претендующих на политическую </a:t>
            </a:r>
          </a:p>
          <a:p>
            <a:pPr marL="0" indent="0">
              <a:buFontTx/>
              <a:buNone/>
            </a:pPr>
            <a:r>
              <a:rPr lang="ru-RU" sz="2400">
                <a:latin typeface="Comic Sans MS" pitchFamily="66" charset="0"/>
              </a:rPr>
              <a:t>самостоятельность (независимость).</a:t>
            </a:r>
          </a:p>
          <a:p>
            <a:pPr marL="0" indent="0">
              <a:buFontTx/>
              <a:buNone/>
            </a:pPr>
            <a:r>
              <a:rPr lang="ru-RU" sz="2400"/>
              <a:t>            </a:t>
            </a:r>
          </a:p>
          <a:p>
            <a:pPr marL="0" indent="0">
              <a:buFontTx/>
              <a:buNone/>
            </a:pPr>
            <a:r>
              <a:rPr lang="ru-RU" sz="2800"/>
              <a:t>                                                                  </a:t>
            </a:r>
          </a:p>
        </p:txBody>
      </p:sp>
      <p:graphicFrame>
        <p:nvGraphicFramePr>
          <p:cNvPr id="4103" name="Organization Chart 7"/>
          <p:cNvGraphicFramePr>
            <a:graphicFrameLocks/>
          </p:cNvGraphicFramePr>
          <p:nvPr>
            <p:ph sz="quarter" idx="2"/>
          </p:nvPr>
        </p:nvGraphicFramePr>
        <p:xfrm>
          <a:off x="4648200" y="1981200"/>
          <a:ext cx="3810000" cy="1981200"/>
        </p:xfrm>
        <a:graphic>
          <a:graphicData uri="http://schemas.openxmlformats.org/drawingml/2006/compatibility">
            <com:legacyDrawing xmlns:com="http://schemas.openxmlformats.org/drawingml/2006/compatibility" spid="_x0000_s4103"/>
          </a:graphicData>
        </a:graphic>
      </p:graphicFrame>
      <p:pic>
        <p:nvPicPr>
          <p:cNvPr id="4119" name="Picture 23" descr="865969-9e041d33914135c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0" y="4221163"/>
            <a:ext cx="1722438" cy="2303462"/>
          </a:xfrm>
        </p:spPr>
      </p:pic>
      <p:pic>
        <p:nvPicPr>
          <p:cNvPr id="4120" name="Picture 24" descr="865934-c3b65b43e717611d"/>
          <p:cNvPicPr>
            <a:picLocks noChangeAspect="1" noChangeArrowheads="1"/>
          </p:cNvPicPr>
          <p:nvPr/>
        </p:nvPicPr>
        <p:blipFill>
          <a:blip r:embed="rId5"/>
          <a:srcRect t="3043" b="1894"/>
          <a:stretch>
            <a:fillRect/>
          </a:stretch>
        </p:blipFill>
        <p:spPr bwMode="auto">
          <a:xfrm>
            <a:off x="6588125" y="4221163"/>
            <a:ext cx="1069975" cy="2232025"/>
          </a:xfrm>
          <a:prstGeom prst="rect">
            <a:avLst/>
          </a:prstGeom>
          <a:noFill/>
        </p:spPr>
      </p:pic>
      <p:pic>
        <p:nvPicPr>
          <p:cNvPr id="4121" name="Picture 25" descr="865963-af6bc984e77a885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12088" y="4221163"/>
            <a:ext cx="1146175" cy="2232025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0" descr="фон 3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 l="18271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765175"/>
            <a:ext cx="5040313" cy="5688013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000">
                <a:latin typeface="Comic Sans MS" pitchFamily="66" charset="0"/>
              </a:rPr>
              <a:t>В 1149 году Юрий Долгорукий вошел в Киев и занял его, но вскоре Изяслав, вернувшись со своей дружиной, вынудил его оставить город.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000">
                <a:latin typeface="Comic Sans MS" pitchFamily="66" charset="0"/>
              </a:rPr>
              <a:t>Когда после смерти Изяслава Юрий Долгорукий сел на киевский великокняжеский престол, он посадил Андрея рядом, в </a:t>
            </a:r>
            <a:r>
              <a:rPr lang="ru-RU" sz="2000">
                <a:solidFill>
                  <a:schemeClr val="accent2"/>
                </a:solidFill>
                <a:latin typeface="Comic Sans MS" pitchFamily="66" charset="0"/>
              </a:rPr>
              <a:t>Вышгороде</a:t>
            </a:r>
            <a:r>
              <a:rPr lang="ru-RU" sz="2000">
                <a:latin typeface="Comic Sans MS" pitchFamily="66" charset="0"/>
              </a:rPr>
              <a:t>. Однако Андрей не хотел жить на юге Руси и тайно от отца уехал на север, в Суздальский край.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000">
                <a:latin typeface="Comic Sans MS" pitchFamily="66" charset="0"/>
              </a:rPr>
              <a:t>Из Вышгорода Андрей вывез во Владимир чудотворную </a:t>
            </a:r>
            <a:r>
              <a:rPr lang="ru-RU" sz="2000">
                <a:solidFill>
                  <a:srgbClr val="CC3300"/>
                </a:solidFill>
                <a:latin typeface="Comic Sans MS" pitchFamily="66" charset="0"/>
              </a:rPr>
              <a:t>икону Божией Матери</a:t>
            </a:r>
            <a:r>
              <a:rPr lang="ru-RU" sz="2000">
                <a:latin typeface="Comic Sans MS" pitchFamily="66" charset="0"/>
              </a:rPr>
              <a:t>, написанную, по преданию, евангелистом Лукой и привезенную из Греции купцом по имени Пирогощи.</a:t>
            </a:r>
          </a:p>
        </p:txBody>
      </p:sp>
      <p:pic>
        <p:nvPicPr>
          <p:cNvPr id="2765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011863" y="4076700"/>
            <a:ext cx="2052637" cy="1981200"/>
          </a:xfrm>
          <a:noFill/>
          <a:ln/>
        </p:spPr>
      </p:pic>
      <p:pic>
        <p:nvPicPr>
          <p:cNvPr id="27654" name="Picture 6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724525" y="404813"/>
            <a:ext cx="2649538" cy="3319462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88913"/>
            <a:ext cx="4751388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>
                <a:latin typeface="Comic Sans MS" pitchFamily="66" charset="0"/>
              </a:rPr>
              <a:t>Предание гласит, что на пути Андрея к дому, примерно в 20 километрах от Владимира, лошади встали и никак не хотели сдвинуться с места. И после смены лошадей повозка опять не тронулась с места.</a:t>
            </a:r>
          </a:p>
          <a:p>
            <a:pPr>
              <a:lnSpc>
                <a:spcPct val="80000"/>
              </a:lnSpc>
            </a:pPr>
            <a:r>
              <a:rPr lang="ru-RU" sz="1800">
                <a:latin typeface="Comic Sans MS" pitchFamily="66" charset="0"/>
              </a:rPr>
              <a:t>Андрею и его спутникам ничего не оставалось, как здесь заночевать. Ночью князю Андрею приснилась Божия Матерь, которая повелела на этом месте построить храм в честь Рождества Богородицы и основать здесь монастырь. Спустя время, церковь и монастырь были построены, вокруг них выросло поселение, названное </a:t>
            </a:r>
            <a:r>
              <a:rPr lang="ru-RU" sz="1800">
                <a:solidFill>
                  <a:srgbClr val="008000"/>
                </a:solidFill>
                <a:latin typeface="Comic Sans MS" pitchFamily="66" charset="0"/>
              </a:rPr>
              <a:t>Боголюбовым.</a:t>
            </a:r>
            <a:r>
              <a:rPr lang="ru-RU" sz="1800">
                <a:latin typeface="Comic Sans MS" pitchFamily="66" charset="0"/>
              </a:rPr>
              <a:t> Отсюда пошло и прозвище князя Андрея – </a:t>
            </a:r>
            <a:r>
              <a:rPr lang="ru-RU" sz="1800">
                <a:solidFill>
                  <a:srgbClr val="FF0000"/>
                </a:solidFill>
                <a:latin typeface="Comic Sans MS" pitchFamily="66" charset="0"/>
              </a:rPr>
              <a:t>Боголюбский.</a:t>
            </a:r>
          </a:p>
          <a:p>
            <a:pPr>
              <a:lnSpc>
                <a:spcPct val="80000"/>
              </a:lnSpc>
            </a:pPr>
            <a:r>
              <a:rPr lang="ru-RU" sz="1800">
                <a:latin typeface="Comic Sans MS" pitchFamily="66" charset="0"/>
              </a:rPr>
              <a:t>Впоследствии икона, привезенная во Владимир князем Андреем, стала главной святыней Владимиро-Суздальской земли под именем </a:t>
            </a:r>
            <a:r>
              <a:rPr lang="ru-RU" sz="1800">
                <a:solidFill>
                  <a:schemeClr val="accent2"/>
                </a:solidFill>
                <a:latin typeface="Comic Sans MS" pitchFamily="66" charset="0"/>
              </a:rPr>
              <a:t>Владимирской Божией Матери.</a:t>
            </a:r>
            <a:r>
              <a:rPr lang="ru-RU" sz="1800">
                <a:latin typeface="Comic Sans MS" pitchFamily="66" charset="0"/>
              </a:rPr>
              <a:t> Во Владимире по распоряжению набожного Андрея были построены два монастыря: Спасский и Воскресенский, а также другие православные храмы.</a:t>
            </a:r>
          </a:p>
        </p:txBody>
      </p:sp>
      <p:pic>
        <p:nvPicPr>
          <p:cNvPr id="29703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867400" y="260350"/>
            <a:ext cx="2781300" cy="1638300"/>
          </a:xfrm>
          <a:noFill/>
          <a:ln/>
        </p:spPr>
      </p:pic>
      <p:pic>
        <p:nvPicPr>
          <p:cNvPr id="29706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867400" y="2205038"/>
            <a:ext cx="2808288" cy="2106612"/>
          </a:xfrm>
          <a:noFill/>
          <a:ln/>
        </p:spPr>
      </p:pic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4797425"/>
            <a:ext cx="3013075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10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15875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0" name="Picture 6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Box 1"/>
          <p:cNvSpPr txBox="1">
            <a:spLocks noChangeArrowheads="1"/>
          </p:cNvSpPr>
          <p:nvPr/>
        </p:nvSpPr>
        <p:spPr bwMode="auto">
          <a:xfrm>
            <a:off x="971550" y="549275"/>
            <a:ext cx="7704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Золотые Ворота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57347" name="TextBox 2"/>
          <p:cNvSpPr txBox="1">
            <a:spLocks noChangeArrowheads="1"/>
          </p:cNvSpPr>
          <p:nvPr/>
        </p:nvSpPr>
        <p:spPr bwMode="auto">
          <a:xfrm>
            <a:off x="971550" y="836613"/>
            <a:ext cx="77041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latin typeface="Comic Sans MS" pitchFamily="66" charset="0"/>
              </a:rPr>
              <a:t>Редчайший памятник древнерусской фортификации. Здание построено из белого камня в 1158–1164 гг. владимирским князем Андреем Боголюбским, как главная боевая и проездная башня вновь созданной им крепости. Из пяти внешних ворот крепости уцелели одни — Золотые.</a:t>
            </a:r>
          </a:p>
        </p:txBody>
      </p:sp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500306"/>
            <a:ext cx="4764020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3" name="Picture 5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971550" y="549275"/>
            <a:ext cx="7704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Успенский</a:t>
            </a:r>
            <a:r>
              <a:rPr lang="ru-RU" sz="1800" b="1" i="1">
                <a:latin typeface="Calibri" pitchFamily="34" charset="0"/>
              </a:rPr>
              <a:t> Собор</a:t>
            </a:r>
            <a:endParaRPr lang="ru-RU" sz="1800">
              <a:latin typeface="Calibri" pitchFamily="34" charset="0"/>
            </a:endParaRPr>
          </a:p>
        </p:txBody>
      </p:sp>
      <p:sp>
        <p:nvSpPr>
          <p:cNvPr id="58371" name="TextBox 2"/>
          <p:cNvSpPr txBox="1">
            <a:spLocks noChangeArrowheads="1"/>
          </p:cNvSpPr>
          <p:nvPr/>
        </p:nvSpPr>
        <p:spPr bwMode="auto">
          <a:xfrm>
            <a:off x="1042988" y="836613"/>
            <a:ext cx="76327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latin typeface="Calibri" pitchFamily="34" charset="0"/>
              </a:rPr>
              <a:t>Всемирно известный памятник древнерусской архитектуры. Собор представляет собой комплекс разновременных построек. Первоначально собор был построен в 1158–1161 годах при князе Андрее Боголюбском на высоком берегу Клязьмы в центре города и мыслился не только как главный храм Владимиро-Суздальского княжества, его культурный, политический и религиозный центр, но и как главный храм всей Руси.</a:t>
            </a:r>
          </a:p>
        </p:txBody>
      </p:sp>
      <p:pic>
        <p:nvPicPr>
          <p:cNvPr id="4" name="Рисунок 3" descr="1262767284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2205038"/>
            <a:ext cx="5578475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0" name="Picture 18" descr="фон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-242888"/>
            <a:ext cx="10044113" cy="7231063"/>
          </a:xfrm>
          <a:prstGeom prst="rect">
            <a:avLst/>
          </a:prstGeom>
          <a:noFill/>
        </p:spPr>
      </p:pic>
      <p:graphicFrame>
        <p:nvGraphicFramePr>
          <p:cNvPr id="33797" name="Organization Chart 5"/>
          <p:cNvGraphicFramePr>
            <a:graphicFrameLocks/>
          </p:cNvGraphicFramePr>
          <p:nvPr/>
        </p:nvGraphicFramePr>
        <p:xfrm>
          <a:off x="1692275" y="0"/>
          <a:ext cx="5472113" cy="2736850"/>
        </p:xfrm>
        <a:graphic>
          <a:graphicData uri="http://schemas.openxmlformats.org/drawingml/2006/compatibility">
            <com:legacyDrawing xmlns:com="http://schemas.openxmlformats.org/drawingml/2006/compatibility" spid="_x0000_s33797"/>
          </a:graphicData>
        </a:graphic>
      </p:graphicFrame>
      <p:sp>
        <p:nvSpPr>
          <p:cNvPr id="33806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133600"/>
            <a:ext cx="3810000" cy="411480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Андрей Боголюбский собрал суздальское ополчение, к которому присоединились 11 князей, и пошел на Киев. Объединенное войско два дня сражалось под стенами Киева. На третий день город был взят. Воины союзных князей грабили и разрушали город, убивали жителей, забыв, что это такие же русские люди, как и они сами.</a:t>
            </a:r>
          </a:p>
          <a:p>
            <a:pPr marL="0" indent="0"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После своей победы Андрей посадил на киевский стол своего младшего брата Глеба, а сам принял титул великого князя и остался во Владимире. Это событие летописцы относят к 1169 году. После падения Киева Андрей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Боголюбский собрал под свою руку всю Русскую землю. </a:t>
            </a:r>
          </a:p>
        </p:txBody>
      </p:sp>
      <p:sp>
        <p:nvSpPr>
          <p:cNvPr id="33807" name="Rectangle 1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17195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Один только Великий Новгород не хотел подчиниться Боголюбскому. И князь Андрей решил сделать с Новгородом то же, что и с Киевом.</a:t>
            </a:r>
          </a:p>
          <a:p>
            <a:pPr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Зимой 1170 года войско под началом сына князя Андрея – Мстислава Андреича – отправилось подавлять бунт в Новгороде, где правил молодой князь Роман Мстиславич. Новгородцы храбро сражались за свою независимость. Они бились так неистово, что Мстиславу пришлось отступить. Андрей Боголюбский не простил новгородцам поражения своего войска и решил действовать по-другому. Спустя год после поражения он перекрыл подвоз хлеба в Новгород, и горожане признали его власть. Князь Роман был изгнан из Новгорода, и новгородцы пришли на поклон к Боголюбскому. </a:t>
            </a:r>
          </a:p>
        </p:txBody>
      </p:sp>
      <p:pic>
        <p:nvPicPr>
          <p:cNvPr id="3380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60350"/>
            <a:ext cx="221297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9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260350"/>
            <a:ext cx="238125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9" name="Picture 15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333375"/>
            <a:ext cx="4826000" cy="411480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Боголюбский пал жертвой заговора в 1174 году. Брат его жены совершил преступление и был казнен по приказу Андрея Боголюбского. Тогда второй брат жены Андрея организовал заговор. Когда Андрей Боголюбский лег спать, в его спальню ворвались заговорщики (меч князя заранее унесли из спальни). Двадцать человек накинулись на безоружного Боголюбского, кололи его мечами и копьями. Набожный Андрей с радостью принял смерть, он давно уже раскаивался во многих своих неблаговидных делах, которые совершил во время борьбы за власть. Тело князя Андрея выбросили в огород. Убитого князя не отпевали по православному обычаю и не хоронили пять дней. Приближенные князя разграбили дворец. Грабежи перекинулись на весь Боголюбов и на Владимир. Бесчинства в Боголюбове и Владимире продолжались до тех пор, пока один из священников не взял чудотворную икону Владимирской Божией Матери и не стал с молитвами ходить с ней по городу.</a:t>
            </a:r>
          </a:p>
          <a:p>
            <a:pPr marL="0" indent="0">
              <a:lnSpc>
                <a:spcPct val="80000"/>
              </a:lnSpc>
            </a:pPr>
            <a:r>
              <a:rPr lang="ru-RU" sz="1600">
                <a:latin typeface="Comic Sans MS" pitchFamily="66" charset="0"/>
              </a:rPr>
              <a:t>На шестой день после убийства Андрея Боголюбского похоронили в построенной им церкви Успения Богородицы. В дальнейшем Русская православная церковь причислила Андрея к лику Святых.</a:t>
            </a:r>
          </a:p>
        </p:txBody>
      </p:sp>
      <p:pic>
        <p:nvPicPr>
          <p:cNvPr id="31750" name="Picture 6" descr="фон 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16739"/>
          <a:stretch>
            <a:fillRect/>
          </a:stretch>
        </p:blipFill>
        <p:spPr>
          <a:xfrm>
            <a:off x="6443663" y="4508500"/>
            <a:ext cx="1946275" cy="1981200"/>
          </a:xfrm>
          <a:noFill/>
          <a:ln/>
        </p:spPr>
      </p:pic>
      <p:pic>
        <p:nvPicPr>
          <p:cNvPr id="31756" name="Picture 1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64163" y="836613"/>
            <a:ext cx="3449637" cy="3171825"/>
          </a:xfrm>
          <a:noFill/>
          <a:ln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1660584-de228555a8ec9662"/>
          <p:cNvPicPr>
            <a:picLocks noChangeAspect="1" noChangeArrowheads="1"/>
          </p:cNvPicPr>
          <p:nvPr/>
        </p:nvPicPr>
        <p:blipFill>
          <a:blip r:embed="rId3">
            <a:lum bright="-30000"/>
          </a:blip>
          <a:srcRect/>
          <a:stretch>
            <a:fillRect/>
          </a:stretch>
        </p:blipFill>
        <p:spPr bwMode="auto">
          <a:xfrm>
            <a:off x="323850" y="333375"/>
            <a:ext cx="3711575" cy="5761038"/>
          </a:xfrm>
          <a:prstGeom prst="rect">
            <a:avLst/>
          </a:prstGeom>
          <a:noFill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476250"/>
            <a:ext cx="4014788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011863" y="5013325"/>
            <a:ext cx="23352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Владимиро-Волынское</a:t>
            </a:r>
          </a:p>
        </p:txBody>
      </p:sp>
      <p:pic>
        <p:nvPicPr>
          <p:cNvPr id="10243" name="Picture 3" descr="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44" name="Picture 4" descr="галицвол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45" name="Picture 5" descr="ддп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46" name="Picture 6" descr="темнзел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47" name="Picture 7" descr="темнсин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</p:spPr>
      </p:pic>
      <p:pic>
        <p:nvPicPr>
          <p:cNvPr id="10248" name="Picture 8" descr="орннж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</p:spPr>
      </p:pic>
      <p:pic>
        <p:nvPicPr>
          <p:cNvPr id="10249" name="Picture 9" descr="темнжелт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</p:spPr>
      </p:pic>
      <p:pic>
        <p:nvPicPr>
          <p:cNvPr id="10250" name="Picture 10" descr="ррп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</p:spPr>
      </p:pic>
      <p:pic>
        <p:nvPicPr>
          <p:cNvPr id="10251" name="Picture 11" descr="опп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52" name="Picture 12" descr="смоленск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53" name="Picture 13" descr="муромряз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54" name="Picture 14" descr="роствад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</p:spPr>
      </p:pic>
      <p:pic>
        <p:nvPicPr>
          <p:cNvPr id="10255" name="Picture 15" descr="нн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9700" cy="6858000"/>
          </a:xfrm>
          <a:prstGeom prst="rect">
            <a:avLst/>
          </a:prstGeom>
          <a:noFill/>
        </p:spPr>
      </p:pic>
      <p:pic>
        <p:nvPicPr>
          <p:cNvPr id="10256" name="Picture 16" descr="2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38750" cy="6858000"/>
          </a:xfrm>
          <a:prstGeom prst="rect">
            <a:avLst/>
          </a:prstGeom>
          <a:noFill/>
        </p:spPr>
      </p:pic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5292725" y="188913"/>
            <a:ext cx="914400" cy="360362"/>
          </a:xfrm>
          <a:prstGeom prst="rect">
            <a:avLst/>
          </a:prstGeom>
          <a:solidFill>
            <a:srgbClr val="C9FCA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6156325" y="212725"/>
            <a:ext cx="2528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Границы русских земель</a:t>
            </a:r>
          </a:p>
        </p:txBody>
      </p:sp>
      <p:sp>
        <p:nvSpPr>
          <p:cNvPr id="10259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765175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6011863" y="765175"/>
            <a:ext cx="2089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Новгородская земля</a:t>
            </a:r>
          </a:p>
        </p:txBody>
      </p:sp>
      <p:sp>
        <p:nvSpPr>
          <p:cNvPr id="10261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1700213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6011863" y="1700213"/>
            <a:ext cx="2205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Ростово-Суздальское</a:t>
            </a:r>
          </a:p>
        </p:txBody>
      </p:sp>
      <p:sp>
        <p:nvSpPr>
          <p:cNvPr id="10263" name="AutoShape 2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2060575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6011863" y="2060575"/>
            <a:ext cx="1943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Муромо-Рязанское</a:t>
            </a:r>
          </a:p>
        </p:txBody>
      </p:sp>
      <p:sp>
        <p:nvSpPr>
          <p:cNvPr id="10265" name="AutoShape 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2420938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6011863" y="2492375"/>
            <a:ext cx="1444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Черниговское</a:t>
            </a:r>
          </a:p>
        </p:txBody>
      </p:sp>
      <p:sp>
        <p:nvSpPr>
          <p:cNvPr id="10267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2781300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6011863" y="2852738"/>
            <a:ext cx="1066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Полоцкое</a:t>
            </a:r>
          </a:p>
        </p:txBody>
      </p:sp>
      <p:sp>
        <p:nvSpPr>
          <p:cNvPr id="10269" name="AutoShape 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3141663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6011863" y="3213100"/>
            <a:ext cx="1304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Смоленское</a:t>
            </a:r>
          </a:p>
        </p:txBody>
      </p:sp>
      <p:sp>
        <p:nvSpPr>
          <p:cNvPr id="10271" name="AutoShape 3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3500438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6024563" y="3548063"/>
            <a:ext cx="2120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Новгород-Северское</a:t>
            </a:r>
          </a:p>
        </p:txBody>
      </p:sp>
      <p:sp>
        <p:nvSpPr>
          <p:cNvPr id="10273" name="AutoShape 3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3860800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6002338" y="3908425"/>
            <a:ext cx="15970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Переяславское</a:t>
            </a:r>
          </a:p>
        </p:txBody>
      </p:sp>
      <p:sp>
        <p:nvSpPr>
          <p:cNvPr id="10275" name="AutoShape 3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4221163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6002338" y="4267200"/>
            <a:ext cx="1016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Киевское</a:t>
            </a:r>
          </a:p>
        </p:txBody>
      </p:sp>
      <p:sp>
        <p:nvSpPr>
          <p:cNvPr id="10277" name="AutoShape 3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4581525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5975350" y="4627563"/>
            <a:ext cx="16748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Турово-Пинское</a:t>
            </a:r>
          </a:p>
        </p:txBody>
      </p:sp>
      <p:sp>
        <p:nvSpPr>
          <p:cNvPr id="10279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4941888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300663"/>
            <a:ext cx="682625" cy="288925"/>
          </a:xfrm>
          <a:prstGeom prst="actionButtonInformation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6002338" y="5348288"/>
            <a:ext cx="1031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0" rIns="54000" bIns="0">
            <a:spAutoFit/>
          </a:bodyPr>
          <a:lstStyle/>
          <a:p>
            <a:r>
              <a:rPr lang="ru-RU" sz="1600">
                <a:latin typeface="Arial" charset="0"/>
                <a:cs typeface="Arial" charset="0"/>
              </a:rPr>
              <a:t>Галицкое</a:t>
            </a: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5343525" y="1168400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>
                <a:latin typeface="Arial" charset="0"/>
                <a:cs typeface="Arial" charset="0"/>
              </a:rPr>
              <a:t>Княжества</a:t>
            </a:r>
          </a:p>
        </p:txBody>
      </p:sp>
      <p:sp>
        <p:nvSpPr>
          <p:cNvPr id="10283" name="AutoShape 43" descr="rus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27763" y="6237288"/>
            <a:ext cx="574675" cy="360362"/>
          </a:xfrm>
          <a:prstGeom prst="actionButtonBlank">
            <a:avLst/>
          </a:prstGeom>
          <a:blipFill dpi="0" rotWithShape="1">
            <a:blip r:embed="rId17"/>
            <a:srcRect/>
            <a:stretch>
              <a:fillRect/>
            </a:stretch>
          </a:blipFill>
          <a:ln w="127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84" name="Picture 44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210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285" name="Group 45"/>
          <p:cNvGrpSpPr>
            <a:grpSpLocks/>
          </p:cNvGrpSpPr>
          <p:nvPr/>
        </p:nvGrpSpPr>
        <p:grpSpPr bwMode="auto">
          <a:xfrm>
            <a:off x="5508625" y="6237288"/>
            <a:ext cx="576263" cy="360362"/>
            <a:chOff x="3470" y="3838"/>
            <a:chExt cx="363" cy="318"/>
          </a:xfrm>
        </p:grpSpPr>
        <p:sp>
          <p:nvSpPr>
            <p:cNvPr id="10286" name="AutoShape 4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470" y="3838"/>
              <a:ext cx="363" cy="318"/>
            </a:xfrm>
            <a:prstGeom prst="actionButtonBlank">
              <a:avLst/>
            </a:prstGeom>
            <a:solidFill>
              <a:srgbClr val="FFFFFF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1400" b="1">
                <a:latin typeface="Arial" charset="0"/>
                <a:cs typeface="Arial" charset="0"/>
              </a:endParaRPr>
            </a:p>
          </p:txBody>
        </p:sp>
        <p:sp>
          <p:nvSpPr>
            <p:cNvPr id="10287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3560" y="3884"/>
              <a:ext cx="190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9600" b="1" i="1" kern="10">
                  <a:ln w="12700">
                    <a:solidFill>
                      <a:schemeClr val="folHlink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latin typeface="Arial"/>
                  <a:cs typeface="Arial"/>
                </a:rPr>
                <a:t>А</a:t>
              </a:r>
            </a:p>
          </p:txBody>
        </p:sp>
      </p:grpSp>
      <p:grpSp>
        <p:nvGrpSpPr>
          <p:cNvPr id="10288" name="Group 48"/>
          <p:cNvGrpSpPr>
            <a:grpSpLocks/>
          </p:cNvGrpSpPr>
          <p:nvPr/>
        </p:nvGrpSpPr>
        <p:grpSpPr bwMode="auto">
          <a:xfrm>
            <a:off x="6948488" y="6237288"/>
            <a:ext cx="576262" cy="360362"/>
            <a:chOff x="4422" y="3838"/>
            <a:chExt cx="317" cy="318"/>
          </a:xfrm>
        </p:grpSpPr>
        <p:sp>
          <p:nvSpPr>
            <p:cNvPr id="10289" name="AutoShape 4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422" y="3838"/>
              <a:ext cx="317" cy="318"/>
            </a:xfrm>
            <a:prstGeom prst="actionButtonBlank">
              <a:avLst/>
            </a:prstGeom>
            <a:solidFill>
              <a:schemeClr val="bg1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1400" b="1">
                <a:latin typeface="Arial" charset="0"/>
                <a:cs typeface="Arial" charset="0"/>
              </a:endParaRPr>
            </a:p>
          </p:txBody>
        </p:sp>
        <p:sp>
          <p:nvSpPr>
            <p:cNvPr id="1029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4468" y="3884"/>
              <a:ext cx="226" cy="2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9600" b="1" kern="10">
                  <a:ln w="12700">
                    <a:solidFill>
                      <a:schemeClr val="folHlink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Х</a:t>
              </a: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0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0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5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0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фон 3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 l="18271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4437063"/>
            <a:ext cx="8062913" cy="21605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latin typeface="Comic Sans MS" pitchFamily="66" charset="0"/>
              </a:rPr>
              <a:t>Феодальная раздробленность – не явление, а </a:t>
            </a:r>
            <a:r>
              <a:rPr lang="ru-RU" sz="2400">
                <a:solidFill>
                  <a:srgbClr val="FF0000"/>
                </a:solidFill>
                <a:latin typeface="Comic Sans MS" pitchFamily="66" charset="0"/>
              </a:rPr>
              <a:t>процесс</a:t>
            </a:r>
            <a:r>
              <a:rPr lang="ru-RU" sz="2400">
                <a:latin typeface="Comic Sans MS" pitchFamily="66" charset="0"/>
              </a:rPr>
              <a:t> (длительность во времени), начинающийся с Ярослава Мудрого.</a:t>
            </a:r>
          </a:p>
          <a:p>
            <a:pPr>
              <a:lnSpc>
                <a:spcPct val="90000"/>
              </a:lnSpc>
            </a:pPr>
            <a:r>
              <a:rPr lang="ru-RU" sz="2400">
                <a:latin typeface="Comic Sans MS" pitchFamily="66" charset="0"/>
              </a:rPr>
              <a:t>Феодальная раздробленность в Киевской Руси наступает </a:t>
            </a:r>
            <a:r>
              <a:rPr lang="ru-RU" sz="2400">
                <a:solidFill>
                  <a:srgbClr val="FF0000"/>
                </a:solidFill>
                <a:latin typeface="Comic Sans MS" pitchFamily="66" charset="0"/>
              </a:rPr>
              <a:t>позже</a:t>
            </a:r>
            <a:r>
              <a:rPr lang="ru-RU" sz="2400">
                <a:latin typeface="Comic Sans MS" pitchFamily="66" charset="0"/>
              </a:rPr>
              <a:t>, чем в государствах Западной Европы.</a:t>
            </a:r>
          </a:p>
        </p:txBody>
      </p:sp>
      <p:pic>
        <p:nvPicPr>
          <p:cNvPr id="5130" name="Picture 10" descr="ris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404813"/>
            <a:ext cx="7777162" cy="3827462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  <p:pic>
        <p:nvPicPr>
          <p:cNvPr id="6148" name="Picture 4" descr="1660575-6a8679b4e7037f23"/>
          <p:cNvPicPr>
            <a:picLocks noChangeAspect="1" noChangeArrowheads="1"/>
          </p:cNvPicPr>
          <p:nvPr/>
        </p:nvPicPr>
        <p:blipFill>
          <a:blip r:embed="rId3">
            <a:lum bright="-36000" contrast="42000"/>
          </a:blip>
          <a:srcRect/>
          <a:stretch>
            <a:fillRect/>
          </a:stretch>
        </p:blipFill>
        <p:spPr bwMode="auto">
          <a:xfrm>
            <a:off x="468313" y="404813"/>
            <a:ext cx="4044950" cy="5688012"/>
          </a:xfrm>
          <a:prstGeom prst="rect">
            <a:avLst/>
          </a:prstGeom>
          <a:noFill/>
        </p:spPr>
      </p:pic>
      <p:pic>
        <p:nvPicPr>
          <p:cNvPr id="6149" name="Picture 5" descr="j03008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484313"/>
            <a:ext cx="3097212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5364163" y="3213100"/>
            <a:ext cx="1152525" cy="503238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76200" cap="sq">
            <a:solidFill>
              <a:srgbClr val="FFFF99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b="1" u="sng">
                <a:latin typeface="Comic Sans MS" pitchFamily="66" charset="0"/>
              </a:rPr>
              <a:t>князь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7164388" y="2924175"/>
            <a:ext cx="1223962" cy="506413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76200" cap="sq">
            <a:solidFill>
              <a:srgbClr val="FFFF99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b="1" u="sng">
                <a:latin typeface="Comic Sans MS" pitchFamily="66" charset="0"/>
              </a:rPr>
              <a:t>бояре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60350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3203575" y="609600"/>
            <a:ext cx="5254625" cy="1143000"/>
          </a:xfrm>
        </p:spPr>
        <p:txBody>
          <a:bodyPr/>
          <a:lstStyle/>
          <a:p>
            <a:r>
              <a:rPr lang="ru-RU" sz="2000" b="1">
                <a:solidFill>
                  <a:srgbClr val="FF0000"/>
                </a:solidFill>
                <a:latin typeface="Comic Sans MS" pitchFamily="66" charset="0"/>
              </a:rPr>
              <a:t>Юрий Долгорукий – Великий князь Киевский</a:t>
            </a:r>
            <a:r>
              <a:rPr lang="ru-RU" sz="2000" b="1" i="1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b="1" i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b="1" i="1">
                <a:solidFill>
                  <a:srgbClr val="FF0000"/>
                </a:solidFill>
                <a:latin typeface="Comic Sans MS" pitchFamily="66" charset="0"/>
              </a:rPr>
              <a:t>Годы жизни 1090—1157 </a:t>
            </a:r>
            <a:br>
              <a:rPr lang="ru-RU" sz="2000" b="1" i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b="1" i="1">
                <a:solidFill>
                  <a:srgbClr val="FF0000"/>
                </a:solidFill>
                <a:latin typeface="Comic Sans MS" pitchFamily="66" charset="0"/>
              </a:rPr>
              <a:t>Годы правления (1149—1151, 1155—1157)</a:t>
            </a:r>
            <a:r>
              <a:rPr lang="ru-RU" sz="2000" b="1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b="1">
                <a:solidFill>
                  <a:srgbClr val="FF0000"/>
                </a:solidFill>
                <a:latin typeface="Comic Sans MS" pitchFamily="66" charset="0"/>
              </a:rPr>
            </a:br>
            <a:endParaRPr lang="ru-RU" sz="20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743200"/>
            <a:ext cx="4103688" cy="41148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С 1132 года Юрий, младший сын Владимира Мономаха,  был старшим князем Северо-Восточной Руси.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В истории России он оставил память как </a:t>
            </a:r>
            <a:r>
              <a:rPr lang="ru-RU" sz="1600">
                <a:solidFill>
                  <a:srgbClr val="FF0000"/>
                </a:solidFill>
                <a:latin typeface="Comic Sans MS" pitchFamily="66" charset="0"/>
              </a:rPr>
              <a:t>основатель Москвы</a:t>
            </a:r>
            <a:r>
              <a:rPr lang="ru-RU" sz="1600">
                <a:latin typeface="Comic Sans MS" pitchFamily="66" charset="0"/>
              </a:rPr>
              <a:t>. Князь Юрий и прозвище свое получил из-за того, что завоевывал земли, лежащие далеко от его края, и тянул руки к самому Киеву.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В недошедших до наших дней летописях существовал словесный портрет Юрия Долгорукого, о нем мы можем судить со слов историка </a:t>
            </a:r>
            <a:r>
              <a:rPr lang="ru-RU" sz="1600" b="1">
                <a:latin typeface="Comic Sans MS" pitchFamily="66" charset="0"/>
              </a:rPr>
              <a:t>В. Н. Татищева</a:t>
            </a:r>
            <a:r>
              <a:rPr lang="ru-RU" sz="1600">
                <a:latin typeface="Comic Sans MS" pitchFamily="66" charset="0"/>
              </a:rPr>
              <a:t>: «Сей великий князь был роста немалого, толстый; брада малая...»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Когда Юрий стал великим князем, то киевляне невзлюбили Долгорукого. Он был для них чужаком из северного Суздальского края.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2420938"/>
            <a:ext cx="3810000" cy="41148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Есть предположение, что великий князь Юрий Долгорукий был отравлен жителями Киева. Узнав о его смерти, горожане разграбили княжеский терем и загородное имение Долгорукого. Суздальских бояр, которых Юрий назначил на самые важные государственные должности, убили, а дома их разорили.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1600">
                <a:latin typeface="Comic Sans MS" pitchFamily="66" charset="0"/>
              </a:rPr>
              <a:t>Киевляне не хотели, чтобы Долгорукий был погребен рядом с прахом великого и всеми любимого Мономаха. Они похоронили его за пределами Киева в Берестовской обители Спаса.</a:t>
            </a:r>
          </a:p>
        </p:txBody>
      </p:sp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00100" y="2143116"/>
            <a:ext cx="7772400" cy="17272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400" dirty="0">
                <a:latin typeface="Comic Sans MS" pitchFamily="66" charset="0"/>
              </a:rPr>
              <a:t>Им основаны были такие знаменитые в дальнейшем города, как Юрьев Польский, </a:t>
            </a:r>
            <a:r>
              <a:rPr lang="ru-RU" sz="2400" dirty="0" err="1">
                <a:latin typeface="Comic Sans MS" pitchFamily="66" charset="0"/>
              </a:rPr>
              <a:t>Переяславль</a:t>
            </a:r>
            <a:r>
              <a:rPr lang="ru-RU" sz="2400" dirty="0">
                <a:latin typeface="Comic Sans MS" pitchFamily="66" charset="0"/>
              </a:rPr>
              <a:t> Залесский, Дмитров, при нем вырос и окреп </a:t>
            </a:r>
            <a:r>
              <a:rPr lang="ru-RU" sz="2400" dirty="0" err="1">
                <a:latin typeface="Comic Sans MS" pitchFamily="66" charset="0"/>
              </a:rPr>
              <a:t>Владимир-на-Клязьме</a:t>
            </a:r>
            <a:r>
              <a:rPr lang="ru-RU" sz="2400" dirty="0"/>
              <a:t>. </a:t>
            </a:r>
          </a:p>
        </p:txBody>
      </p:sp>
    </p:spTree>
  </p:cSld>
  <p:clrMapOvr>
    <a:masterClrMapping/>
  </p:clrMapOvr>
  <p:transition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00034" y="1643050"/>
            <a:ext cx="8280400" cy="352742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chemeClr val="accent2"/>
                </a:solidFill>
              </a:rPr>
              <a:t>В </a:t>
            </a:r>
            <a:r>
              <a:rPr lang="ru-RU" sz="2000" dirty="0">
                <a:solidFill>
                  <a:srgbClr val="FF0000"/>
                </a:solidFill>
                <a:latin typeface="Comic Sans MS" pitchFamily="66" charset="0"/>
              </a:rPr>
              <a:t>1147 году</a:t>
            </a:r>
            <a:r>
              <a:rPr lang="ru-RU" sz="2000" dirty="0">
                <a:solidFill>
                  <a:schemeClr val="accent2"/>
                </a:solidFill>
              </a:rPr>
              <a:t>, </a:t>
            </a: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>именно по распоряжению Юрия Владимировича Долгорукого, для охраны границ, на никому неизвестной окраине Северо-Восточной Руси, был основан город, который и до сегодняшнего времени носит название Москва. Небольшое село стояло на высоком холме у слияния 3-х рек, что показалось великому князю самым подходящим для сооружения сторожевого острога.</a:t>
            </a:r>
            <a:b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/>
            </a:r>
            <a:b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>В 1147году, Юрий Долгорукий, возвращаясь из похода на Новгород, писал в послании своему родственнику и союзнику чернигово-северскому князю Святославу </a:t>
            </a:r>
            <a:r>
              <a:rPr lang="ru-RU" sz="2000" dirty="0" err="1">
                <a:solidFill>
                  <a:schemeClr val="accent2"/>
                </a:solidFill>
                <a:latin typeface="Comic Sans MS" pitchFamily="66" charset="0"/>
              </a:rPr>
              <a:t>Ольговичу</a:t>
            </a: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>: </a:t>
            </a:r>
            <a:r>
              <a:rPr lang="ru-RU" sz="2000" dirty="0">
                <a:solidFill>
                  <a:srgbClr val="FF0000"/>
                </a:solidFill>
                <a:latin typeface="Comic Sans MS" pitchFamily="66" charset="0"/>
              </a:rPr>
              <a:t>"</a:t>
            </a:r>
            <a:r>
              <a:rPr lang="ru-RU" sz="2000" dirty="0" err="1">
                <a:solidFill>
                  <a:srgbClr val="FF0000"/>
                </a:solidFill>
                <a:latin typeface="Comic Sans MS" pitchFamily="66" charset="0"/>
              </a:rPr>
              <a:t>Прииде</a:t>
            </a:r>
            <a:r>
              <a:rPr lang="ru-RU" sz="2000" dirty="0">
                <a:solidFill>
                  <a:srgbClr val="FF0000"/>
                </a:solidFill>
                <a:latin typeface="Comic Sans MS" pitchFamily="66" charset="0"/>
              </a:rPr>
              <a:t> ко мне, брате, в </a:t>
            </a:r>
            <a:r>
              <a:rPr lang="ru-RU" sz="2000" dirty="0" err="1">
                <a:solidFill>
                  <a:srgbClr val="FF0000"/>
                </a:solidFill>
                <a:latin typeface="Comic Sans MS" pitchFamily="66" charset="0"/>
              </a:rPr>
              <a:t>Москов</a:t>
            </a:r>
            <a:r>
              <a:rPr lang="ru-RU" sz="2000" dirty="0">
                <a:solidFill>
                  <a:srgbClr val="FF0000"/>
                </a:solidFill>
                <a:latin typeface="Comic Sans MS" pitchFamily="66" charset="0"/>
              </a:rPr>
              <a:t>!"</a:t>
            </a: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> Это было первым упоминанием в </a:t>
            </a:r>
            <a:r>
              <a:rPr lang="ru-RU" sz="2000" dirty="0" err="1">
                <a:solidFill>
                  <a:schemeClr val="accent2"/>
                </a:solidFill>
                <a:latin typeface="Comic Sans MS" pitchFamily="66" charset="0"/>
              </a:rPr>
              <a:t>Ипатьевской</a:t>
            </a:r>
            <a:r>
              <a:rPr lang="ru-RU" sz="2000" dirty="0">
                <a:solidFill>
                  <a:schemeClr val="accent2"/>
                </a:solidFill>
                <a:latin typeface="Comic Sans MS" pitchFamily="66" charset="0"/>
              </a:rPr>
              <a:t> летописи будущей столицы России, и этот год принято считать официальным возрастом города Москвы.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5" name="Picture 13" descr="фон 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18271"/>
          <a:stretch>
            <a:fillRect/>
          </a:stretch>
        </p:blipFill>
        <p:spPr>
          <a:xfrm>
            <a:off x="0" y="0"/>
            <a:ext cx="9396413" cy="6858000"/>
          </a:xfrm>
          <a:noFill/>
          <a:ln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/>
          <a:srcRect r="13420"/>
          <a:stretch>
            <a:fillRect/>
          </a:stretch>
        </p:blipFill>
        <p:spPr bwMode="auto">
          <a:xfrm>
            <a:off x="250825" y="404813"/>
            <a:ext cx="3871913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4" name="Picture 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 b="7324"/>
          <a:stretch>
            <a:fillRect/>
          </a:stretch>
        </p:blipFill>
        <p:spPr>
          <a:xfrm>
            <a:off x="4859338" y="4557713"/>
            <a:ext cx="3887787" cy="2300287"/>
          </a:xfrm>
          <a:ln/>
        </p:spPr>
      </p:pic>
      <p:sp>
        <p:nvSpPr>
          <p:cNvPr id="3891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0" y="260350"/>
            <a:ext cx="4427538" cy="424815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000">
                <a:latin typeface="Comic Sans MS" pitchFamily="66" charset="0"/>
              </a:rPr>
              <a:t>В 1954 году на Советской площади (ныне Тверской) в Москве был установлен памятник Юрию Долгорукому скульпторов А. П. Антропова, Н. Л. Штамма и С. М. Орлова. Изображение князя также вычеканено на медали «В память 800-летия Москвы».</a:t>
            </a:r>
            <a:br>
              <a:rPr lang="ru-RU" sz="2000">
                <a:latin typeface="Comic Sans MS" pitchFamily="66" charset="0"/>
              </a:rPr>
            </a:br>
            <a:r>
              <a:rPr lang="ru-RU" sz="2000">
                <a:latin typeface="Comic Sans MS" pitchFamily="66" charset="0"/>
              </a:rPr>
              <a:t>Также памятники установлены в Дмитрове, Костроме, Переславле-Залесском, Юрьеве-Польском.</a:t>
            </a:r>
            <a:br>
              <a:rPr lang="ru-RU" sz="2000">
                <a:latin typeface="Comic Sans MS" pitchFamily="66" charset="0"/>
              </a:rPr>
            </a:br>
            <a:r>
              <a:rPr lang="ru-RU" sz="2000">
                <a:latin typeface="Comic Sans MS" pitchFamily="66" charset="0"/>
              </a:rPr>
              <a:t>15 апреля 2007 года в Северодвинске состоялась торжественная церемония спуска на воду атомной подводной лодки «Юрий Долгорукий».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9" name="Picture 11" descr="фон 32"/>
          <p:cNvPicPr>
            <a:picLocks noChangeAspect="1" noChangeArrowheads="1"/>
          </p:cNvPicPr>
          <p:nvPr/>
        </p:nvPicPr>
        <p:blipFill>
          <a:blip r:embed="rId2"/>
          <a:srcRect l="18271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88913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6" name="Rectangle 8"/>
          <p:cNvSpPr>
            <a:spLocks noGrp="1" noChangeArrowheads="1"/>
          </p:cNvSpPr>
          <p:nvPr>
            <p:ph type="title"/>
          </p:nvPr>
        </p:nvSpPr>
        <p:spPr>
          <a:xfrm>
            <a:off x="1979613" y="620713"/>
            <a:ext cx="7164387" cy="1131887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  <a:latin typeface="Comic Sans MS" pitchFamily="66" charset="0"/>
              </a:rPr>
              <a:t>Андрей Боголюбский – Великий князь Владимирский</a:t>
            </a:r>
            <a:r>
              <a:rPr lang="ru-RU" sz="2800" b="1" i="1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800" b="1" i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i="1">
                <a:solidFill>
                  <a:srgbClr val="FF0000"/>
                </a:solidFill>
                <a:latin typeface="Comic Sans MS" pitchFamily="66" charset="0"/>
              </a:rPr>
              <a:t>Годы жизни 1111—1174 </a:t>
            </a:r>
            <a:br>
              <a:rPr lang="ru-RU" sz="2800" b="1" i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i="1">
                <a:solidFill>
                  <a:srgbClr val="FF0000"/>
                </a:solidFill>
                <a:latin typeface="Comic Sans MS" pitchFamily="66" charset="0"/>
              </a:rPr>
              <a:t>Годы правления 1169—1174</a:t>
            </a:r>
            <a:r>
              <a:rPr lang="ru-RU" sz="2800" b="1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800" b="1">
                <a:solidFill>
                  <a:srgbClr val="FF0000"/>
                </a:solidFill>
                <a:latin typeface="Comic Sans MS" pitchFamily="66" charset="0"/>
              </a:rPr>
            </a:br>
            <a:endParaRPr lang="ru-RU" sz="28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565400"/>
            <a:ext cx="3810000" cy="41148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1800">
                <a:latin typeface="Comic Sans MS" pitchFamily="66" charset="0"/>
              </a:rPr>
              <a:t>Князь </a:t>
            </a:r>
            <a:r>
              <a:rPr lang="ru-RU" sz="1800" b="1">
                <a:latin typeface="Comic Sans MS" pitchFamily="66" charset="0"/>
              </a:rPr>
              <a:t>Андрей Юрьевич Боголюбский</a:t>
            </a:r>
            <a:r>
              <a:rPr lang="ru-RU" sz="1800">
                <a:latin typeface="Comic Sans MS" pitchFamily="66" charset="0"/>
              </a:rPr>
              <a:t> – сын Юрия Долгорукого – родился в Ростовской области, которая к тому времени обособилась в отдельное княжество. Отец дал молодому княжичу в управление </a:t>
            </a:r>
            <a:r>
              <a:rPr lang="ru-RU" sz="1800">
                <a:solidFill>
                  <a:schemeClr val="accent2"/>
                </a:solidFill>
                <a:latin typeface="Comic Sans MS" pitchFamily="66" charset="0"/>
              </a:rPr>
              <a:t>Владимир </a:t>
            </a:r>
            <a:r>
              <a:rPr lang="ru-RU" sz="1800">
                <a:latin typeface="Comic Sans MS" pitchFamily="66" charset="0"/>
              </a:rPr>
              <a:t>– тогда маленький пригород города Суздаля, основанный на реке Клязьме Владимиром Мономахом. Андрей княжил во Владимире долгие годы, и на севере Руси он прожил большую часть своей жизни – 35 лет. </a:t>
            </a:r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2349500"/>
            <a:ext cx="3810000" cy="41148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1800">
                <a:latin typeface="Comic Sans MS" pitchFamily="66" charset="0"/>
              </a:rPr>
              <a:t>В 1146 году между Юрием Долгоруким и его двоюродным братом Изяславом началась борьба за власть, которая продолжалась несколько лет. Князь Андрей участвовал в сражениях на стороне отца. Тогда обнаружилась боевая удаль князя Андрея. Он был в самых опасных местах боя и сражался, не замечая сбитого шлема, яростно разил мечом противников. Об Андрее говорили, что его нельзя застигнуть врасплох. 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4984750"/>
            <a:ext cx="13985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1350</Words>
  <Application>Microsoft PowerPoint</Application>
  <PresentationFormat>Экран (4:3)</PresentationFormat>
  <Paragraphs>68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Times New Roman</vt:lpstr>
      <vt:lpstr>Comic Sans MS</vt:lpstr>
      <vt:lpstr>Arial</vt:lpstr>
      <vt:lpstr>Calibri</vt:lpstr>
      <vt:lpstr>Оформление по умолчанию</vt:lpstr>
      <vt:lpstr>Политическая раздробленность Древнерусского государства  (XII –XIV века) </vt:lpstr>
      <vt:lpstr>Слайд 2</vt:lpstr>
      <vt:lpstr>Слайд 3</vt:lpstr>
      <vt:lpstr>Слайд 4</vt:lpstr>
      <vt:lpstr>Юрий Долгорукий – Великий князь Киевский Годы жизни 1090—1157  Годы правления (1149—1151, 1155—1157) </vt:lpstr>
      <vt:lpstr>Слайд 6</vt:lpstr>
      <vt:lpstr>Слайд 7</vt:lpstr>
      <vt:lpstr>Слайд 8</vt:lpstr>
      <vt:lpstr>Андрей Боголюбский – Великий князь Владимирский Годы жизни 1111—1174  Годы правления 1169—1174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10</cp:revision>
  <dcterms:created xsi:type="dcterms:W3CDTF">1601-01-01T00:00:00Z</dcterms:created>
  <dcterms:modified xsi:type="dcterms:W3CDTF">2013-01-28T09:55:26Z</dcterms:modified>
</cp:coreProperties>
</file>