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8"/>
  </p:notesMasterIdLst>
  <p:sldIdLst>
    <p:sldId id="256" r:id="rId2"/>
    <p:sldId id="257" r:id="rId3"/>
    <p:sldId id="259" r:id="rId4"/>
    <p:sldId id="258" r:id="rId5"/>
    <p:sldId id="260" r:id="rId6"/>
    <p:sldId id="261" r:id="rId7"/>
    <p:sldId id="28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81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0" autoAdjust="0"/>
    <p:restoredTop sz="94660"/>
  </p:normalViewPr>
  <p:slideViewPr>
    <p:cSldViewPr>
      <p:cViewPr>
        <p:scale>
          <a:sx n="100" d="100"/>
          <a:sy n="100" d="100"/>
        </p:scale>
        <p:origin x="-2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3720-0F84-4492-9FE6-3B6994748C13}" type="datetimeFigureOut">
              <a:rPr lang="ru-RU" smtClean="0"/>
              <a:pPr/>
              <a:t>16.10.2010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A8E42-EB40-4E5E-84B7-9F92258A6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67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A8E42-EB40-4E5E-84B7-9F92258A6D7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10/16/2010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10/16/2010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10/16/2010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10/16/2010</a:t>
            </a:fld>
            <a:endParaRPr lang="en-US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10/16/2010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10/16/2010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10/16/2010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10/16/2010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gif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2057400"/>
            <a:ext cx="6480048" cy="146304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1"/>
                </a:solidFill>
                <a:latin typeface="Comic Sans MS" pitchFamily="66" charset="0"/>
                <a:cs typeface="Andalus" pitchFamily="18" charset="-78"/>
              </a:rPr>
              <a:t>Исламский мир</a:t>
            </a:r>
            <a:endParaRPr lang="ru-RU" sz="5400" dirty="0">
              <a:solidFill>
                <a:schemeClr val="tx1"/>
              </a:solidFill>
              <a:latin typeface="Comic Sans MS" pitchFamily="66" charset="0"/>
              <a:cs typeface="Andalus" pitchFamily="18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трелка вниз 39"/>
          <p:cNvSpPr/>
          <p:nvPr/>
        </p:nvSpPr>
        <p:spPr>
          <a:xfrm rot="19189042">
            <a:off x="4914590" y="4940736"/>
            <a:ext cx="477736" cy="764273"/>
          </a:xfrm>
          <a:prstGeom prst="downArrow">
            <a:avLst>
              <a:gd name="adj1" fmla="val 68187"/>
              <a:gd name="adj2" fmla="val 7951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C:\Users\Сергей Александрович\Desktop\mos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219200"/>
            <a:ext cx="1158875" cy="1569196"/>
          </a:xfrm>
          <a:prstGeom prst="rect">
            <a:avLst/>
          </a:prstGeom>
          <a:noFill/>
        </p:spPr>
      </p:pic>
      <p:cxnSp>
        <p:nvCxnSpPr>
          <p:cNvPr id="16" name="Прямая со стрелкой 15"/>
          <p:cNvCxnSpPr/>
          <p:nvPr/>
        </p:nvCxnSpPr>
        <p:spPr>
          <a:xfrm rot="16200000" flipH="1">
            <a:off x="2057400" y="3352800"/>
            <a:ext cx="1371600" cy="914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4495800" y="3352800"/>
            <a:ext cx="1295400" cy="990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utoShape 15"/>
          <p:cNvSpPr>
            <a:spLocks noChangeArrowheads="1"/>
          </p:cNvSpPr>
          <p:nvPr/>
        </p:nvSpPr>
        <p:spPr bwMode="auto">
          <a:xfrm rot="21166220">
            <a:off x="4990885" y="671239"/>
            <a:ext cx="1034696" cy="4300423"/>
          </a:xfrm>
          <a:prstGeom prst="curvedLeftArrow">
            <a:avLst>
              <a:gd name="adj1" fmla="val 24089"/>
              <a:gd name="adj2" fmla="val 46218"/>
              <a:gd name="adj3" fmla="val 61659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auto">
          <a:xfrm rot="383602">
            <a:off x="1989544" y="717275"/>
            <a:ext cx="990600" cy="4267200"/>
          </a:xfrm>
          <a:prstGeom prst="curvedRightArrow">
            <a:avLst>
              <a:gd name="adj1" fmla="val 25017"/>
              <a:gd name="adj2" fmla="val 61261"/>
              <a:gd name="adj3" fmla="val 6730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Calibri" pitchFamily="34" charset="0"/>
                <a:cs typeface="Calibri" pitchFamily="34" charset="0"/>
              </a:rPr>
              <a:t>Мухаммед и Аллах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19400" y="4495800"/>
            <a:ext cx="22098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Мухаммед</a:t>
            </a:r>
            <a:endParaRPr lang="ru-RU" dirty="0"/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3124200" y="685800"/>
            <a:ext cx="1676400" cy="4572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Аллах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19400" y="2743200"/>
            <a:ext cx="2209800" cy="60960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Мус</a:t>
            </a:r>
            <a:r>
              <a:rPr lang="ru-RU" dirty="0" smtClean="0"/>
              <a:t> (Моисей)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2400" y="2971800"/>
            <a:ext cx="2209800" cy="60960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Юсуф(Иосиф)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486400" y="2971800"/>
            <a:ext cx="2209800" cy="60960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Ис</a:t>
            </a:r>
            <a:r>
              <a:rPr lang="ru-RU" dirty="0" smtClean="0"/>
              <a:t> (Иисус)</a:t>
            </a:r>
            <a:endParaRPr lang="ru-RU" dirty="0"/>
          </a:p>
        </p:txBody>
      </p:sp>
      <p:cxnSp>
        <p:nvCxnSpPr>
          <p:cNvPr id="19" name="Прямая со стрелкой 18"/>
          <p:cNvCxnSpPr>
            <a:stCxn id="10" idx="2"/>
            <a:endCxn id="6" idx="0"/>
          </p:cNvCxnSpPr>
          <p:nvPr/>
        </p:nvCxnSpPr>
        <p:spPr>
          <a:xfrm rot="5400000">
            <a:off x="3352800" y="3924300"/>
            <a:ext cx="1143000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C:\Users\Сергей Александрович\Desktop\screensa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3025" y="1828800"/>
            <a:ext cx="1450975" cy="1934633"/>
          </a:xfrm>
          <a:prstGeom prst="rect">
            <a:avLst/>
          </a:prstGeom>
          <a:noFill/>
        </p:spPr>
      </p:pic>
      <p:pic>
        <p:nvPicPr>
          <p:cNvPr id="4100" name="Picture 4" descr="C:\Users\Сергей Александрович\Desktop\6603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3581400"/>
            <a:ext cx="960437" cy="1645979"/>
          </a:xfrm>
          <a:prstGeom prst="rect">
            <a:avLst/>
          </a:prstGeom>
          <a:noFill/>
        </p:spPr>
      </p:pic>
      <p:pic>
        <p:nvPicPr>
          <p:cNvPr id="4101" name="Picture 5" descr="C:\Users\Сергей Александрович\Desktop\IMGP604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5105400"/>
            <a:ext cx="1362700" cy="1600200"/>
          </a:xfrm>
          <a:prstGeom prst="rect">
            <a:avLst/>
          </a:prstGeom>
          <a:noFill/>
        </p:spPr>
      </p:pic>
      <p:sp>
        <p:nvSpPr>
          <p:cNvPr id="41" name="Блок-схема: перфолента 40"/>
          <p:cNvSpPr/>
          <p:nvPr/>
        </p:nvSpPr>
        <p:spPr>
          <a:xfrm>
            <a:off x="5105400" y="5486400"/>
            <a:ext cx="914400" cy="609600"/>
          </a:xfrm>
          <a:prstGeom prst="flowChartPunchedTap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solidFill>
                  <a:schemeClr val="bg1"/>
                </a:solidFill>
                <a:latin typeface="Arial Black" pitchFamily="34" charset="0"/>
              </a:rPr>
              <a:t>ИСЛАМ</a:t>
            </a:r>
          </a:p>
        </p:txBody>
      </p:sp>
      <p:sp>
        <p:nvSpPr>
          <p:cNvPr id="42" name="Управляющая кнопка: настраиваемая 41">
            <a:hlinkClick r:id="" action="ppaction://hlinkshowjump?jump=nextslide" highlightClick="1"/>
          </p:cNvPr>
          <p:cNvSpPr/>
          <p:nvPr/>
        </p:nvSpPr>
        <p:spPr>
          <a:xfrm>
            <a:off x="7010400" y="6019800"/>
            <a:ext cx="1981200" cy="533400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“</a:t>
            </a:r>
            <a:r>
              <a:rPr lang="ru-RU" b="1" dirty="0" smtClean="0">
                <a:solidFill>
                  <a:schemeClr val="bg1"/>
                </a:solidFill>
              </a:rPr>
              <a:t>Пять столпов</a:t>
            </a:r>
            <a:r>
              <a:rPr lang="en-US" b="1" dirty="0" smtClean="0">
                <a:solidFill>
                  <a:schemeClr val="bg1"/>
                </a:solidFill>
              </a:rPr>
              <a:t>”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457200" y="228600"/>
            <a:ext cx="7391400" cy="1023938"/>
          </a:xfrm>
          <a:prstGeom prst="roundRect">
            <a:avLst>
              <a:gd name="adj" fmla="val 23883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“</a:t>
            </a:r>
            <a:r>
              <a:rPr lang="ru-RU" sz="3600" b="1" dirty="0" smtClean="0">
                <a:solidFill>
                  <a:schemeClr val="bg1"/>
                </a:solidFill>
              </a:rPr>
              <a:t>Пять Столпов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ислама</a:t>
            </a:r>
            <a:r>
              <a:rPr lang="en-US" sz="3600" b="1" dirty="0" smtClean="0">
                <a:solidFill>
                  <a:schemeClr val="bg1"/>
                </a:solidFill>
              </a:rPr>
              <a:t>”</a:t>
            </a:r>
            <a:endParaRPr lang="ru-RU" sz="3600" b="1" dirty="0" smtClean="0">
              <a:solidFill>
                <a:schemeClr val="bg1"/>
              </a:solidFill>
              <a:latin typeface="Comic Sans MS" pitchFamily="66" charset="0"/>
              <a:cs typeface="Andalus" pitchFamily="18" charset="-78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685800" y="1295400"/>
            <a:ext cx="6096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2133600" y="1295400"/>
            <a:ext cx="6096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3657600" y="1295400"/>
            <a:ext cx="6096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257800" y="1295400"/>
            <a:ext cx="6096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781800" y="1295400"/>
            <a:ext cx="6096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228600" y="1752600"/>
            <a:ext cx="1447800" cy="2362200"/>
          </a:xfrm>
          <a:prstGeom prst="horizontalScroll">
            <a:avLst>
              <a:gd name="adj" fmla="val 182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Вера в единого бога – Аллаха и в пророческую миссию</a:t>
            </a:r>
            <a:endParaRPr lang="ru-RU" sz="1200" b="1" dirty="0"/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6477000" y="1676400"/>
            <a:ext cx="1447800" cy="2438400"/>
          </a:xfrm>
          <a:prstGeom prst="horizontalScroll">
            <a:avLst>
              <a:gd name="adj" fmla="val 176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Символ веры- </a:t>
            </a:r>
            <a:r>
              <a:rPr lang="en-US" sz="1200" b="1" dirty="0" smtClean="0"/>
              <a:t>“</a:t>
            </a:r>
            <a:r>
              <a:rPr lang="ru-RU" sz="1200" b="1" dirty="0" smtClean="0"/>
              <a:t>Бога нет</a:t>
            </a:r>
            <a:r>
              <a:rPr lang="en-US" sz="1200" b="1" dirty="0" smtClean="0"/>
              <a:t>”</a:t>
            </a:r>
            <a:endParaRPr lang="ru-RU" sz="1200" b="1" dirty="0" smtClean="0"/>
          </a:p>
        </p:txBody>
      </p:sp>
      <p:sp>
        <p:nvSpPr>
          <p:cNvPr id="13" name="Загнутый угол 12"/>
          <p:cNvSpPr/>
          <p:nvPr/>
        </p:nvSpPr>
        <p:spPr>
          <a:xfrm>
            <a:off x="1828800" y="1981200"/>
            <a:ext cx="1295400" cy="1905000"/>
          </a:xfrm>
          <a:prstGeom prst="foldedCorner">
            <a:avLst>
              <a:gd name="adj" fmla="val 223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Пятикратная ежедневная молитва (намаз) и пятничная молитва по пятницам в мечете</a:t>
            </a:r>
          </a:p>
        </p:txBody>
      </p:sp>
      <p:sp>
        <p:nvSpPr>
          <p:cNvPr id="14" name="Загнутый угол 13"/>
          <p:cNvSpPr/>
          <p:nvPr/>
        </p:nvSpPr>
        <p:spPr>
          <a:xfrm>
            <a:off x="3352800" y="1981200"/>
            <a:ext cx="1295400" cy="1905000"/>
          </a:xfrm>
          <a:prstGeom prst="foldedCorner">
            <a:avLst>
              <a:gd name="adj" fmla="val 223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Соблюдать  пост в священный месяц Рамадан </a:t>
            </a:r>
          </a:p>
        </p:txBody>
      </p:sp>
      <p:sp>
        <p:nvSpPr>
          <p:cNvPr id="15" name="Загнутый угол 14"/>
          <p:cNvSpPr/>
          <p:nvPr/>
        </p:nvSpPr>
        <p:spPr>
          <a:xfrm>
            <a:off x="4876800" y="1981200"/>
            <a:ext cx="1371600" cy="1905000"/>
          </a:xfrm>
          <a:prstGeom prst="foldedCorner">
            <a:avLst>
              <a:gd name="adj" fmla="val 227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Хотя бы раз в жизни совершить паломничество в Мекку-хадж </a:t>
            </a:r>
          </a:p>
        </p:txBody>
      </p:sp>
      <p:sp>
        <p:nvSpPr>
          <p:cNvPr id="16" name="Плюс 15"/>
          <p:cNvSpPr/>
          <p:nvPr/>
        </p:nvSpPr>
        <p:spPr>
          <a:xfrm>
            <a:off x="3429000" y="3886200"/>
            <a:ext cx="1219200" cy="914400"/>
          </a:xfrm>
          <a:prstGeom prst="mathPlus">
            <a:avLst>
              <a:gd name="adj1" fmla="val 235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2819400" y="4572000"/>
            <a:ext cx="2362200" cy="13716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При </a:t>
            </a:r>
            <a:r>
              <a:rPr lang="ru-RU" sz="1200" b="1" u="sng" dirty="0" smtClean="0"/>
              <a:t>необходимости</a:t>
            </a:r>
            <a:r>
              <a:rPr lang="ru-RU" sz="1200" b="1" dirty="0" smtClean="0"/>
              <a:t> участвовать в священной войне за веру - джихаде</a:t>
            </a:r>
          </a:p>
        </p:txBody>
      </p:sp>
      <p:sp>
        <p:nvSpPr>
          <p:cNvPr id="20" name="Левая фигурная скобка 19"/>
          <p:cNvSpPr/>
          <p:nvPr/>
        </p:nvSpPr>
        <p:spPr>
          <a:xfrm rot="16200000">
            <a:off x="4114800" y="2133600"/>
            <a:ext cx="381000" cy="8153400"/>
          </a:xfrm>
          <a:prstGeom prst="leftBrace">
            <a:avLst>
              <a:gd name="adj1" fmla="val 347727"/>
              <a:gd name="adj2" fmla="val 49449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знак завершения 20"/>
          <p:cNvSpPr/>
          <p:nvPr/>
        </p:nvSpPr>
        <p:spPr>
          <a:xfrm>
            <a:off x="3276600" y="6400800"/>
            <a:ext cx="1981200" cy="4572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Коран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752600"/>
            <a:ext cx="8610600" cy="2438400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latin typeface="Book Antiqua" pitchFamily="18" charset="0"/>
              </a:rPr>
              <a:t>Победа ислама в Аравии и начало арабских завоеваний</a:t>
            </a:r>
            <a:endParaRPr lang="ru-RU" sz="4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/>
          <a:lstStyle/>
          <a:p>
            <a:pPr algn="ctr"/>
            <a:r>
              <a:rPr lang="en-US" dirty="0" smtClean="0"/>
              <a:t> “</a:t>
            </a:r>
            <a:r>
              <a:rPr lang="ru-RU" dirty="0" smtClean="0"/>
              <a:t>Хиджра</a:t>
            </a:r>
            <a:r>
              <a:rPr lang="en-US" dirty="0" smtClean="0"/>
              <a:t>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90600"/>
            <a:ext cx="8229600" cy="3276600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>
                <a:solidFill>
                  <a:schemeClr val="lt1"/>
                </a:solidFill>
              </a:rPr>
              <a:t>В</a:t>
            </a:r>
            <a:r>
              <a:rPr lang="en-US" sz="2000" b="1" dirty="0" smtClean="0">
                <a:solidFill>
                  <a:schemeClr val="lt1"/>
                </a:solidFill>
              </a:rPr>
              <a:t> 622</a:t>
            </a:r>
            <a:r>
              <a:rPr lang="ru-RU" sz="2000" b="1" dirty="0" smtClean="0">
                <a:solidFill>
                  <a:schemeClr val="lt1"/>
                </a:solidFill>
              </a:rPr>
              <a:t> году под </a:t>
            </a:r>
            <a:r>
              <a:rPr lang="ru-RU" sz="2000" b="1" dirty="0" err="1" smtClean="0">
                <a:solidFill>
                  <a:schemeClr val="lt1"/>
                </a:solidFill>
              </a:rPr>
              <a:t>пресследование</a:t>
            </a:r>
            <a:r>
              <a:rPr lang="ru-RU" sz="2000" b="1" dirty="0" smtClean="0">
                <a:solidFill>
                  <a:schemeClr val="lt1"/>
                </a:solidFill>
              </a:rPr>
              <a:t> </a:t>
            </a:r>
            <a:r>
              <a:rPr lang="ru-RU" sz="2000" b="1" dirty="0" err="1" smtClean="0">
                <a:solidFill>
                  <a:schemeClr val="lt1"/>
                </a:solidFill>
              </a:rPr>
              <a:t>курейшитов-язычников</a:t>
            </a:r>
            <a:r>
              <a:rPr lang="ru-RU" sz="2000" b="1" dirty="0" smtClean="0">
                <a:solidFill>
                  <a:schemeClr val="lt1"/>
                </a:solidFill>
              </a:rPr>
              <a:t> Мухаммед и его сторонники пустились в бегство из Мекки в </a:t>
            </a:r>
            <a:r>
              <a:rPr lang="ru-RU" sz="2000" b="1" dirty="0" err="1" smtClean="0">
                <a:solidFill>
                  <a:schemeClr val="lt1"/>
                </a:solidFill>
              </a:rPr>
              <a:t>Ясриб</a:t>
            </a:r>
            <a:r>
              <a:rPr lang="ru-RU" sz="2000" b="1" dirty="0" smtClean="0">
                <a:solidFill>
                  <a:schemeClr val="lt1"/>
                </a:solidFill>
              </a:rPr>
              <a:t> (Медина)</a:t>
            </a:r>
          </a:p>
          <a:p>
            <a:r>
              <a:rPr lang="ru-RU" sz="2000" b="1" dirty="0" smtClean="0">
                <a:solidFill>
                  <a:schemeClr val="lt1"/>
                </a:solidFill>
              </a:rPr>
              <a:t>В самой Медине жители приняли ислам и стали помогать Мухаммеду, и в тоге в 630 году Мухаммед одержал победу над противниками и торжественно объявил Медину и Мекку священными городами.</a:t>
            </a:r>
          </a:p>
          <a:p>
            <a:endParaRPr lang="ru-RU" sz="2000" b="1" dirty="0" smtClean="0">
              <a:solidFill>
                <a:schemeClr val="lt1"/>
              </a:solidFill>
            </a:endParaRPr>
          </a:p>
          <a:p>
            <a:r>
              <a:rPr lang="ru-RU" sz="2000" b="1" dirty="0" smtClean="0">
                <a:solidFill>
                  <a:schemeClr val="lt1"/>
                </a:solidFill>
              </a:rPr>
              <a:t>А так же  благодаря </a:t>
            </a:r>
            <a:r>
              <a:rPr lang="en-US" sz="2000" b="1" dirty="0" smtClean="0">
                <a:solidFill>
                  <a:schemeClr val="lt1"/>
                </a:solidFill>
              </a:rPr>
              <a:t>“</a:t>
            </a:r>
            <a:r>
              <a:rPr lang="ru-RU" sz="2000" b="1" dirty="0" smtClean="0">
                <a:solidFill>
                  <a:schemeClr val="lt1"/>
                </a:solidFill>
              </a:rPr>
              <a:t>Хиджре</a:t>
            </a:r>
            <a:r>
              <a:rPr lang="en-US" sz="2000" b="1" dirty="0" smtClean="0">
                <a:solidFill>
                  <a:schemeClr val="lt1"/>
                </a:solidFill>
              </a:rPr>
              <a:t>”</a:t>
            </a:r>
            <a:r>
              <a:rPr lang="ru-RU" sz="2000" b="1" dirty="0" smtClean="0">
                <a:solidFill>
                  <a:schemeClr val="lt1"/>
                </a:solidFill>
              </a:rPr>
              <a:t> Аравия стала великим единым государством</a:t>
            </a:r>
          </a:p>
        </p:txBody>
      </p:sp>
      <p:pic>
        <p:nvPicPr>
          <p:cNvPr id="5122" name="Picture 2" descr="C:\Users\Сергей Александрович\Desktop\hm_R102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495800"/>
            <a:ext cx="1972553" cy="1524000"/>
          </a:xfrm>
          <a:prstGeom prst="rect">
            <a:avLst/>
          </a:prstGeom>
          <a:noFill/>
        </p:spPr>
      </p:pic>
      <p:pic>
        <p:nvPicPr>
          <p:cNvPr id="3075" name="Picture 3" descr="C:\Users\Сергей Александрович\Desktop\Новая папка\image69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43800" y="5410200"/>
            <a:ext cx="1414463" cy="123444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Сергей Александрович\Desktop\hm_R10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077200" cy="6240467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 rot="16200000" flipV="1">
            <a:off x="5029200" y="4267200"/>
            <a:ext cx="533400" cy="76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400" y="609600"/>
            <a:ext cx="7467600" cy="5635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atin typeface="Book Antiqua" pitchFamily="18" charset="0"/>
              </a:rPr>
              <a:t>Завоевательные походы арабов</a:t>
            </a:r>
            <a:br>
              <a:rPr lang="ru-RU" sz="4800" b="1" i="1" dirty="0" smtClean="0">
                <a:latin typeface="Book Antiqua" pitchFamily="18" charset="0"/>
              </a:rPr>
            </a:br>
            <a:endParaRPr lang="ru-RU" dirty="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2743200" y="1219200"/>
            <a:ext cx="2895600" cy="3810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  <a:cs typeface="Andalus" pitchFamily="18" charset="-78"/>
              </a:rPr>
              <a:t>Враги арабов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  <a:cs typeface="Andalus" pitchFamily="18" charset="-78"/>
            </a:endParaRPr>
          </a:p>
        </p:txBody>
      </p:sp>
      <p:sp>
        <p:nvSpPr>
          <p:cNvPr id="7" name="Стрелка вниз 6"/>
          <p:cNvSpPr/>
          <p:nvPr/>
        </p:nvSpPr>
        <p:spPr>
          <a:xfrm rot="2228664">
            <a:off x="2895779" y="1676581"/>
            <a:ext cx="3810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596652">
            <a:off x="5178794" y="1673594"/>
            <a:ext cx="3810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81200" y="2057400"/>
            <a:ext cx="1600200" cy="533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Иран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53000" y="2057400"/>
            <a:ext cx="1600200" cy="533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Византия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3810000" y="1676400"/>
            <a:ext cx="685800" cy="1295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2643649">
            <a:off x="5047646" y="2685446"/>
            <a:ext cx="4572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9240430">
            <a:off x="2827679" y="2631851"/>
            <a:ext cx="5334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3276600" y="2971800"/>
            <a:ext cx="1828800" cy="533400"/>
          </a:xfrm>
          <a:prstGeom prst="flowChartTermina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Постоянная вражда</a:t>
            </a:r>
          </a:p>
        </p:txBody>
      </p:sp>
      <p:sp>
        <p:nvSpPr>
          <p:cNvPr id="15" name="Стрелка вниз 14"/>
          <p:cNvSpPr/>
          <p:nvPr/>
        </p:nvSpPr>
        <p:spPr>
          <a:xfrm>
            <a:off x="4038600" y="3505200"/>
            <a:ext cx="2286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знак завершения 15"/>
          <p:cNvSpPr/>
          <p:nvPr/>
        </p:nvSpPr>
        <p:spPr>
          <a:xfrm>
            <a:off x="3200400" y="3733800"/>
            <a:ext cx="1981200" cy="45720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u="sng" dirty="0" smtClean="0">
                <a:solidFill>
                  <a:schemeClr val="bg1"/>
                </a:solidFill>
              </a:rPr>
              <a:t>ИТОГ: Арабы победили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rot="10800000" flipV="1">
            <a:off x="1524000" y="4191000"/>
            <a:ext cx="1828800" cy="1219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Блок-схема: знак завершения 18"/>
          <p:cNvSpPr/>
          <p:nvPr/>
        </p:nvSpPr>
        <p:spPr>
          <a:xfrm>
            <a:off x="304800" y="5562600"/>
            <a:ext cx="1371600" cy="457200"/>
          </a:xfrm>
          <a:prstGeom prst="flowChartTermina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Иран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Блок-схема: знак завершения 19"/>
          <p:cNvSpPr/>
          <p:nvPr/>
        </p:nvSpPr>
        <p:spPr>
          <a:xfrm>
            <a:off x="2057400" y="5562600"/>
            <a:ext cx="1371600" cy="457200"/>
          </a:xfrm>
          <a:prstGeom prst="flowChartTermina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Сирия</a:t>
            </a:r>
          </a:p>
        </p:txBody>
      </p:sp>
      <p:sp>
        <p:nvSpPr>
          <p:cNvPr id="21" name="Блок-схема: знак завершения 20"/>
          <p:cNvSpPr/>
          <p:nvPr/>
        </p:nvSpPr>
        <p:spPr>
          <a:xfrm>
            <a:off x="3657600" y="5562600"/>
            <a:ext cx="1524000" cy="457200"/>
          </a:xfrm>
          <a:prstGeom prst="flowChartTermina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Палестина</a:t>
            </a:r>
          </a:p>
        </p:txBody>
      </p:sp>
      <p:sp>
        <p:nvSpPr>
          <p:cNvPr id="22" name="Блок-схема: знак завершения 21"/>
          <p:cNvSpPr/>
          <p:nvPr/>
        </p:nvSpPr>
        <p:spPr>
          <a:xfrm>
            <a:off x="5638800" y="5562600"/>
            <a:ext cx="1371600" cy="457200"/>
          </a:xfrm>
          <a:prstGeom prst="flowChartTermina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Египет</a:t>
            </a:r>
          </a:p>
        </p:txBody>
      </p:sp>
      <p:sp>
        <p:nvSpPr>
          <p:cNvPr id="23" name="Блок-схема: знак завершения 22"/>
          <p:cNvSpPr/>
          <p:nvPr/>
        </p:nvSpPr>
        <p:spPr>
          <a:xfrm>
            <a:off x="7315200" y="5562600"/>
            <a:ext cx="1600200" cy="457200"/>
          </a:xfrm>
          <a:prstGeom prst="flowChartTermina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Иерусалим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rot="5400000">
            <a:off x="2895600" y="4343400"/>
            <a:ext cx="1295400" cy="990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6" idx="2"/>
          </p:cNvCxnSpPr>
          <p:nvPr/>
        </p:nvCxnSpPr>
        <p:spPr>
          <a:xfrm rot="16200000" flipH="1">
            <a:off x="3581400" y="4800600"/>
            <a:ext cx="1295400" cy="76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495800" y="4191000"/>
            <a:ext cx="1447800" cy="1295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4953000" y="4191000"/>
            <a:ext cx="3048000" cy="1295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Управляющая кнопка: настраиваемая 35">
            <a:hlinkClick r:id="" action="ppaction://hlinkshowjump?jump=nextslide" highlightClick="1"/>
          </p:cNvPr>
          <p:cNvSpPr/>
          <p:nvPr/>
        </p:nvSpPr>
        <p:spPr>
          <a:xfrm>
            <a:off x="2743200" y="6324600"/>
            <a:ext cx="3352800" cy="533400"/>
          </a:xfrm>
          <a:prstGeom prst="actionButtonBlan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Карта Завоевательных походов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C:\Users\Сергей Александрович\Desktop\завоевательные походы пункт 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699" y="304800"/>
            <a:ext cx="8902017" cy="61722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трелка вниз 19"/>
          <p:cNvSpPr/>
          <p:nvPr/>
        </p:nvSpPr>
        <p:spPr>
          <a:xfrm>
            <a:off x="3886200" y="39624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3886200" y="2514600"/>
            <a:ext cx="1524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3810000" y="1752600"/>
            <a:ext cx="3048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ыгнутая влево стрелка 13"/>
          <p:cNvSpPr/>
          <p:nvPr/>
        </p:nvSpPr>
        <p:spPr>
          <a:xfrm rot="888315">
            <a:off x="2428549" y="4391879"/>
            <a:ext cx="533400" cy="1184991"/>
          </a:xfrm>
          <a:prstGeom prst="curvedRightArrow">
            <a:avLst>
              <a:gd name="adj1" fmla="val 25000"/>
              <a:gd name="adj2" fmla="val 91808"/>
              <a:gd name="adj3" fmla="val 317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право стрелка 12"/>
          <p:cNvSpPr/>
          <p:nvPr/>
        </p:nvSpPr>
        <p:spPr>
          <a:xfrm rot="20826102">
            <a:off x="5147158" y="4337827"/>
            <a:ext cx="762000" cy="1143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Блок-схема: знак завершения 3"/>
          <p:cNvSpPr/>
          <p:nvPr/>
        </p:nvSpPr>
        <p:spPr>
          <a:xfrm>
            <a:off x="3048000" y="533400"/>
            <a:ext cx="1828800" cy="4572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Мухаммед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3400" y="0"/>
            <a:ext cx="74676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latin typeface="Book Antiqua" pitchFamily="18" charset="0"/>
              </a:rPr>
              <a:t>Халифы и раскол мусульманской общины</a:t>
            </a:r>
            <a:br>
              <a:rPr lang="ru-RU" sz="2800" b="1" i="1" dirty="0" smtClean="0">
                <a:latin typeface="Book Antiqua" pitchFamily="18" charset="0"/>
              </a:rPr>
            </a:br>
            <a:endParaRPr lang="ru-RU" sz="2800" dirty="0"/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3276600" y="1295400"/>
            <a:ext cx="1447800" cy="5334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Абу-Бакр</a:t>
            </a:r>
            <a:endParaRPr lang="ru-RU" dirty="0"/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3276600" y="2819400"/>
            <a:ext cx="1447800" cy="5334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Омар</a:t>
            </a: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200400" y="2057400"/>
            <a:ext cx="1447800" cy="5334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Осман</a:t>
            </a:r>
            <a:endParaRPr lang="ru-RU" dirty="0"/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3352800" y="3581400"/>
            <a:ext cx="1371600" cy="5334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Али</a:t>
            </a:r>
            <a:endParaRPr lang="ru-RU" dirty="0"/>
          </a:p>
        </p:txBody>
      </p:sp>
      <p:sp>
        <p:nvSpPr>
          <p:cNvPr id="11" name="Блок-схема: знак завершения 10"/>
          <p:cNvSpPr/>
          <p:nvPr/>
        </p:nvSpPr>
        <p:spPr>
          <a:xfrm>
            <a:off x="2895600" y="4953000"/>
            <a:ext cx="2362200" cy="7620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Раскол мусульманской общины</a:t>
            </a:r>
            <a:endParaRPr lang="ru-RU" dirty="0"/>
          </a:p>
        </p:txBody>
      </p:sp>
      <p:sp>
        <p:nvSpPr>
          <p:cNvPr id="12" name="Блок-схема: знак завершения 11"/>
          <p:cNvSpPr/>
          <p:nvPr/>
        </p:nvSpPr>
        <p:spPr>
          <a:xfrm>
            <a:off x="2971800" y="4343400"/>
            <a:ext cx="2209800" cy="3810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Смута</a:t>
            </a:r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3886200" y="1066800"/>
            <a:ext cx="1524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3886200" y="3352800"/>
            <a:ext cx="2286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Сергей Александрович\Desktop\Новая папка\image8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27917">
            <a:off x="163443" y="5612030"/>
            <a:ext cx="466725" cy="10191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300" b="1" i="1" dirty="0" smtClean="0">
                <a:latin typeface="Book Antiqua" pitchFamily="18" charset="0"/>
              </a:rPr>
              <a:t>Шииты и сунниты</a:t>
            </a:r>
          </a:p>
        </p:txBody>
      </p:sp>
      <p:sp>
        <p:nvSpPr>
          <p:cNvPr id="4" name="Выноска со стрелкой вверх 3"/>
          <p:cNvSpPr/>
          <p:nvPr/>
        </p:nvSpPr>
        <p:spPr>
          <a:xfrm>
            <a:off x="1219200" y="1143000"/>
            <a:ext cx="2514600" cy="3505200"/>
          </a:xfrm>
          <a:prstGeom prst="upArrowCallout">
            <a:avLst>
              <a:gd name="adj1" fmla="val 21838"/>
              <a:gd name="adj2" fmla="val 31719"/>
              <a:gd name="adj3" fmla="val 30534"/>
              <a:gd name="adj4" fmla="val 732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Считали что Халифом может быть только потомок Али.</a:t>
            </a:r>
          </a:p>
          <a:p>
            <a:pPr algn="ctr"/>
            <a:endParaRPr lang="ru-RU" sz="2000" b="1" i="1" dirty="0" smtClean="0"/>
          </a:p>
          <a:p>
            <a:pPr algn="ctr"/>
            <a:r>
              <a:rPr lang="ru-RU" sz="2000" b="1" i="1" dirty="0" smtClean="0"/>
              <a:t>Добились большого влияния в Иране</a:t>
            </a:r>
            <a:endParaRPr lang="ru-RU" sz="2000" b="1" i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419600" y="1143000"/>
            <a:ext cx="2667000" cy="3505199"/>
          </a:xfrm>
          <a:prstGeom prst="upArrowCallout">
            <a:avLst>
              <a:gd name="adj1" fmla="val 21838"/>
              <a:gd name="adj2" fmla="val 31719"/>
              <a:gd name="adj3" fmla="val 30534"/>
              <a:gd name="adj4" fmla="val 734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ru-RU" sz="2000" b="1" i="1" dirty="0" smtClean="0"/>
              <a:t>Остальные последовали за </a:t>
            </a:r>
            <a:r>
              <a:rPr lang="ru-RU" sz="2000" b="1" i="1" dirty="0" err="1" smtClean="0"/>
              <a:t>Муавией</a:t>
            </a:r>
            <a:r>
              <a:rPr lang="ru-RU" sz="2000" b="1" i="1" dirty="0" smtClean="0"/>
              <a:t> новым халифом.</a:t>
            </a:r>
          </a:p>
          <a:p>
            <a:pPr algn="ctr"/>
            <a:r>
              <a:rPr lang="ru-RU" sz="2000" b="1" i="1" dirty="0" smtClean="0"/>
              <a:t>К Корану добавили еще предание-Сунну.</a:t>
            </a:r>
          </a:p>
          <a:p>
            <a:pPr algn="ctr"/>
            <a:r>
              <a:rPr lang="ru-RU" sz="2000" b="1" i="1" dirty="0" smtClean="0"/>
              <a:t>Их было значительно больше</a:t>
            </a:r>
            <a:endParaRPr lang="ru-RU" sz="2000" b="1" i="1" dirty="0"/>
          </a:p>
        </p:txBody>
      </p:sp>
      <p:pic>
        <p:nvPicPr>
          <p:cNvPr id="7" name="Picture 2" descr="C:\Users\Сергей Александрович\Desktop\islammap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3124200" y="5105400"/>
            <a:ext cx="1758692" cy="117330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Сергей Александрович\Desktop\islammap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8452108" cy="5638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762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План-схема параграфа №</a:t>
            </a:r>
            <a:r>
              <a:rPr lang="ru-RU" sz="3200" b="1" i="1" dirty="0" smtClean="0">
                <a:latin typeface="Book Antiqua" pitchFamily="18" charset="0"/>
                <a:cs typeface="AngsanaUPC" pitchFamily="18" charset="-34"/>
              </a:rPr>
              <a:t>5</a:t>
            </a:r>
            <a:endParaRPr lang="ru-RU" sz="3200" b="1" i="1" dirty="0">
              <a:latin typeface="Book Antiqua" pitchFamily="18" charset="0"/>
              <a:cs typeface="AngsanaUPC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838200"/>
            <a:ext cx="7467600" cy="5638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i="1" dirty="0" smtClean="0">
                <a:latin typeface="Book Antiqua" pitchFamily="18" charset="0"/>
                <a:hlinkClick r:id="rId2" action="ppaction://hlinksldjump"/>
              </a:rPr>
              <a:t>1. Возникновение Ислама</a:t>
            </a:r>
            <a:endParaRPr lang="ru-RU" sz="1800" b="1" i="1" dirty="0" smtClean="0">
              <a:latin typeface="Book Antiqua" pitchFamily="18" charset="0"/>
            </a:endParaRPr>
          </a:p>
          <a:p>
            <a:r>
              <a:rPr lang="ru-RU" sz="1800" b="1" i="1" dirty="0" smtClean="0">
                <a:latin typeface="Book Antiqua" pitchFamily="18" charset="0"/>
              </a:rPr>
              <a:t>Ислам в Средние века</a:t>
            </a:r>
          </a:p>
          <a:p>
            <a:r>
              <a:rPr lang="ru-RU" sz="1800" b="1" i="1" dirty="0" smtClean="0">
                <a:latin typeface="Book Antiqua" pitchFamily="18" charset="0"/>
              </a:rPr>
              <a:t>Карта стран которые включил в себя Ислам</a:t>
            </a:r>
          </a:p>
          <a:p>
            <a:r>
              <a:rPr lang="ru-RU" sz="1800" b="1" i="1" dirty="0" smtClean="0">
                <a:latin typeface="Book Antiqua" pitchFamily="18" charset="0"/>
              </a:rPr>
              <a:t>Святилище</a:t>
            </a:r>
          </a:p>
          <a:p>
            <a:r>
              <a:rPr lang="ru-RU" sz="1800" b="1" i="1" dirty="0" smtClean="0">
                <a:latin typeface="Book Antiqua" pitchFamily="18" charset="0"/>
              </a:rPr>
              <a:t>Мухаммед и Аллах</a:t>
            </a:r>
            <a:endParaRPr lang="en-US" sz="1800" b="1" i="1" dirty="0" smtClean="0">
              <a:latin typeface="Book Antiqua" pitchFamily="18" charset="0"/>
            </a:endParaRPr>
          </a:p>
          <a:p>
            <a:r>
              <a:rPr lang="en-US" sz="1800" b="1" i="1" dirty="0" smtClean="0">
                <a:latin typeface="Book Antiqua" pitchFamily="18" charset="0"/>
              </a:rPr>
              <a:t>“</a:t>
            </a:r>
            <a:r>
              <a:rPr lang="ru-RU" sz="1800" b="1" i="1" dirty="0" smtClean="0">
                <a:latin typeface="Book Antiqua" pitchFamily="18" charset="0"/>
              </a:rPr>
              <a:t>Пять Столпов</a:t>
            </a:r>
            <a:r>
              <a:rPr lang="en-US" sz="1800" b="1" i="1" dirty="0" smtClean="0">
                <a:latin typeface="Book Antiqua" pitchFamily="18" charset="0"/>
              </a:rPr>
              <a:t> </a:t>
            </a:r>
            <a:r>
              <a:rPr lang="ru-RU" sz="1800" b="1" i="1" dirty="0" smtClean="0">
                <a:latin typeface="Book Antiqua" pitchFamily="18" charset="0"/>
              </a:rPr>
              <a:t>ислама</a:t>
            </a:r>
            <a:r>
              <a:rPr lang="en-US" sz="1800" b="1" i="1" dirty="0" smtClean="0">
                <a:latin typeface="Book Antiqua" pitchFamily="18" charset="0"/>
              </a:rPr>
              <a:t>”</a:t>
            </a:r>
            <a:endParaRPr lang="ru-RU" sz="1800" b="1" i="1" dirty="0" smtClean="0">
              <a:latin typeface="Book Antiqua" pitchFamily="18" charset="0"/>
            </a:endParaRPr>
          </a:p>
          <a:p>
            <a:pPr>
              <a:buNone/>
            </a:pPr>
            <a:r>
              <a:rPr lang="ru-RU" sz="1800" b="1" i="1" dirty="0" smtClean="0">
                <a:latin typeface="Book Antiqua" pitchFamily="18" charset="0"/>
                <a:hlinkClick r:id="rId3" action="ppaction://hlinksldjump"/>
              </a:rPr>
              <a:t>2. Победа ислама в Аравии и начало арабских завоеваний</a:t>
            </a:r>
            <a:endParaRPr lang="ru-RU" sz="1800" b="1" i="1" dirty="0" smtClean="0">
              <a:latin typeface="Book Antiqua" pitchFamily="18" charset="0"/>
            </a:endParaRPr>
          </a:p>
          <a:p>
            <a:r>
              <a:rPr lang="en-US" sz="1800" b="1" i="1" dirty="0" smtClean="0">
                <a:latin typeface="Book Antiqua" pitchFamily="18" charset="0"/>
              </a:rPr>
              <a:t>“</a:t>
            </a:r>
            <a:r>
              <a:rPr lang="ru-RU" sz="1800" b="1" i="1" dirty="0" smtClean="0">
                <a:latin typeface="Book Antiqua" pitchFamily="18" charset="0"/>
              </a:rPr>
              <a:t>Хиджра</a:t>
            </a:r>
            <a:r>
              <a:rPr lang="en-US" sz="1800" b="1" i="1" dirty="0" smtClean="0">
                <a:latin typeface="Book Antiqua" pitchFamily="18" charset="0"/>
              </a:rPr>
              <a:t>”</a:t>
            </a:r>
            <a:endParaRPr lang="ru-RU" sz="1800" b="1" i="1" dirty="0" smtClean="0">
              <a:latin typeface="Book Antiqua" pitchFamily="18" charset="0"/>
            </a:endParaRPr>
          </a:p>
          <a:p>
            <a:r>
              <a:rPr lang="ru-RU" sz="1800" b="1" i="1" dirty="0" smtClean="0">
                <a:latin typeface="Book Antiqua" pitchFamily="18" charset="0"/>
              </a:rPr>
              <a:t>Завоевательные походы арабов</a:t>
            </a:r>
          </a:p>
          <a:p>
            <a:r>
              <a:rPr lang="ru-RU" sz="1800" b="1" i="1" dirty="0" smtClean="0">
                <a:latin typeface="Book Antiqua" pitchFamily="18" charset="0"/>
              </a:rPr>
              <a:t>Халифы и раскол мусульманской общины</a:t>
            </a:r>
          </a:p>
          <a:p>
            <a:r>
              <a:rPr lang="ru-RU" sz="1800" b="1" i="1" dirty="0" smtClean="0">
                <a:latin typeface="Book Antiqua" pitchFamily="18" charset="0"/>
              </a:rPr>
              <a:t>Шииты и сунниты</a:t>
            </a:r>
          </a:p>
          <a:p>
            <a:pPr>
              <a:buNone/>
            </a:pPr>
            <a:r>
              <a:rPr lang="ru-RU" sz="1800" b="1" i="1" dirty="0" smtClean="0">
                <a:latin typeface="Book Antiqua" pitchFamily="18" charset="0"/>
                <a:hlinkClick r:id="rId4" action="ppaction://hlinksldjump"/>
              </a:rPr>
              <a:t>3. Арабский халифат во второй половине </a:t>
            </a:r>
            <a:r>
              <a:rPr lang="en-US" sz="1800" b="1" i="1" dirty="0" smtClean="0">
                <a:latin typeface="Book Antiqua" pitchFamily="18" charset="0"/>
                <a:hlinkClick r:id="rId4" action="ppaction://hlinksldjump"/>
              </a:rPr>
              <a:t>VII-X </a:t>
            </a:r>
            <a:r>
              <a:rPr lang="ru-RU" sz="1800" b="1" i="1" dirty="0" smtClean="0">
                <a:latin typeface="Book Antiqua" pitchFamily="18" charset="0"/>
                <a:hlinkClick r:id="rId4" action="ppaction://hlinksldjump"/>
              </a:rPr>
              <a:t>в.</a:t>
            </a:r>
            <a:endParaRPr lang="ru-RU" sz="1800" b="1" i="1" dirty="0" smtClean="0">
              <a:latin typeface="Book Antiqua" pitchFamily="18" charset="0"/>
            </a:endParaRPr>
          </a:p>
          <a:p>
            <a:r>
              <a:rPr lang="ru-RU" sz="1800" b="1" i="1" dirty="0" smtClean="0">
                <a:latin typeface="Book Antiqua" pitchFamily="18" charset="0"/>
              </a:rPr>
              <a:t>Халиф </a:t>
            </a:r>
            <a:r>
              <a:rPr lang="ru-RU" sz="1800" b="1" i="1" dirty="0" err="1" smtClean="0">
                <a:latin typeface="Book Antiqua" pitchFamily="18" charset="0"/>
              </a:rPr>
              <a:t>Муавия</a:t>
            </a:r>
            <a:r>
              <a:rPr lang="ru-RU" sz="1800" b="1" i="1" dirty="0" smtClean="0">
                <a:latin typeface="Book Antiqua" pitchFamily="18" charset="0"/>
              </a:rPr>
              <a:t> </a:t>
            </a:r>
            <a:r>
              <a:rPr lang="en-US" sz="1800" b="1" i="1" dirty="0" smtClean="0">
                <a:latin typeface="Book Antiqua" pitchFamily="18" charset="0"/>
              </a:rPr>
              <a:t>I</a:t>
            </a:r>
            <a:endParaRPr lang="ru-RU" sz="1800" b="1" i="1" dirty="0" smtClean="0">
              <a:latin typeface="Book Antiqua" pitchFamily="18" charset="0"/>
            </a:endParaRPr>
          </a:p>
          <a:p>
            <a:r>
              <a:rPr lang="ru-RU" sz="1800" b="1" i="1" dirty="0" smtClean="0">
                <a:latin typeface="Book Antiqua" pitchFamily="18" charset="0"/>
              </a:rPr>
              <a:t>Походы арабов</a:t>
            </a:r>
          </a:p>
          <a:p>
            <a:r>
              <a:rPr lang="ru-RU" sz="1800" b="1" i="1" dirty="0" smtClean="0">
                <a:latin typeface="Book Antiqua" pitchFamily="18" charset="0"/>
              </a:rPr>
              <a:t>Восстания</a:t>
            </a:r>
          </a:p>
          <a:p>
            <a:pPr>
              <a:buNone/>
            </a:pPr>
            <a:r>
              <a:rPr lang="ru-RU" sz="1800" b="1" i="1" dirty="0" smtClean="0">
                <a:latin typeface="Book Antiqua" pitchFamily="18" charset="0"/>
                <a:hlinkClick r:id="rId5" action="ppaction://hlinksldjump"/>
              </a:rPr>
              <a:t>4. Мусульманская культура</a:t>
            </a:r>
            <a:endParaRPr lang="ru-RU" sz="1800" b="1" i="1" dirty="0" smtClean="0">
              <a:latin typeface="Book Antiqua" pitchFamily="18" charset="0"/>
            </a:endParaRPr>
          </a:p>
          <a:p>
            <a:r>
              <a:rPr lang="ru-RU" sz="1800" b="1" i="1" dirty="0" smtClean="0">
                <a:latin typeface="Book Antiqua" pitchFamily="18" charset="0"/>
              </a:rPr>
              <a:t>Арабские труды</a:t>
            </a:r>
          </a:p>
        </p:txBody>
      </p:sp>
      <p:pic>
        <p:nvPicPr>
          <p:cNvPr id="1027" name="Picture 3" descr="C:\Users\Сергей Александрович\Desktop\Новая папка\book0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5715000"/>
            <a:ext cx="962025" cy="762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7467600" cy="2971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Арабский халифат во второй половине </a:t>
            </a:r>
            <a:r>
              <a:rPr lang="en-US" dirty="0" smtClean="0"/>
              <a:t>VII-X </a:t>
            </a:r>
            <a:r>
              <a:rPr lang="ru-RU" dirty="0" smtClean="0"/>
              <a:t>в.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Халиаф</a:t>
            </a:r>
            <a:r>
              <a:rPr lang="ru-RU" dirty="0" smtClean="0"/>
              <a:t> </a:t>
            </a:r>
            <a:r>
              <a:rPr lang="ru-RU" dirty="0" err="1" smtClean="0"/>
              <a:t>Маувия</a:t>
            </a:r>
            <a:r>
              <a:rPr lang="ru-RU" dirty="0" smtClean="0"/>
              <a:t> </a:t>
            </a:r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057400"/>
            <a:ext cx="4343400" cy="35353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Стал основателем династии </a:t>
            </a:r>
            <a:r>
              <a:rPr lang="ru-RU" dirty="0" err="1" smtClean="0"/>
              <a:t>Омейядов</a:t>
            </a:r>
            <a:endParaRPr lang="ru-RU" dirty="0" smtClean="0"/>
          </a:p>
          <a:p>
            <a:r>
              <a:rPr lang="ru-RU" dirty="0" smtClean="0"/>
              <a:t>Сделал власть Халифов наследственной</a:t>
            </a:r>
          </a:p>
          <a:p>
            <a:r>
              <a:rPr lang="ru-RU" dirty="0" smtClean="0"/>
              <a:t>Столицей Халифата </a:t>
            </a:r>
            <a:r>
              <a:rPr lang="ru-RU" dirty="0" err="1" smtClean="0"/>
              <a:t>Омейдов</a:t>
            </a:r>
            <a:r>
              <a:rPr lang="ru-RU" dirty="0" smtClean="0"/>
              <a:t> стал сирийский город Дамаск</a:t>
            </a:r>
          </a:p>
          <a:p>
            <a:endParaRPr lang="ru-RU" dirty="0"/>
          </a:p>
        </p:txBody>
      </p:sp>
      <p:pic>
        <p:nvPicPr>
          <p:cNvPr id="8194" name="Picture 2" descr="C:\Users\Сергей Александрович\Desktop\saint-john-of-damasc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295400"/>
            <a:ext cx="3657600" cy="5078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atin typeface="Book Antiqua" pitchFamily="18" charset="0"/>
              </a:rPr>
              <a:t>Походы арабов</a:t>
            </a:r>
            <a:br>
              <a:rPr lang="ru-RU" sz="4800" b="1" i="1" dirty="0" smtClean="0">
                <a:latin typeface="Book Antiqua" pitchFamily="18" charset="0"/>
              </a:rPr>
            </a:br>
            <a:endParaRPr lang="ru-RU" dirty="0"/>
          </a:p>
        </p:txBody>
      </p:sp>
      <p:pic>
        <p:nvPicPr>
          <p:cNvPr id="9218" name="Picture 2" descr="C:\Users\Сергей Александрович\Desktop\походы арабов в 3 пункте 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82" y="838200"/>
            <a:ext cx="8728814" cy="5638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Восстания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В середине </a:t>
            </a:r>
            <a:r>
              <a:rPr lang="en-US" sz="2000" dirty="0" smtClean="0"/>
              <a:t>VII </a:t>
            </a:r>
            <a:r>
              <a:rPr lang="ru-RU" sz="2000" dirty="0" smtClean="0"/>
              <a:t>в. Противники </a:t>
            </a:r>
            <a:r>
              <a:rPr lang="ru-RU" sz="2000" dirty="0" err="1" smtClean="0"/>
              <a:t>Омейядов</a:t>
            </a:r>
            <a:r>
              <a:rPr lang="ru-RU" sz="2000" dirty="0" smtClean="0"/>
              <a:t> в том числе и шииты, объединились, что позволило им захватить власть в халифате.</a:t>
            </a:r>
            <a:endParaRPr lang="ru-RU" sz="2000" dirty="0"/>
          </a:p>
        </p:txBody>
      </p:sp>
      <p:sp>
        <p:nvSpPr>
          <p:cNvPr id="4" name="Правая фигурная скобка 3"/>
          <p:cNvSpPr/>
          <p:nvPr/>
        </p:nvSpPr>
        <p:spPr>
          <a:xfrm rot="5400000">
            <a:off x="4191000" y="-685800"/>
            <a:ext cx="381000" cy="6629400"/>
          </a:xfrm>
          <a:prstGeom prst="rightBrac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2971800" y="2819400"/>
            <a:ext cx="2895600" cy="5334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Возник чиновничий аппарат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4267200" y="35052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57200" y="3962400"/>
            <a:ext cx="7467600" cy="21637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ru-RU" sz="2000" dirty="0" smtClean="0"/>
              <a:t>Но в </a:t>
            </a:r>
            <a:r>
              <a:rPr lang="en-US" sz="2000" dirty="0" smtClean="0"/>
              <a:t>I</a:t>
            </a:r>
            <a:r>
              <a:rPr lang="ru-RU" sz="2000" dirty="0" smtClean="0"/>
              <a:t>Х</a:t>
            </a:r>
            <a:r>
              <a:rPr lang="en-US" sz="2000" dirty="0" smtClean="0"/>
              <a:t> </a:t>
            </a:r>
            <a:r>
              <a:rPr lang="ru-RU" sz="2000" dirty="0" smtClean="0"/>
              <a:t>в. власть багдадских халифов стала ослабевать</a:t>
            </a:r>
            <a:endParaRPr lang="ru-RU" sz="2000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4343400" y="4343400"/>
            <a:ext cx="2286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знак завершения 10"/>
          <p:cNvSpPr/>
          <p:nvPr/>
        </p:nvSpPr>
        <p:spPr>
          <a:xfrm>
            <a:off x="2819400" y="4724400"/>
            <a:ext cx="3276600" cy="5334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Халифат распался на независимые государства</a:t>
            </a:r>
            <a:endParaRPr lang="ru-RU" dirty="0"/>
          </a:p>
        </p:txBody>
      </p:sp>
      <p:sp>
        <p:nvSpPr>
          <p:cNvPr id="12" name="Левая фигурная скобка 11"/>
          <p:cNvSpPr/>
          <p:nvPr/>
        </p:nvSpPr>
        <p:spPr>
          <a:xfrm rot="16200000">
            <a:off x="3581400" y="1371600"/>
            <a:ext cx="1143000" cy="7848600"/>
          </a:xfrm>
          <a:prstGeom prst="leftBrace">
            <a:avLst>
              <a:gd name="adj1" fmla="val 74203"/>
              <a:gd name="adj2" fmla="val 5012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381000" y="5867400"/>
            <a:ext cx="7467600" cy="792163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</a:t>
            </a:r>
            <a:r>
              <a:rPr kumimoji="0" lang="ru-RU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смотря на все, ислам стали исповедовать теперь еще и жители Северной Индии и Юго-Восточной Азии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676400"/>
            <a:ext cx="7467600" cy="29718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Мусульманская культура</a:t>
            </a:r>
            <a:endParaRPr lang="ru-RU" sz="5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Арабские труды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latin typeface="Calibri" pitchFamily="34" charset="0"/>
                <a:cs typeface="Calibri" pitchFamily="34" charset="0"/>
              </a:rPr>
              <a:t>Труды знаменитых мудрецов таких как Аристотеля, Платона - специально были переведены на арабский язык.</a:t>
            </a:r>
          </a:p>
          <a:p>
            <a:r>
              <a:rPr lang="ru-RU" i="1" dirty="0" smtClean="0">
                <a:latin typeface="Calibri" pitchFamily="34" charset="0"/>
                <a:cs typeface="Calibri" pitchFamily="34" charset="0"/>
              </a:rPr>
              <a:t>Арабы проявляли себя в то время в: медицине, астрономии, географии. математике.</a:t>
            </a:r>
          </a:p>
          <a:p>
            <a:r>
              <a:rPr lang="ru-RU" i="1" dirty="0" smtClean="0">
                <a:latin typeface="Calibri" pitchFamily="34" charset="0"/>
                <a:cs typeface="Calibri" pitchFamily="34" charset="0"/>
              </a:rPr>
              <a:t>Так же арабы позаимствовали десятичную систему счета у Индийцев. Так появились арабские цифры.</a:t>
            </a:r>
            <a:endParaRPr lang="ru-RU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Территория распространения Ислама в наше время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Сергей Александрович\Desktop\islam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0"/>
            <a:ext cx="8229600" cy="52832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47800"/>
            <a:ext cx="8686800" cy="3429000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>
                <a:latin typeface="Batang" pitchFamily="18" charset="-127"/>
                <a:ea typeface="Batang" pitchFamily="18" charset="-127"/>
              </a:rPr>
              <a:t>Возникновение Ислама</a:t>
            </a:r>
            <a:endParaRPr lang="ru-RU" sz="8800" b="1" dirty="0"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-2286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libri" pitchFamily="34" charset="0"/>
                <a:cs typeface="Calibri" pitchFamily="34" charset="0"/>
              </a:rPr>
              <a:t>Ислам в Средние века</a:t>
            </a:r>
            <a:endParaRPr lang="ru-RU" sz="2800" b="1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438400" y="762000"/>
            <a:ext cx="3124200" cy="871538"/>
          </a:xfrm>
          <a:prstGeom prst="roundRect">
            <a:avLst>
              <a:gd name="adj" fmla="val 10308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  <a:cs typeface="Andalus" pitchFamily="18" charset="-78"/>
              </a:rPr>
              <a:t>Средние века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  <a:cs typeface="Andalus" pitchFamily="18" charset="-78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2819400" y="2133600"/>
            <a:ext cx="2438400" cy="719138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mic Sans MS" pitchFamily="66" charset="0"/>
                <a:cs typeface="Andalus" pitchFamily="18" charset="-78"/>
              </a:rPr>
              <a:t>VII </a:t>
            </a:r>
            <a:r>
              <a:rPr lang="ru-RU" sz="2800" b="1" dirty="0" smtClean="0">
                <a:solidFill>
                  <a:schemeClr val="bg1"/>
                </a:solidFill>
                <a:latin typeface="Comic Sans MS" pitchFamily="66" charset="0"/>
                <a:cs typeface="Andalus" pitchFamily="18" charset="-78"/>
              </a:rPr>
              <a:t>в.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2895600" y="3505200"/>
            <a:ext cx="2057400" cy="838200"/>
          </a:xfrm>
          <a:prstGeom prst="roundRect">
            <a:avLst>
              <a:gd name="adj" fmla="val 27686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Andalus" pitchFamily="18" charset="-78"/>
              </a:rPr>
              <a:t>Аравийский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cs typeface="Andalus" pitchFamily="18" charset="-78"/>
              </a:rPr>
              <a:t>полуостров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3657600" y="1676400"/>
            <a:ext cx="6096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3657600" y="2895600"/>
            <a:ext cx="609600" cy="609600"/>
          </a:xfrm>
          <a:prstGeom prst="downArrow">
            <a:avLst>
              <a:gd name="adj1" fmla="val 40909"/>
              <a:gd name="adj2" fmla="val 5202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2819400" y="5029200"/>
            <a:ext cx="2438400" cy="7191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>
                <a:solidFill>
                  <a:schemeClr val="bg1"/>
                </a:solidFill>
                <a:latin typeface="Comic Sans MS" pitchFamily="66" charset="0"/>
                <a:cs typeface="Andalus" pitchFamily="18" charset="-78"/>
                <a:hlinkClick r:id="rId2" action="ppaction://hlinksldjump"/>
              </a:rPr>
              <a:t>Ислам</a:t>
            </a:r>
            <a:endParaRPr lang="ru-RU" sz="2800" b="1" u="sng" dirty="0" smtClean="0">
              <a:solidFill>
                <a:schemeClr val="bg1"/>
              </a:solidFill>
              <a:latin typeface="Comic Sans MS" pitchFamily="66" charset="0"/>
              <a:cs typeface="Andalus" pitchFamily="18" charset="-78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3657600" y="4419600"/>
            <a:ext cx="609600" cy="609600"/>
          </a:xfrm>
          <a:prstGeom prst="downArrow">
            <a:avLst>
              <a:gd name="adj1" fmla="val 40909"/>
              <a:gd name="adj2" fmla="val 5202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Сергей Александрович\Desktop\3religii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46731">
            <a:off x="6110041" y="4588608"/>
            <a:ext cx="1905000" cy="18573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15"/>
          <p:cNvSpPr>
            <a:spLocks noChangeArrowheads="1"/>
          </p:cNvSpPr>
          <p:nvPr/>
        </p:nvSpPr>
        <p:spPr bwMode="auto">
          <a:xfrm rot="20892050">
            <a:off x="7924800" y="3429000"/>
            <a:ext cx="990600" cy="2133600"/>
          </a:xfrm>
          <a:prstGeom prst="curvedLeftArrow">
            <a:avLst>
              <a:gd name="adj1" fmla="val 24089"/>
              <a:gd name="adj2" fmla="val 46218"/>
              <a:gd name="adj3" fmla="val 61659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3657600" y="3886200"/>
            <a:ext cx="1143000" cy="1371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 rot="1332330">
            <a:off x="156899" y="3254303"/>
            <a:ext cx="868722" cy="2121071"/>
          </a:xfrm>
          <a:prstGeom prst="curvedRightArrow">
            <a:avLst>
              <a:gd name="adj1" fmla="val 25017"/>
              <a:gd name="adj2" fmla="val 61261"/>
              <a:gd name="adj3" fmla="val 6730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685800"/>
            <a:ext cx="7467600" cy="4525963"/>
          </a:xfrm>
        </p:spPr>
        <p:txBody>
          <a:bodyPr/>
          <a:lstStyle/>
          <a:p>
            <a:pPr>
              <a:buNone/>
            </a:pPr>
            <a:r>
              <a:rPr lang="ru-RU" sz="3200" b="1" i="1" dirty="0" smtClean="0"/>
              <a:t>Ислам - самая молодая из трёх величайших  мировых  религий, основной </a:t>
            </a:r>
            <a:r>
              <a:rPr lang="en-US" sz="3200" b="1" i="1" dirty="0" smtClean="0"/>
              <a:t>“</a:t>
            </a:r>
            <a:r>
              <a:rPr lang="ru-RU" sz="3200" b="1" i="1" dirty="0" smtClean="0"/>
              <a:t>закон</a:t>
            </a:r>
            <a:r>
              <a:rPr lang="en-US" sz="3200" b="1" i="1" dirty="0" smtClean="0"/>
              <a:t>”- </a:t>
            </a:r>
            <a:r>
              <a:rPr lang="ru-RU" sz="3200" b="1" i="1" dirty="0" err="1" smtClean="0"/>
              <a:t>коран</a:t>
            </a:r>
            <a:r>
              <a:rPr lang="ru-RU" sz="3200" b="1" i="1" dirty="0" smtClean="0"/>
              <a:t>.</a:t>
            </a:r>
          </a:p>
          <a:p>
            <a:pPr>
              <a:buNone/>
            </a:pPr>
            <a:endParaRPr lang="ru-RU" b="1" i="1" dirty="0"/>
          </a:p>
        </p:txBody>
      </p:sp>
      <p:sp>
        <p:nvSpPr>
          <p:cNvPr id="6" name="Полилиния 5"/>
          <p:cNvSpPr/>
          <p:nvPr/>
        </p:nvSpPr>
        <p:spPr>
          <a:xfrm>
            <a:off x="228600" y="5573666"/>
            <a:ext cx="2082894" cy="1284334"/>
          </a:xfrm>
          <a:custGeom>
            <a:avLst/>
            <a:gdLst>
              <a:gd name="connsiteX0" fmla="*/ 208230 w 2082894"/>
              <a:gd name="connsiteY0" fmla="*/ 73891 h 1284334"/>
              <a:gd name="connsiteX1" fmla="*/ 180521 w 2082894"/>
              <a:gd name="connsiteY1" fmla="*/ 138545 h 1284334"/>
              <a:gd name="connsiteX2" fmla="*/ 88157 w 2082894"/>
              <a:gd name="connsiteY2" fmla="*/ 378691 h 1284334"/>
              <a:gd name="connsiteX3" fmla="*/ 60448 w 2082894"/>
              <a:gd name="connsiteY3" fmla="*/ 452582 h 1284334"/>
              <a:gd name="connsiteX4" fmla="*/ 14266 w 2082894"/>
              <a:gd name="connsiteY4" fmla="*/ 609600 h 1284334"/>
              <a:gd name="connsiteX5" fmla="*/ 23503 w 2082894"/>
              <a:gd name="connsiteY5" fmla="*/ 1099127 h 1284334"/>
              <a:gd name="connsiteX6" fmla="*/ 41975 w 2082894"/>
              <a:gd name="connsiteY6" fmla="*/ 1163782 h 1284334"/>
              <a:gd name="connsiteX7" fmla="*/ 69684 w 2082894"/>
              <a:gd name="connsiteY7" fmla="*/ 1191491 h 1284334"/>
              <a:gd name="connsiteX8" fmla="*/ 1750703 w 2082894"/>
              <a:gd name="connsiteY8" fmla="*/ 1283854 h 1284334"/>
              <a:gd name="connsiteX9" fmla="*/ 1778412 w 2082894"/>
              <a:gd name="connsiteY9" fmla="*/ 1265382 h 1284334"/>
              <a:gd name="connsiteX10" fmla="*/ 1796884 w 2082894"/>
              <a:gd name="connsiteY10" fmla="*/ 1237673 h 1284334"/>
              <a:gd name="connsiteX11" fmla="*/ 1824594 w 2082894"/>
              <a:gd name="connsiteY11" fmla="*/ 1200727 h 1284334"/>
              <a:gd name="connsiteX12" fmla="*/ 1861539 w 2082894"/>
              <a:gd name="connsiteY12" fmla="*/ 1136073 h 1284334"/>
              <a:gd name="connsiteX13" fmla="*/ 1953903 w 2082894"/>
              <a:gd name="connsiteY13" fmla="*/ 997527 h 1284334"/>
              <a:gd name="connsiteX14" fmla="*/ 1981612 w 2082894"/>
              <a:gd name="connsiteY14" fmla="*/ 923636 h 1284334"/>
              <a:gd name="connsiteX15" fmla="*/ 2009321 w 2082894"/>
              <a:gd name="connsiteY15" fmla="*/ 858982 h 1284334"/>
              <a:gd name="connsiteX16" fmla="*/ 2027794 w 2082894"/>
              <a:gd name="connsiteY16" fmla="*/ 785091 h 1284334"/>
              <a:gd name="connsiteX17" fmla="*/ 2064739 w 2082894"/>
              <a:gd name="connsiteY17" fmla="*/ 711200 h 1284334"/>
              <a:gd name="connsiteX18" fmla="*/ 2073975 w 2082894"/>
              <a:gd name="connsiteY18" fmla="*/ 314036 h 1284334"/>
              <a:gd name="connsiteX19" fmla="*/ 1787648 w 2082894"/>
              <a:gd name="connsiteY19" fmla="*/ 46182 h 1284334"/>
              <a:gd name="connsiteX20" fmla="*/ 1750703 w 2082894"/>
              <a:gd name="connsiteY20" fmla="*/ 36945 h 1284334"/>
              <a:gd name="connsiteX21" fmla="*/ 1565975 w 2082894"/>
              <a:gd name="connsiteY21" fmla="*/ 27709 h 1284334"/>
              <a:gd name="connsiteX22" fmla="*/ 1501321 w 2082894"/>
              <a:gd name="connsiteY22" fmla="*/ 18473 h 1284334"/>
              <a:gd name="connsiteX23" fmla="*/ 1214994 w 2082894"/>
              <a:gd name="connsiteY23" fmla="*/ 0 h 1284334"/>
              <a:gd name="connsiteX24" fmla="*/ 208230 w 2082894"/>
              <a:gd name="connsiteY24" fmla="*/ 73891 h 1284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82894" h="1284334">
                <a:moveTo>
                  <a:pt x="208230" y="73891"/>
                </a:moveTo>
                <a:cubicBezTo>
                  <a:pt x="166182" y="157984"/>
                  <a:pt x="207702" y="70593"/>
                  <a:pt x="180521" y="138545"/>
                </a:cubicBezTo>
                <a:cubicBezTo>
                  <a:pt x="44313" y="479066"/>
                  <a:pt x="164949" y="161113"/>
                  <a:pt x="88157" y="378691"/>
                </a:cubicBezTo>
                <a:cubicBezTo>
                  <a:pt x="79402" y="403497"/>
                  <a:pt x="67870" y="427346"/>
                  <a:pt x="60448" y="452582"/>
                </a:cubicBezTo>
                <a:cubicBezTo>
                  <a:pt x="0" y="658104"/>
                  <a:pt x="85553" y="419501"/>
                  <a:pt x="14266" y="609600"/>
                </a:cubicBezTo>
                <a:cubicBezTo>
                  <a:pt x="17345" y="772776"/>
                  <a:pt x="17780" y="936023"/>
                  <a:pt x="23503" y="1099127"/>
                </a:cubicBezTo>
                <a:cubicBezTo>
                  <a:pt x="23564" y="1100862"/>
                  <a:pt x="37573" y="1158279"/>
                  <a:pt x="41975" y="1163782"/>
                </a:cubicBezTo>
                <a:cubicBezTo>
                  <a:pt x="72246" y="1201620"/>
                  <a:pt x="69684" y="1166255"/>
                  <a:pt x="69684" y="1191491"/>
                </a:cubicBezTo>
                <a:lnTo>
                  <a:pt x="1750703" y="1283854"/>
                </a:lnTo>
                <a:cubicBezTo>
                  <a:pt x="1761793" y="1284334"/>
                  <a:pt x="1770563" y="1273231"/>
                  <a:pt x="1778412" y="1265382"/>
                </a:cubicBezTo>
                <a:cubicBezTo>
                  <a:pt x="1786261" y="1257533"/>
                  <a:pt x="1790432" y="1246706"/>
                  <a:pt x="1796884" y="1237673"/>
                </a:cubicBezTo>
                <a:cubicBezTo>
                  <a:pt x="1805832" y="1225146"/>
                  <a:pt x="1816329" y="1213715"/>
                  <a:pt x="1824594" y="1200727"/>
                </a:cubicBezTo>
                <a:cubicBezTo>
                  <a:pt x="1837920" y="1179786"/>
                  <a:pt x="1847410" y="1156481"/>
                  <a:pt x="1861539" y="1136073"/>
                </a:cubicBezTo>
                <a:cubicBezTo>
                  <a:pt x="1930928" y="1035844"/>
                  <a:pt x="1892201" y="1128643"/>
                  <a:pt x="1953903" y="997527"/>
                </a:cubicBezTo>
                <a:cubicBezTo>
                  <a:pt x="1965104" y="973726"/>
                  <a:pt x="1971842" y="948060"/>
                  <a:pt x="1981612" y="923636"/>
                </a:cubicBezTo>
                <a:cubicBezTo>
                  <a:pt x="1990320" y="901866"/>
                  <a:pt x="2001906" y="881226"/>
                  <a:pt x="2009321" y="858982"/>
                </a:cubicBezTo>
                <a:cubicBezTo>
                  <a:pt x="2017350" y="834896"/>
                  <a:pt x="2018880" y="808863"/>
                  <a:pt x="2027794" y="785091"/>
                </a:cubicBezTo>
                <a:cubicBezTo>
                  <a:pt x="2037463" y="759307"/>
                  <a:pt x="2052424" y="735830"/>
                  <a:pt x="2064739" y="711200"/>
                </a:cubicBezTo>
                <a:cubicBezTo>
                  <a:pt x="2082894" y="511483"/>
                  <a:pt x="2073975" y="643606"/>
                  <a:pt x="2073975" y="314036"/>
                </a:cubicBezTo>
                <a:cubicBezTo>
                  <a:pt x="1928110" y="168171"/>
                  <a:pt x="1921461" y="84415"/>
                  <a:pt x="1787648" y="46182"/>
                </a:cubicBezTo>
                <a:cubicBezTo>
                  <a:pt x="1775442" y="42695"/>
                  <a:pt x="1763353" y="37999"/>
                  <a:pt x="1750703" y="36945"/>
                </a:cubicBezTo>
                <a:cubicBezTo>
                  <a:pt x="1689263" y="31825"/>
                  <a:pt x="1627551" y="30788"/>
                  <a:pt x="1565975" y="27709"/>
                </a:cubicBezTo>
                <a:cubicBezTo>
                  <a:pt x="1544424" y="24630"/>
                  <a:pt x="1523024" y="20186"/>
                  <a:pt x="1501321" y="18473"/>
                </a:cubicBezTo>
                <a:cubicBezTo>
                  <a:pt x="1405977" y="10946"/>
                  <a:pt x="1214994" y="0"/>
                  <a:pt x="1214994" y="0"/>
                </a:cubicBezTo>
                <a:lnTo>
                  <a:pt x="208230" y="73891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mtClean="0">
                <a:solidFill>
                  <a:schemeClr val="bg1"/>
                </a:solidFill>
              </a:rPr>
              <a:t>Буддизм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2743200" y="5486400"/>
            <a:ext cx="2743200" cy="1371600"/>
          </a:xfrm>
          <a:custGeom>
            <a:avLst/>
            <a:gdLst>
              <a:gd name="connsiteX0" fmla="*/ 508000 w 2192500"/>
              <a:gd name="connsiteY0" fmla="*/ 122400 h 1239571"/>
              <a:gd name="connsiteX1" fmla="*/ 0 w 2192500"/>
              <a:gd name="connsiteY1" fmla="*/ 611927 h 1239571"/>
              <a:gd name="connsiteX2" fmla="*/ 480291 w 2192500"/>
              <a:gd name="connsiteY2" fmla="*/ 759709 h 1239571"/>
              <a:gd name="connsiteX3" fmla="*/ 544946 w 2192500"/>
              <a:gd name="connsiteY3" fmla="*/ 796654 h 1239571"/>
              <a:gd name="connsiteX4" fmla="*/ 544946 w 2192500"/>
              <a:gd name="connsiteY4" fmla="*/ 805890 h 1239571"/>
              <a:gd name="connsiteX5" fmla="*/ 738909 w 2192500"/>
              <a:gd name="connsiteY5" fmla="*/ 1212290 h 1239571"/>
              <a:gd name="connsiteX6" fmla="*/ 840509 w 2192500"/>
              <a:gd name="connsiteY6" fmla="*/ 1203054 h 1239571"/>
              <a:gd name="connsiteX7" fmla="*/ 905164 w 2192500"/>
              <a:gd name="connsiteY7" fmla="*/ 1184581 h 1239571"/>
              <a:gd name="connsiteX8" fmla="*/ 942109 w 2192500"/>
              <a:gd name="connsiteY8" fmla="*/ 1175345 h 1239571"/>
              <a:gd name="connsiteX9" fmla="*/ 997527 w 2192500"/>
              <a:gd name="connsiteY9" fmla="*/ 1156872 h 1239571"/>
              <a:gd name="connsiteX10" fmla="*/ 1948873 w 2192500"/>
              <a:gd name="connsiteY10" fmla="*/ 1156872 h 1239571"/>
              <a:gd name="connsiteX11" fmla="*/ 1967346 w 2192500"/>
              <a:gd name="connsiteY11" fmla="*/ 611927 h 1239571"/>
              <a:gd name="connsiteX12" fmla="*/ 1874982 w 2192500"/>
              <a:gd name="connsiteY12" fmla="*/ 593454 h 1239571"/>
              <a:gd name="connsiteX13" fmla="*/ 1856509 w 2192500"/>
              <a:gd name="connsiteY13" fmla="*/ 565745 h 1239571"/>
              <a:gd name="connsiteX14" fmla="*/ 1939636 w 2192500"/>
              <a:gd name="connsiteY14" fmla="*/ 20800 h 1239571"/>
              <a:gd name="connsiteX15" fmla="*/ 508000 w 2192500"/>
              <a:gd name="connsiteY15" fmla="*/ 122400 h 123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92500" h="1239571">
                <a:moveTo>
                  <a:pt x="508000" y="122400"/>
                </a:moveTo>
                <a:lnTo>
                  <a:pt x="0" y="611927"/>
                </a:lnTo>
                <a:lnTo>
                  <a:pt x="480291" y="759709"/>
                </a:lnTo>
                <a:cubicBezTo>
                  <a:pt x="539664" y="777112"/>
                  <a:pt x="532723" y="747765"/>
                  <a:pt x="544946" y="796654"/>
                </a:cubicBezTo>
                <a:cubicBezTo>
                  <a:pt x="545693" y="799641"/>
                  <a:pt x="544946" y="802811"/>
                  <a:pt x="544946" y="805890"/>
                </a:cubicBezTo>
                <a:cubicBezTo>
                  <a:pt x="609600" y="941357"/>
                  <a:pt x="649295" y="1091871"/>
                  <a:pt x="738909" y="1212290"/>
                </a:cubicBezTo>
                <a:cubicBezTo>
                  <a:pt x="759211" y="1239571"/>
                  <a:pt x="806801" y="1207548"/>
                  <a:pt x="840509" y="1203054"/>
                </a:cubicBezTo>
                <a:cubicBezTo>
                  <a:pt x="867589" y="1199444"/>
                  <a:pt x="880223" y="1191707"/>
                  <a:pt x="905164" y="1184581"/>
                </a:cubicBezTo>
                <a:cubicBezTo>
                  <a:pt x="917370" y="1181094"/>
                  <a:pt x="930066" y="1179359"/>
                  <a:pt x="942109" y="1175345"/>
                </a:cubicBezTo>
                <a:cubicBezTo>
                  <a:pt x="1000958" y="1155729"/>
                  <a:pt x="969890" y="1156872"/>
                  <a:pt x="997527" y="1156872"/>
                </a:cubicBezTo>
                <a:lnTo>
                  <a:pt x="1948873" y="1156872"/>
                </a:lnTo>
                <a:cubicBezTo>
                  <a:pt x="1955031" y="975224"/>
                  <a:pt x="1990980" y="792137"/>
                  <a:pt x="1967346" y="611927"/>
                </a:cubicBezTo>
                <a:cubicBezTo>
                  <a:pt x="1963263" y="580796"/>
                  <a:pt x="1903965" y="605530"/>
                  <a:pt x="1874982" y="593454"/>
                </a:cubicBezTo>
                <a:cubicBezTo>
                  <a:pt x="1864735" y="589184"/>
                  <a:pt x="1856509" y="565745"/>
                  <a:pt x="1856509" y="565745"/>
                </a:cubicBezTo>
                <a:cubicBezTo>
                  <a:pt x="2009932" y="0"/>
                  <a:pt x="2192500" y="20800"/>
                  <a:pt x="1939636" y="20800"/>
                </a:cubicBezTo>
                <a:lnTo>
                  <a:pt x="508000" y="122400"/>
                </a:ln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Христианство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5715000" y="5410200"/>
            <a:ext cx="2470239" cy="1600200"/>
          </a:xfrm>
          <a:custGeom>
            <a:avLst/>
            <a:gdLst>
              <a:gd name="connsiteX0" fmla="*/ 24630 w 2317839"/>
              <a:gd name="connsiteY0" fmla="*/ 551572 h 1627608"/>
              <a:gd name="connsiteX1" fmla="*/ 190885 w 2317839"/>
              <a:gd name="connsiteY1" fmla="*/ 570045 h 1627608"/>
              <a:gd name="connsiteX2" fmla="*/ 246303 w 2317839"/>
              <a:gd name="connsiteY2" fmla="*/ 588518 h 1627608"/>
              <a:gd name="connsiteX3" fmla="*/ 384849 w 2317839"/>
              <a:gd name="connsiteY3" fmla="*/ 662409 h 1627608"/>
              <a:gd name="connsiteX4" fmla="*/ 495685 w 2317839"/>
              <a:gd name="connsiteY4" fmla="*/ 764009 h 1627608"/>
              <a:gd name="connsiteX5" fmla="*/ 597285 w 2317839"/>
              <a:gd name="connsiteY5" fmla="*/ 921027 h 1627608"/>
              <a:gd name="connsiteX6" fmla="*/ 791249 w 2317839"/>
              <a:gd name="connsiteY6" fmla="*/ 1124227 h 1627608"/>
              <a:gd name="connsiteX7" fmla="*/ 791249 w 2317839"/>
              <a:gd name="connsiteY7" fmla="*/ 1124227 h 1627608"/>
              <a:gd name="connsiteX8" fmla="*/ 911321 w 2317839"/>
              <a:gd name="connsiteY8" fmla="*/ 1253536 h 1627608"/>
              <a:gd name="connsiteX9" fmla="*/ 957503 w 2317839"/>
              <a:gd name="connsiteY9" fmla="*/ 1290481 h 1627608"/>
              <a:gd name="connsiteX10" fmla="*/ 1049867 w 2317839"/>
              <a:gd name="connsiteY10" fmla="*/ 1355136 h 1627608"/>
              <a:gd name="connsiteX11" fmla="*/ 1151467 w 2317839"/>
              <a:gd name="connsiteY11" fmla="*/ 1438263 h 1627608"/>
              <a:gd name="connsiteX12" fmla="*/ 1188412 w 2317839"/>
              <a:gd name="connsiteY12" fmla="*/ 1493681 h 1627608"/>
              <a:gd name="connsiteX13" fmla="*/ 1243830 w 2317839"/>
              <a:gd name="connsiteY13" fmla="*/ 1576809 h 1627608"/>
              <a:gd name="connsiteX14" fmla="*/ 1253067 w 2317839"/>
              <a:gd name="connsiteY14" fmla="*/ 1604518 h 1627608"/>
              <a:gd name="connsiteX15" fmla="*/ 1336194 w 2317839"/>
              <a:gd name="connsiteY15" fmla="*/ 1595281 h 1627608"/>
              <a:gd name="connsiteX16" fmla="*/ 1419321 w 2317839"/>
              <a:gd name="connsiteY16" fmla="*/ 1539863 h 1627608"/>
              <a:gd name="connsiteX17" fmla="*/ 1520921 w 2317839"/>
              <a:gd name="connsiteY17" fmla="*/ 1475209 h 1627608"/>
              <a:gd name="connsiteX18" fmla="*/ 1557867 w 2317839"/>
              <a:gd name="connsiteY18" fmla="*/ 1456736 h 1627608"/>
              <a:gd name="connsiteX19" fmla="*/ 1585576 w 2317839"/>
              <a:gd name="connsiteY19" fmla="*/ 1447500 h 1627608"/>
              <a:gd name="connsiteX20" fmla="*/ 1631758 w 2317839"/>
              <a:gd name="connsiteY20" fmla="*/ 1419791 h 1627608"/>
              <a:gd name="connsiteX21" fmla="*/ 1687176 w 2317839"/>
              <a:gd name="connsiteY21" fmla="*/ 1382845 h 1627608"/>
              <a:gd name="connsiteX22" fmla="*/ 1751830 w 2317839"/>
              <a:gd name="connsiteY22" fmla="*/ 1355136 h 1627608"/>
              <a:gd name="connsiteX23" fmla="*/ 1788776 w 2317839"/>
              <a:gd name="connsiteY23" fmla="*/ 1327427 h 1627608"/>
              <a:gd name="connsiteX24" fmla="*/ 1871903 w 2317839"/>
              <a:gd name="connsiteY24" fmla="*/ 1299718 h 1627608"/>
              <a:gd name="connsiteX25" fmla="*/ 1955030 w 2317839"/>
              <a:gd name="connsiteY25" fmla="*/ 1235063 h 1627608"/>
              <a:gd name="connsiteX26" fmla="*/ 2038158 w 2317839"/>
              <a:gd name="connsiteY26" fmla="*/ 1207354 h 1627608"/>
              <a:gd name="connsiteX27" fmla="*/ 2065867 w 2317839"/>
              <a:gd name="connsiteY27" fmla="*/ 1198118 h 1627608"/>
              <a:gd name="connsiteX28" fmla="*/ 2121285 w 2317839"/>
              <a:gd name="connsiteY28" fmla="*/ 1170409 h 1627608"/>
              <a:gd name="connsiteX29" fmla="*/ 2158230 w 2317839"/>
              <a:gd name="connsiteY29" fmla="*/ 1142700 h 1627608"/>
              <a:gd name="connsiteX30" fmla="*/ 2204412 w 2317839"/>
              <a:gd name="connsiteY30" fmla="*/ 1114991 h 1627608"/>
              <a:gd name="connsiteX31" fmla="*/ 2222885 w 2317839"/>
              <a:gd name="connsiteY31" fmla="*/ 1050336 h 1627608"/>
              <a:gd name="connsiteX32" fmla="*/ 2241358 w 2317839"/>
              <a:gd name="connsiteY32" fmla="*/ 994918 h 1627608"/>
              <a:gd name="connsiteX33" fmla="*/ 2259830 w 2317839"/>
              <a:gd name="connsiteY33" fmla="*/ 930263 h 1627608"/>
              <a:gd name="connsiteX34" fmla="*/ 2306012 w 2317839"/>
              <a:gd name="connsiteY34" fmla="*/ 782481 h 1627608"/>
              <a:gd name="connsiteX35" fmla="*/ 2315249 w 2317839"/>
              <a:gd name="connsiteY35" fmla="*/ 597754 h 1627608"/>
              <a:gd name="connsiteX36" fmla="*/ 2296776 w 2317839"/>
              <a:gd name="connsiteY36" fmla="*/ 357609 h 1627608"/>
              <a:gd name="connsiteX37" fmla="*/ 2278303 w 2317839"/>
              <a:gd name="connsiteY37" fmla="*/ 311427 h 1627608"/>
              <a:gd name="connsiteX38" fmla="*/ 2204412 w 2317839"/>
              <a:gd name="connsiteY38" fmla="*/ 283718 h 1627608"/>
              <a:gd name="connsiteX39" fmla="*/ 2121285 w 2317839"/>
              <a:gd name="connsiteY39" fmla="*/ 237536 h 1627608"/>
              <a:gd name="connsiteX40" fmla="*/ 2065867 w 2317839"/>
              <a:gd name="connsiteY40" fmla="*/ 209827 h 1627608"/>
              <a:gd name="connsiteX41" fmla="*/ 2010449 w 2317839"/>
              <a:gd name="connsiteY41" fmla="*/ 172881 h 1627608"/>
              <a:gd name="connsiteX42" fmla="*/ 1918085 w 2317839"/>
              <a:gd name="connsiteY42" fmla="*/ 117463 h 1627608"/>
              <a:gd name="connsiteX43" fmla="*/ 1853430 w 2317839"/>
              <a:gd name="connsiteY43" fmla="*/ 71281 h 1627608"/>
              <a:gd name="connsiteX44" fmla="*/ 1816485 w 2317839"/>
              <a:gd name="connsiteY44" fmla="*/ 43572 h 1627608"/>
              <a:gd name="connsiteX45" fmla="*/ 1770303 w 2317839"/>
              <a:gd name="connsiteY45" fmla="*/ 34336 h 1627608"/>
              <a:gd name="connsiteX46" fmla="*/ 1714885 w 2317839"/>
              <a:gd name="connsiteY46" fmla="*/ 15863 h 1627608"/>
              <a:gd name="connsiteX47" fmla="*/ 1169939 w 2317839"/>
              <a:gd name="connsiteY47" fmla="*/ 6627 h 1627608"/>
              <a:gd name="connsiteX48" fmla="*/ 421794 w 2317839"/>
              <a:gd name="connsiteY48" fmla="*/ 34336 h 1627608"/>
              <a:gd name="connsiteX49" fmla="*/ 338667 w 2317839"/>
              <a:gd name="connsiteY49" fmla="*/ 62045 h 1627608"/>
              <a:gd name="connsiteX50" fmla="*/ 301721 w 2317839"/>
              <a:gd name="connsiteY50" fmla="*/ 71281 h 1627608"/>
              <a:gd name="connsiteX51" fmla="*/ 264776 w 2317839"/>
              <a:gd name="connsiteY51" fmla="*/ 89754 h 1627608"/>
              <a:gd name="connsiteX52" fmla="*/ 246303 w 2317839"/>
              <a:gd name="connsiteY52" fmla="*/ 117463 h 1627608"/>
              <a:gd name="connsiteX53" fmla="*/ 218594 w 2317839"/>
              <a:gd name="connsiteY53" fmla="*/ 163645 h 1627608"/>
              <a:gd name="connsiteX54" fmla="*/ 200121 w 2317839"/>
              <a:gd name="connsiteY54" fmla="*/ 237536 h 1627608"/>
              <a:gd name="connsiteX55" fmla="*/ 181649 w 2317839"/>
              <a:gd name="connsiteY55" fmla="*/ 283718 h 1627608"/>
              <a:gd name="connsiteX56" fmla="*/ 172412 w 2317839"/>
              <a:gd name="connsiteY56" fmla="*/ 311427 h 1627608"/>
              <a:gd name="connsiteX57" fmla="*/ 144703 w 2317839"/>
              <a:gd name="connsiteY57" fmla="*/ 339136 h 1627608"/>
              <a:gd name="connsiteX58" fmla="*/ 98521 w 2317839"/>
              <a:gd name="connsiteY58" fmla="*/ 431500 h 1627608"/>
              <a:gd name="connsiteX59" fmla="*/ 43103 w 2317839"/>
              <a:gd name="connsiteY59" fmla="*/ 486918 h 1627608"/>
              <a:gd name="connsiteX60" fmla="*/ 24630 w 2317839"/>
              <a:gd name="connsiteY60" fmla="*/ 551572 h 1627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317839" h="1627608">
                <a:moveTo>
                  <a:pt x="24630" y="551572"/>
                </a:moveTo>
                <a:cubicBezTo>
                  <a:pt x="49260" y="565426"/>
                  <a:pt x="135884" y="560878"/>
                  <a:pt x="190885" y="570045"/>
                </a:cubicBezTo>
                <a:cubicBezTo>
                  <a:pt x="210092" y="573246"/>
                  <a:pt x="228129" y="581528"/>
                  <a:pt x="246303" y="588518"/>
                </a:cubicBezTo>
                <a:cubicBezTo>
                  <a:pt x="302624" y="610180"/>
                  <a:pt x="334469" y="625464"/>
                  <a:pt x="384849" y="662409"/>
                </a:cubicBezTo>
                <a:cubicBezTo>
                  <a:pt x="399126" y="672878"/>
                  <a:pt x="480748" y="743097"/>
                  <a:pt x="495685" y="764009"/>
                </a:cubicBezTo>
                <a:cubicBezTo>
                  <a:pt x="654879" y="986879"/>
                  <a:pt x="427604" y="712188"/>
                  <a:pt x="597285" y="921027"/>
                </a:cubicBezTo>
                <a:cubicBezTo>
                  <a:pt x="662161" y="1000876"/>
                  <a:pt x="713145" y="1046124"/>
                  <a:pt x="791249" y="1124227"/>
                </a:cubicBezTo>
                <a:lnTo>
                  <a:pt x="791249" y="1124227"/>
                </a:lnTo>
                <a:cubicBezTo>
                  <a:pt x="842300" y="1185489"/>
                  <a:pt x="845675" y="1192940"/>
                  <a:pt x="911321" y="1253536"/>
                </a:cubicBezTo>
                <a:cubicBezTo>
                  <a:pt x="925807" y="1266907"/>
                  <a:pt x="942850" y="1277293"/>
                  <a:pt x="957503" y="1290481"/>
                </a:cubicBezTo>
                <a:cubicBezTo>
                  <a:pt x="1026991" y="1353020"/>
                  <a:pt x="974651" y="1325049"/>
                  <a:pt x="1049867" y="1355136"/>
                </a:cubicBezTo>
                <a:cubicBezTo>
                  <a:pt x="1124257" y="1429527"/>
                  <a:pt x="1087260" y="1406161"/>
                  <a:pt x="1151467" y="1438263"/>
                </a:cubicBezTo>
                <a:cubicBezTo>
                  <a:pt x="1203994" y="1490790"/>
                  <a:pt x="1161678" y="1440213"/>
                  <a:pt x="1188412" y="1493681"/>
                </a:cubicBezTo>
                <a:cubicBezTo>
                  <a:pt x="1206226" y="1529309"/>
                  <a:pt x="1220626" y="1545870"/>
                  <a:pt x="1243830" y="1576809"/>
                </a:cubicBezTo>
                <a:cubicBezTo>
                  <a:pt x="1246909" y="1586045"/>
                  <a:pt x="1246183" y="1597634"/>
                  <a:pt x="1253067" y="1604518"/>
                </a:cubicBezTo>
                <a:cubicBezTo>
                  <a:pt x="1276158" y="1627608"/>
                  <a:pt x="1317721" y="1601439"/>
                  <a:pt x="1336194" y="1595281"/>
                </a:cubicBezTo>
                <a:cubicBezTo>
                  <a:pt x="1397683" y="1549164"/>
                  <a:pt x="1348064" y="1584398"/>
                  <a:pt x="1419321" y="1539863"/>
                </a:cubicBezTo>
                <a:cubicBezTo>
                  <a:pt x="1453362" y="1518588"/>
                  <a:pt x="1485017" y="1493161"/>
                  <a:pt x="1520921" y="1475209"/>
                </a:cubicBezTo>
                <a:cubicBezTo>
                  <a:pt x="1533236" y="1469051"/>
                  <a:pt x="1545211" y="1462160"/>
                  <a:pt x="1557867" y="1456736"/>
                </a:cubicBezTo>
                <a:cubicBezTo>
                  <a:pt x="1566816" y="1452901"/>
                  <a:pt x="1576868" y="1451854"/>
                  <a:pt x="1585576" y="1447500"/>
                </a:cubicBezTo>
                <a:cubicBezTo>
                  <a:pt x="1601633" y="1439472"/>
                  <a:pt x="1616612" y="1429429"/>
                  <a:pt x="1631758" y="1419791"/>
                </a:cubicBezTo>
                <a:cubicBezTo>
                  <a:pt x="1650489" y="1407871"/>
                  <a:pt x="1667318" y="1392774"/>
                  <a:pt x="1687176" y="1382845"/>
                </a:cubicBezTo>
                <a:cubicBezTo>
                  <a:pt x="1732829" y="1360018"/>
                  <a:pt x="1711059" y="1368726"/>
                  <a:pt x="1751830" y="1355136"/>
                </a:cubicBezTo>
                <a:cubicBezTo>
                  <a:pt x="1764145" y="1345900"/>
                  <a:pt x="1775319" y="1334903"/>
                  <a:pt x="1788776" y="1327427"/>
                </a:cubicBezTo>
                <a:cubicBezTo>
                  <a:pt x="1817235" y="1311617"/>
                  <a:pt x="1841466" y="1307327"/>
                  <a:pt x="1871903" y="1299718"/>
                </a:cubicBezTo>
                <a:cubicBezTo>
                  <a:pt x="1899612" y="1278166"/>
                  <a:pt x="1921728" y="1246163"/>
                  <a:pt x="1955030" y="1235063"/>
                </a:cubicBezTo>
                <a:lnTo>
                  <a:pt x="2038158" y="1207354"/>
                </a:lnTo>
                <a:cubicBezTo>
                  <a:pt x="2047394" y="1204275"/>
                  <a:pt x="2057159" y="1202472"/>
                  <a:pt x="2065867" y="1198118"/>
                </a:cubicBezTo>
                <a:cubicBezTo>
                  <a:pt x="2084340" y="1188882"/>
                  <a:pt x="2103575" y="1181035"/>
                  <a:pt x="2121285" y="1170409"/>
                </a:cubicBezTo>
                <a:cubicBezTo>
                  <a:pt x="2134485" y="1162489"/>
                  <a:pt x="2145422" y="1151239"/>
                  <a:pt x="2158230" y="1142700"/>
                </a:cubicBezTo>
                <a:cubicBezTo>
                  <a:pt x="2173167" y="1132742"/>
                  <a:pt x="2189018" y="1124227"/>
                  <a:pt x="2204412" y="1114991"/>
                </a:cubicBezTo>
                <a:cubicBezTo>
                  <a:pt x="2235452" y="1021875"/>
                  <a:pt x="2188095" y="1166301"/>
                  <a:pt x="2222885" y="1050336"/>
                </a:cubicBezTo>
                <a:cubicBezTo>
                  <a:pt x="2228480" y="1031685"/>
                  <a:pt x="2235632" y="1013529"/>
                  <a:pt x="2241358" y="994918"/>
                </a:cubicBezTo>
                <a:cubicBezTo>
                  <a:pt x="2247950" y="973495"/>
                  <a:pt x="2253145" y="951657"/>
                  <a:pt x="2259830" y="930263"/>
                </a:cubicBezTo>
                <a:cubicBezTo>
                  <a:pt x="2317839" y="744632"/>
                  <a:pt x="2261702" y="937564"/>
                  <a:pt x="2306012" y="782481"/>
                </a:cubicBezTo>
                <a:cubicBezTo>
                  <a:pt x="2309091" y="720905"/>
                  <a:pt x="2316589" y="659392"/>
                  <a:pt x="2315249" y="597754"/>
                </a:cubicBezTo>
                <a:cubicBezTo>
                  <a:pt x="2313504" y="517488"/>
                  <a:pt x="2307050" y="437234"/>
                  <a:pt x="2296776" y="357609"/>
                </a:cubicBezTo>
                <a:cubicBezTo>
                  <a:pt x="2294654" y="341165"/>
                  <a:pt x="2287940" y="324919"/>
                  <a:pt x="2278303" y="311427"/>
                </a:cubicBezTo>
                <a:cubicBezTo>
                  <a:pt x="2262447" y="289229"/>
                  <a:pt x="2226244" y="288084"/>
                  <a:pt x="2204412" y="283718"/>
                </a:cubicBezTo>
                <a:cubicBezTo>
                  <a:pt x="2098025" y="230523"/>
                  <a:pt x="2248880" y="307133"/>
                  <a:pt x="2121285" y="237536"/>
                </a:cubicBezTo>
                <a:cubicBezTo>
                  <a:pt x="2103154" y="227646"/>
                  <a:pt x="2083707" y="220234"/>
                  <a:pt x="2065867" y="209827"/>
                </a:cubicBezTo>
                <a:cubicBezTo>
                  <a:pt x="2046690" y="198640"/>
                  <a:pt x="2029276" y="184648"/>
                  <a:pt x="2010449" y="172881"/>
                </a:cubicBezTo>
                <a:cubicBezTo>
                  <a:pt x="1980002" y="153852"/>
                  <a:pt x="1943474" y="142851"/>
                  <a:pt x="1918085" y="117463"/>
                </a:cubicBezTo>
                <a:cubicBezTo>
                  <a:pt x="1874255" y="73634"/>
                  <a:pt x="1897661" y="86026"/>
                  <a:pt x="1853430" y="71281"/>
                </a:cubicBezTo>
                <a:cubicBezTo>
                  <a:pt x="1841115" y="62045"/>
                  <a:pt x="1830552" y="49824"/>
                  <a:pt x="1816485" y="43572"/>
                </a:cubicBezTo>
                <a:cubicBezTo>
                  <a:pt x="1802139" y="37196"/>
                  <a:pt x="1785449" y="38467"/>
                  <a:pt x="1770303" y="34336"/>
                </a:cubicBezTo>
                <a:cubicBezTo>
                  <a:pt x="1751517" y="29213"/>
                  <a:pt x="1734354" y="16193"/>
                  <a:pt x="1714885" y="15863"/>
                </a:cubicBezTo>
                <a:lnTo>
                  <a:pt x="1169939" y="6627"/>
                </a:lnTo>
                <a:cubicBezTo>
                  <a:pt x="1068170" y="8295"/>
                  <a:pt x="620940" y="0"/>
                  <a:pt x="421794" y="34336"/>
                </a:cubicBezTo>
                <a:cubicBezTo>
                  <a:pt x="393011" y="39299"/>
                  <a:pt x="367003" y="54961"/>
                  <a:pt x="338667" y="62045"/>
                </a:cubicBezTo>
                <a:lnTo>
                  <a:pt x="301721" y="71281"/>
                </a:lnTo>
                <a:cubicBezTo>
                  <a:pt x="289406" y="77439"/>
                  <a:pt x="275353" y="80939"/>
                  <a:pt x="264776" y="89754"/>
                </a:cubicBezTo>
                <a:cubicBezTo>
                  <a:pt x="256248" y="96861"/>
                  <a:pt x="252186" y="108050"/>
                  <a:pt x="246303" y="117463"/>
                </a:cubicBezTo>
                <a:cubicBezTo>
                  <a:pt x="236788" y="132687"/>
                  <a:pt x="226622" y="147588"/>
                  <a:pt x="218594" y="163645"/>
                </a:cubicBezTo>
                <a:cubicBezTo>
                  <a:pt x="206406" y="188022"/>
                  <a:pt x="208023" y="211195"/>
                  <a:pt x="200121" y="237536"/>
                </a:cubicBezTo>
                <a:cubicBezTo>
                  <a:pt x="195357" y="253417"/>
                  <a:pt x="187471" y="268194"/>
                  <a:pt x="181649" y="283718"/>
                </a:cubicBezTo>
                <a:cubicBezTo>
                  <a:pt x="178230" y="292834"/>
                  <a:pt x="177813" y="303326"/>
                  <a:pt x="172412" y="311427"/>
                </a:cubicBezTo>
                <a:cubicBezTo>
                  <a:pt x="165166" y="322295"/>
                  <a:pt x="153939" y="329900"/>
                  <a:pt x="144703" y="339136"/>
                </a:cubicBezTo>
                <a:cubicBezTo>
                  <a:pt x="134274" y="380853"/>
                  <a:pt x="135177" y="394844"/>
                  <a:pt x="98521" y="431500"/>
                </a:cubicBezTo>
                <a:lnTo>
                  <a:pt x="43103" y="486918"/>
                </a:lnTo>
                <a:cubicBezTo>
                  <a:pt x="33263" y="536119"/>
                  <a:pt x="0" y="537718"/>
                  <a:pt x="24630" y="551572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Ислам</a:t>
            </a: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990600" y="2895600"/>
            <a:ext cx="7086600" cy="1023938"/>
          </a:xfrm>
          <a:prstGeom prst="roundRect">
            <a:avLst>
              <a:gd name="adj" fmla="val 23883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mic Sans MS" pitchFamily="66" charset="0"/>
                <a:cs typeface="Andalus" pitchFamily="18" charset="-78"/>
              </a:rPr>
              <a:t>Три величайших мировых религии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686800" cy="14478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Monotype Corsiva" pitchFamily="66" charset="0"/>
                <a:cs typeface="AngsanaUPC" pitchFamily="18" charset="-34"/>
              </a:rPr>
              <a:t>Страны которые включил  в себя Ислам</a:t>
            </a:r>
            <a:endParaRPr lang="ru-RU" sz="4000" b="1" dirty="0">
              <a:latin typeface="Monotype Corsiva" pitchFamily="66" charset="0"/>
              <a:cs typeface="AngsanaUPC" pitchFamily="18" charset="-34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57200" y="2362200"/>
            <a:ext cx="1600200" cy="914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Азия</a:t>
            </a:r>
          </a:p>
        </p:txBody>
      </p:sp>
      <p:sp>
        <p:nvSpPr>
          <p:cNvPr id="5" name="Овал 4"/>
          <p:cNvSpPr/>
          <p:nvPr/>
        </p:nvSpPr>
        <p:spPr>
          <a:xfrm>
            <a:off x="2667000" y="1219200"/>
            <a:ext cx="2133600" cy="9906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Африка</a:t>
            </a:r>
          </a:p>
        </p:txBody>
      </p:sp>
      <p:sp>
        <p:nvSpPr>
          <p:cNvPr id="6" name="Овал 5"/>
          <p:cNvSpPr/>
          <p:nvPr/>
        </p:nvSpPr>
        <p:spPr>
          <a:xfrm>
            <a:off x="5715000" y="2209800"/>
            <a:ext cx="1905000" cy="10668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Европа</a:t>
            </a:r>
          </a:p>
        </p:txBody>
      </p:sp>
      <p:cxnSp>
        <p:nvCxnSpPr>
          <p:cNvPr id="8" name="Прямая со стрелкой 7"/>
          <p:cNvCxnSpPr>
            <a:stCxn id="6" idx="4"/>
            <a:endCxn id="13" idx="3"/>
          </p:cNvCxnSpPr>
          <p:nvPr/>
        </p:nvCxnSpPr>
        <p:spPr>
          <a:xfrm rot="5400000">
            <a:off x="4705350" y="3295650"/>
            <a:ext cx="1981200" cy="1943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5" idx="4"/>
            <a:endCxn id="13" idx="0"/>
          </p:cNvCxnSpPr>
          <p:nvPr/>
        </p:nvCxnSpPr>
        <p:spPr>
          <a:xfrm rot="5400000">
            <a:off x="2453640" y="3489960"/>
            <a:ext cx="256032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4"/>
            <a:endCxn id="13" idx="1"/>
          </p:cNvCxnSpPr>
          <p:nvPr/>
        </p:nvCxnSpPr>
        <p:spPr>
          <a:xfrm rot="16200000" flipH="1">
            <a:off x="1009650" y="3524250"/>
            <a:ext cx="1981200" cy="148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Блок-схема: перфолента 12"/>
          <p:cNvSpPr/>
          <p:nvPr/>
        </p:nvSpPr>
        <p:spPr>
          <a:xfrm>
            <a:off x="2743200" y="4648200"/>
            <a:ext cx="1981200" cy="1219200"/>
          </a:xfrm>
          <a:prstGeom prst="flowChartPunchedTap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chemeClr val="bg1"/>
                </a:solidFill>
                <a:latin typeface="Arial Black" pitchFamily="34" charset="0"/>
              </a:rPr>
              <a:t>ИСЛАМ</a:t>
            </a:r>
          </a:p>
        </p:txBody>
      </p:sp>
      <p:sp>
        <p:nvSpPr>
          <p:cNvPr id="17" name="Пятиугольник 16"/>
          <p:cNvSpPr/>
          <p:nvPr/>
        </p:nvSpPr>
        <p:spPr>
          <a:xfrm>
            <a:off x="7543800" y="6019800"/>
            <a:ext cx="1371600" cy="838200"/>
          </a:xfrm>
          <a:prstGeom prst="homePlate">
            <a:avLst>
              <a:gd name="adj" fmla="val 338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hlinkClick r:id="rId3" action="ppaction://hlinksldjump"/>
              </a:rPr>
              <a:t>Карта</a:t>
            </a:r>
            <a:endParaRPr lang="ru-RU" sz="2400" dirty="0"/>
          </a:p>
        </p:txBody>
      </p:sp>
      <p:pic>
        <p:nvPicPr>
          <p:cNvPr id="2050" name="Picture 2" descr="C:\Users\Сергей Александрович\Desktop\Новая папка\image69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5313991"/>
            <a:ext cx="1447800" cy="112490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Сергей Александрович\Documents\ICQ\385226527\ReceivedFiles\386263630 [Эгоистка]_\y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85800"/>
            <a:ext cx="8445250" cy="55626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atin typeface="Book Antiqua" pitchFamily="18" charset="0"/>
              </a:rPr>
              <a:t>Святилище</a:t>
            </a:r>
            <a:br>
              <a:rPr lang="ru-RU" sz="4800" b="1" i="1" dirty="0" smtClean="0">
                <a:latin typeface="Book Antiqua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600" i="1" dirty="0" smtClean="0">
                <a:latin typeface="Comic Sans MS" pitchFamily="66" charset="0"/>
              </a:rPr>
              <a:t>Главным святилищем всех арабских племен </a:t>
            </a:r>
            <a:r>
              <a:rPr lang="en-US" sz="2600" i="1" dirty="0" smtClean="0">
                <a:latin typeface="Comic Sans MS" pitchFamily="66" charset="0"/>
              </a:rPr>
              <a:t>VII </a:t>
            </a:r>
            <a:r>
              <a:rPr lang="ru-RU" sz="2600" i="1" dirty="0" smtClean="0">
                <a:latin typeface="Comic Sans MS" pitchFamily="66" charset="0"/>
              </a:rPr>
              <a:t>века была находившаяся в </a:t>
            </a:r>
            <a:r>
              <a:rPr lang="ru-RU" sz="2600" b="1" dirty="0" smtClean="0"/>
              <a:t>Мекке Кааба </a:t>
            </a:r>
            <a:r>
              <a:rPr lang="ru-RU" sz="2600" i="1" dirty="0" smtClean="0">
                <a:latin typeface="Comic Sans MS" pitchFamily="66" charset="0"/>
              </a:rPr>
              <a:t>- здание кубической формы, покрытое со всех сторон черным шелком, в один из углов которого вмурован </a:t>
            </a:r>
            <a:r>
              <a:rPr lang="ru-RU" sz="2600" b="1" dirty="0" smtClean="0"/>
              <a:t>священный черный </a:t>
            </a:r>
            <a:r>
              <a:rPr lang="ru-RU" sz="2600" b="1" i="1" dirty="0" smtClean="0"/>
              <a:t>камень</a:t>
            </a:r>
            <a:r>
              <a:rPr lang="ru-RU" sz="2600" i="1" dirty="0" smtClean="0">
                <a:latin typeface="Comic Sans MS" pitchFamily="66" charset="0"/>
              </a:rPr>
              <a:t>, упавший с неба(метеорит).</a:t>
            </a:r>
            <a:endParaRPr lang="ru-RU" sz="2600" i="1" dirty="0">
              <a:latin typeface="Comic Sans MS" pitchFamily="66" charset="0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6781800" y="6096000"/>
            <a:ext cx="1524000" cy="381000"/>
          </a:xfrm>
          <a:prstGeom prst="actionButtonBlank">
            <a:avLst/>
          </a:prstGeom>
          <a:solidFill>
            <a:schemeClr val="bg2">
              <a:lumMod val="5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Святилище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ергей Александрович\Desktop\Last_sermon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 flipV="1">
            <a:off x="609600" y="381000"/>
            <a:ext cx="7924800" cy="59436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545</TotalTime>
  <Words>534</Words>
  <Application>Microsoft Office PowerPoint</Application>
  <PresentationFormat>Экран (4:3)</PresentationFormat>
  <Paragraphs>108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Техническая</vt:lpstr>
      <vt:lpstr>Исламский мир</vt:lpstr>
      <vt:lpstr>План-схема параграфа №5</vt:lpstr>
      <vt:lpstr>Возникновение Ислама</vt:lpstr>
      <vt:lpstr>Ислам в Средние века</vt:lpstr>
      <vt:lpstr>Презентация PowerPoint</vt:lpstr>
      <vt:lpstr>Страны которые включил  в себя Ислам</vt:lpstr>
      <vt:lpstr>Презентация PowerPoint</vt:lpstr>
      <vt:lpstr>Святилище </vt:lpstr>
      <vt:lpstr>Презентация PowerPoint</vt:lpstr>
      <vt:lpstr>Мухаммед и Аллах</vt:lpstr>
      <vt:lpstr>Презентация PowerPoint</vt:lpstr>
      <vt:lpstr>Победа ислама в Аравии и начало арабских завоеваний</vt:lpstr>
      <vt:lpstr> “Хиджра”</vt:lpstr>
      <vt:lpstr>Презентация PowerPoint</vt:lpstr>
      <vt:lpstr>Завоевательные походы арабов </vt:lpstr>
      <vt:lpstr>Презентация PowerPoint</vt:lpstr>
      <vt:lpstr>Халифы и раскол мусульманской общины </vt:lpstr>
      <vt:lpstr>Шииты и сунниты</vt:lpstr>
      <vt:lpstr>Презентация PowerPoint</vt:lpstr>
      <vt:lpstr>Арабский халифат во второй половине VII-X в.</vt:lpstr>
      <vt:lpstr>Халиаф Маувия I</vt:lpstr>
      <vt:lpstr>Походы арабов </vt:lpstr>
      <vt:lpstr>Восстания</vt:lpstr>
      <vt:lpstr>Мусульманская культура</vt:lpstr>
      <vt:lpstr>Арабские труды</vt:lpstr>
      <vt:lpstr>Территория распространения Ислама в наше время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 Александрович</dc:creator>
  <cp:lastModifiedBy>marina</cp:lastModifiedBy>
  <cp:revision>60</cp:revision>
  <dcterms:created xsi:type="dcterms:W3CDTF">2010-09-19T05:42:54Z</dcterms:created>
  <dcterms:modified xsi:type="dcterms:W3CDTF">2010-10-16T18:17:01Z</dcterms:modified>
</cp:coreProperties>
</file>