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6" r:id="rId5"/>
    <p:sldId id="261" r:id="rId6"/>
    <p:sldId id="262" r:id="rId7"/>
    <p:sldId id="263" r:id="rId8"/>
    <p:sldId id="264" r:id="rId9"/>
    <p:sldId id="267" r:id="rId10"/>
    <p:sldId id="268" r:id="rId11"/>
    <p:sldId id="259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D6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55;&#1088;&#1077;&#1079;&#1077;&#1085;&#1090;&#1072;&#1094;&#1080;&#1080;\009%20HAYKO-ANYTIME%20YOU%20NEED%20(EUROVISION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gif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10" Type="http://schemas.openxmlformats.org/officeDocument/2006/relationships/image" Target="../media/image32.gif"/><Relationship Id="rId4" Type="http://schemas.openxmlformats.org/officeDocument/2006/relationships/image" Target="../media/image26.gif"/><Relationship Id="rId9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304800"/>
            <a:ext cx="6477000" cy="990600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Древние славяне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 Буханцев Сергей</a:t>
            </a:r>
            <a:endParaRPr lang="ru-RU" dirty="0"/>
          </a:p>
        </p:txBody>
      </p:sp>
      <p:pic>
        <p:nvPicPr>
          <p:cNvPr id="7" name="Рисунок 6" descr="rusi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447800"/>
            <a:ext cx="5791200" cy="3868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3" descr="Graph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371600"/>
            <a:ext cx="6381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Graph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1295400"/>
            <a:ext cx="6381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веча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5257800"/>
            <a:ext cx="1025091" cy="1352550"/>
          </a:xfrm>
          <a:prstGeom prst="rect">
            <a:avLst/>
          </a:prstGeom>
        </p:spPr>
      </p:pic>
      <p:pic>
        <p:nvPicPr>
          <p:cNvPr id="11" name="009 HAYKO-ANYTIME YOU NEED (EUROVISIO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525000" y="259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Ангел.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209800"/>
            <a:ext cx="6324600" cy="39152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43600"/>
            <a:ext cx="81534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Славянский поселок, восстановленный по данным археологических раскопок.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рос 001.jpg"/>
          <p:cNvPicPr>
            <a:picLocks noGrp="1" noChangeAspect="1"/>
          </p:cNvPicPr>
          <p:nvPr>
            <p:ph sz="quarter" idx="1"/>
          </p:nvPr>
        </p:nvPicPr>
        <p:blipFill>
          <a:blip r:embed="rId3">
            <a:lum bright="-20000" contrast="20000"/>
          </a:blip>
          <a:srcRect l="17125" t="8545" r="31419" b="18573"/>
          <a:stretch>
            <a:fillRect/>
          </a:stretch>
        </p:blipFill>
        <p:spPr>
          <a:xfrm rot="5400000">
            <a:off x="2667000" y="-76200"/>
            <a:ext cx="3657600" cy="822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28600" y="228600"/>
            <a:ext cx="8686800" cy="1752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Поселения восточных славян были рассеяны на обширных пространствах, преимущественно по берегам озер и рек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ayani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599"/>
            <a:ext cx="4876800" cy="3640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953000" y="762000"/>
            <a:ext cx="4191000" cy="5867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2Left"/>
              <a:lightRig rig="threePt" dir="t"/>
            </a:scene3d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М. Васнецов. «Гусляры» (1899). 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до появления у славян письменности память о прошлых временах хранили гусляры-сказители. На радостных и скорбных пирах они сказывали былины о славных богатырях и князьях, о военных походах и нашествиях кочевников, о великих победах и поражениях Руси.</a:t>
            </a:r>
          </a:p>
        </p:txBody>
      </p:sp>
      <p:pic>
        <p:nvPicPr>
          <p:cNvPr id="9" name="Рисунок 8" descr="bayvasi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0"/>
            <a:ext cx="6400800" cy="46641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105400" y="228600"/>
            <a:ext cx="40386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Картина В. М. Васнецова. </a:t>
            </a:r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Cедовласый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слепой старец Баян играет на гуслях и исполняет нараспев сказания о богатырях и князьях. Вспомним поэму Пушкина «Руслан и Людмила»: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«Но вдруг раздался глас приятный,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звонких гуслей беглый звук,</a:t>
            </a:r>
          </a:p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смокли, слушают Баяна».</a:t>
            </a:r>
          </a:p>
          <a:p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ПятачоК  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648200"/>
            <a:ext cx="1771650" cy="18192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russcoe%20pole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 rot="20640774">
            <a:off x="1534141" y="1004314"/>
            <a:ext cx="914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1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38400" y="838200"/>
            <a:ext cx="1828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115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838200"/>
            <a:ext cx="1447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9600" y="838200"/>
            <a:ext cx="1371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115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321431">
            <a:off x="5334000" y="914400"/>
            <a:ext cx="1371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endParaRPr lang="ru-RU" sz="115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856968">
            <a:off x="6363550" y="1357607"/>
            <a:ext cx="2590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115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 descr="Нежная.gif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86600" y="228600"/>
            <a:ext cx="1457325" cy="1476375"/>
          </a:xfrm>
          <a:prstGeom prst="rect">
            <a:avLst/>
          </a:prstGeom>
        </p:spPr>
      </p:pic>
      <p:pic>
        <p:nvPicPr>
          <p:cNvPr id="16" name="Рисунок 15" descr="cartoon_407.gif"/>
          <p:cNvPicPr>
            <a:picLocks noChangeAspect="1"/>
          </p:cNvPicPr>
          <p:nvPr/>
        </p:nvPicPr>
        <p:blipFill>
          <a:blip r:embed="rId4">
            <a:lum bright="10000" contrast="40000"/>
          </a:blip>
          <a:stretch>
            <a:fillRect/>
          </a:stretch>
        </p:blipFill>
        <p:spPr>
          <a:xfrm>
            <a:off x="5105400" y="4724400"/>
            <a:ext cx="1266392" cy="1547812"/>
          </a:xfrm>
          <a:prstGeom prst="rect">
            <a:avLst/>
          </a:prstGeom>
        </p:spPr>
      </p:pic>
      <p:pic>
        <p:nvPicPr>
          <p:cNvPr id="17" name="Рисунок 16" descr="index_730501.gif"/>
          <p:cNvPicPr>
            <a:picLocks noChangeAspect="1"/>
          </p:cNvPicPr>
          <p:nvPr/>
        </p:nvPicPr>
        <p:blipFill>
          <a:blip r:embed="rId5">
            <a:lum contrast="40000"/>
          </a:blip>
          <a:stretch>
            <a:fillRect/>
          </a:stretch>
        </p:blipFill>
        <p:spPr>
          <a:xfrm>
            <a:off x="3124200" y="4114800"/>
            <a:ext cx="1270985" cy="1790700"/>
          </a:xfrm>
          <a:prstGeom prst="rect">
            <a:avLst/>
          </a:prstGeom>
        </p:spPr>
      </p:pic>
      <p:pic>
        <p:nvPicPr>
          <p:cNvPr id="18" name="Рисунок 17" descr="cartoon_167.gif"/>
          <p:cNvPicPr>
            <a:picLocks noChangeAspect="1"/>
          </p:cNvPicPr>
          <p:nvPr/>
        </p:nvPicPr>
        <p:blipFill>
          <a:blip r:embed="rId6">
            <a:lum contrast="40000"/>
          </a:blip>
          <a:stretch>
            <a:fillRect/>
          </a:stretch>
        </p:blipFill>
        <p:spPr>
          <a:xfrm flipH="1">
            <a:off x="6172200" y="2895600"/>
            <a:ext cx="1201016" cy="1419225"/>
          </a:xfrm>
          <a:prstGeom prst="rect">
            <a:avLst/>
          </a:prstGeom>
        </p:spPr>
      </p:pic>
      <p:pic>
        <p:nvPicPr>
          <p:cNvPr id="15" name="Рисунок 14" descr="0_1b88_d45463ee_L.gif"/>
          <p:cNvPicPr>
            <a:picLocks noChangeAspect="1"/>
          </p:cNvPicPr>
          <p:nvPr/>
        </p:nvPicPr>
        <p:blipFill>
          <a:blip r:embed="rId7">
            <a:lum bright="-10000" contrast="40000"/>
          </a:blip>
          <a:stretch>
            <a:fillRect/>
          </a:stretch>
        </p:blipFill>
        <p:spPr>
          <a:xfrm>
            <a:off x="1447800" y="4495800"/>
            <a:ext cx="1461975" cy="1847850"/>
          </a:xfrm>
          <a:prstGeom prst="rect">
            <a:avLst/>
          </a:prstGeom>
        </p:spPr>
      </p:pic>
      <p:pic>
        <p:nvPicPr>
          <p:cNvPr id="12" name="Содержимое 11" descr="65944af32c2e9f9fc8b8fa1c7bb4004d.gif"/>
          <p:cNvPicPr>
            <a:picLocks noGrp="1" noChangeAspect="1"/>
          </p:cNvPicPr>
          <p:nvPr>
            <p:ph sz="quarter" idx="1"/>
          </p:nvPr>
        </p:nvPicPr>
        <p:blipFill>
          <a:blip r:embed="rId8">
            <a:lum bright="-20000" contrast="40000"/>
          </a:blip>
          <a:stretch>
            <a:fillRect/>
          </a:stretch>
        </p:blipFill>
        <p:spPr>
          <a:xfrm>
            <a:off x="2438400" y="2971800"/>
            <a:ext cx="3669632" cy="1143000"/>
          </a:xfrm>
        </p:spPr>
      </p:pic>
      <p:pic>
        <p:nvPicPr>
          <p:cNvPr id="19" name="Рисунок 18" descr="cartoon_323.gif"/>
          <p:cNvPicPr>
            <a:picLocks noChangeAspect="1"/>
          </p:cNvPicPr>
          <p:nvPr/>
        </p:nvPicPr>
        <p:blipFill>
          <a:blip r:embed="rId9">
            <a:lum contrast="40000"/>
          </a:blip>
          <a:stretch>
            <a:fillRect/>
          </a:stretch>
        </p:blipFill>
        <p:spPr>
          <a:xfrm flipH="1">
            <a:off x="7162800" y="4343400"/>
            <a:ext cx="1295399" cy="1862667"/>
          </a:xfrm>
          <a:prstGeom prst="rect">
            <a:avLst/>
          </a:prstGeom>
        </p:spPr>
      </p:pic>
      <p:pic>
        <p:nvPicPr>
          <p:cNvPr id="20" name="Рисунок 19" descr="cartoon_425.gif"/>
          <p:cNvPicPr>
            <a:picLocks noChangeAspect="1"/>
          </p:cNvPicPr>
          <p:nvPr/>
        </p:nvPicPr>
        <p:blipFill>
          <a:blip r:embed="rId10">
            <a:lum contrast="20000"/>
          </a:blip>
          <a:stretch>
            <a:fillRect/>
          </a:stretch>
        </p:blipFill>
        <p:spPr>
          <a:xfrm>
            <a:off x="838200" y="2895600"/>
            <a:ext cx="1395413" cy="1707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C 0.01858 0.00949 -0.00277 -0.00023 0.03229 0.00649 C 0.03889 0.00764 0.04514 0.01135 0.05174 0.01274 C 0.06771 0.02061 0.08525 0.01389 0.10174 0.01922 C 0.13525 0.04213 0.17657 0.03797 0.21302 0.04074 C 0.21979 0.04283 0.22587 0.04699 0.23229 0.04931 C 0.25591 0.05787 0.28577 0.0544 0.30973 0.05579 C 0.30643 0.06922 0.29462 0.0757 0.28559 0.08172 C 0.26563 0.09491 0.2415 0.09746 0.21945 0.10093 C 0.18611 0.11297 0.14931 0.10625 0.11459 0.10949 C 0.10087 0.11598 0.08924 0.11667 0.07431 0.11829 C 0.05643 0.12593 0.09618 0.10926 0.04514 0.12454 C 0.02848 0.1294 0.01111 0.14074 -0.00642 0.1419 C -0.02743 0.14306 -0.04826 0.14329 -0.06927 0.14399 C -0.08541 0.16551 -0.07552 0.15463 -0.0967 0.17199 C -0.09826 0.17338 -0.10156 0.17616 -0.10156 0.17616 C -0.09461 0.19491 -0.07986 0.19584 -0.06614 0.20209 C -0.03316 0.2169 0.00104 0.21737 0.03559 0.21922 C 0.05539 0.22176 0.07361 0.23149 0.09358 0.23218 C 0.12795 0.23334 0.1625 0.23357 0.19688 0.23426 C 0.32188 0.24699 0.44705 0.2463 0.57257 0.24931 C 0.59219 0.25186 0.61129 0.25487 0.63073 0.25787 C 0.62778 0.27616 0.62361 0.27292 0.60973 0.27732 C 0.56094 0.29306 0.60434 0.28681 0.54844 0.29028 C 0.42778 0.25116 0.31025 0.28635 0.19358 0.29676 C 0.17795 0.30186 0.18507 0.29977 0.17257 0.30324 C 0.17309 0.30741 0.17205 0.31274 0.17431 0.31598 C 0.18264 0.32824 0.21615 0.33912 0.22743 0.33982 C 0.2474 0.34121 0.26719 0.34144 0.28716 0.3419 C 0.32205 0.34283 0.35712 0.34329 0.39202 0.34399 C 0.49775 0.3507 0.60799 0.34399 0.71302 0.34399 " pathEditMode="relative" ptsTypes="ffffffffffffffffffffffffffffffA">
                                      <p:cBhvr>
                                        <p:cTn id="5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1.11111E-6 C -0.02968 0.00834 -0.02742 0.00348 -0.07586 1.11111E-6 C -0.1257 -0.01296 -0.2257 -0.00949 -0.27917 -0.01064 C -0.33716 -0.01689 -0.3974 -0.00185 -0.4533 -0.02569 C -0.51997 -0.02245 -0.52205 -0.02407 -0.56771 -0.01504 C -0.57066 -0.01227 -0.57466 -0.01157 -0.57743 -0.00856 C -0.58924 0.0044 -0.575 -0.00254 -0.58872 0.00232 C -0.59462 0.00996 -0.5974 0.01852 -0.60174 0.02801 C -0.60243 0.03334 -0.60486 0.04005 -0.60174 0.04514 C -0.59827 0.05093 -0.57709 0.06158 -0.57587 0.0625 C -0.56129 0.07361 -0.54584 0.08079 -0.53073 0.09028 C -0.51059 0.10278 -0.52709 0.09653 -0.51302 0.10116 C -0.4842 0.12315 -0.44271 0.12269 -0.40972 0.12686 C -0.39097 0.13357 -0.37275 0.12824 -0.35486 0.13982 C -0.2408 0.13843 -0.12691 0.13542 -0.01301 0.1419 C -0.00086 0.14352 0.00539 0.14491 0.01615 0.14838 C 0.01181 0.16991 0.004 0.17639 -0.01128 0.18079 C -0.03142 0.19676 -0.03611 0.19977 -0.06458 0.2 C -0.15122 0.2007 -0.23768 0.20162 -0.32431 0.20232 C -0.40903 0.22986 -0.49879 0.19607 -0.58559 0.20857 C -0.56424 0.23704 -0.52344 0.21875 -0.49844 0.21945 C -0.44427 0.2294 -0.44584 0.22639 -0.36129 0.22801 C -0.25087 0.23912 -0.1382 0.23611 -0.02742 0.23889 C -0.00537 0.24167 0.01685 0.24121 0.03872 0.24514 C 0.04254 0.24653 0.04723 0.24584 0.05001 0.24954 C 0.0514 0.25139 0.04827 0.25463 0.04671 0.25602 C 0.0448 0.25764 0.04237 0.25741 0.04029 0.25811 C 0.0231 0.27732 0.00817 0.2757 -0.01301 0.27963 C -0.03367 0.28959 -0.05468 0.29398 -0.07586 0.30116 C -0.17934 0.29838 -0.28212 0.29283 -0.38559 0.29028 C -0.47066 0.25394 -0.56893 0.29167 -0.65816 0.29676 C -0.66667 0.29607 -0.68386 0.29468 -0.68386 0.29468 " pathEditMode="relative" ptsTypes="fffffffffffffffffffffffffffffffA">
                                      <p:cBhvr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1.11111E-6 C 0.05747 -0.01227 0.11442 -0.02385 0.17257 -0.0301 C 0.1882 -0.03426 0.20348 -0.03565 0.21928 -0.03866 C 0.23212 -0.05116 0.24601 -0.05186 0.26129 -0.05371 C 0.27674 -0.05903 0.2698 -0.05695 0.2823 -0.06019 C 0.29167 -0.06644 0.30678 -0.07385 0.31598 -0.08172 C 0.32205 -0.08681 0.32813 -0.09121 0.33386 -0.09676 C 0.3356 -0.09861 0.33646 -0.10186 0.33872 -0.10324 C 0.34948 -0.11135 0.36389 -0.11574 0.37587 -0.11829 C 0.38126 -0.12061 0.38664 -0.12199 0.39185 -0.12477 C 0.40105 -0.12986 0.40782 -0.13727 0.41771 -0.13982 C 0.43021 -0.15255 0.41719 -0.14074 0.43716 -0.15278 C 0.44983 -0.16042 0.46355 -0.16945 0.47587 -0.17848 C 0.48872 -0.18797 0.49966 -0.20209 0.51285 -0.21065 C 0.51719 -0.21922 0.51667 -0.22431 0.52414 -0.22801 C 0.53507 -0.24074 0.5448 -0.2551 0.55643 -0.26667 C 0.55834 -0.27176 0.56268 -0.27593 0.56285 -0.28172 C 0.56337 -0.29537 0.5632 -0.30926 0.56129 -0.32269 C 0.56129 -0.32315 0.55313 -0.33866 0.55157 -0.3419 C 0.54723 -0.3507 0.54271 -0.35602 0.53716 -0.36343 C 0.53525 -0.36598 0.53421 -0.36945 0.5323 -0.37199 C 0.52483 -0.38195 0.51303 -0.38334 0.5033 -0.38496 C 0.49688 -0.38773 0.49063 -0.39236 0.48386 -0.39352 C 0.47587 -0.39491 0.45973 -0.39792 0.45973 -0.39792 C 0.43716 -0.40625 0.41546 -0.40579 0.39185 -0.40857 C 0.37084 -0.41111 0.35035 -0.41713 0.329 -0.41945 C 0.23056 -0.44491 0.12952 -0.42223 0.03056 -0.41505 C 0.01962 -0.40486 0.03299 -0.41482 0.01928 -0.41297 C 0.0165 -0.4125 0.01407 -0.40973 0.01129 -0.40857 C 0.00261 -0.4051 -0.00729 -0.40371 -0.01614 -0.40209 C -0.02274 -0.39329 -0.03159 -0.39074 -0.04027 -0.38496 C -0.04774 -0.37986 -0.05416 -0.37361 -0.06128 -0.36783 C -0.06423 -0.35116 -0.05989 -0.36528 -0.06944 -0.35486 C -0.07916 -0.34422 -0.0644 -0.35093 -0.07899 -0.3463 C -0.08246 -0.33357 -0.08402 -0.32107 -0.08541 -0.30764 C -0.0842 -0.28449 -0.09027 -0.25625 -0.07899 -0.23866 C -0.07743 -0.23635 -0.07447 -0.23635 -0.07256 -0.23449 C -0.05069 -0.21412 -0.07673 -0.23172 -0.04843 -0.21713 C -0.04131 -0.21343 -0.03819 -0.20903 -0.03072 -0.2044 C -0.01423 -0.19445 -0.0019 -0.1875 0.01615 -0.18496 C 0.06025 -0.17061 0.11945 -0.18519 0.16771 -0.18287 C 0.17518 -0.1801 0.18299 -0.1794 0.19028 -0.17639 C 0.19376 -0.175 0.19653 -0.1713 0.20001 -0.16991 C 0.20938 -0.15741 0.19966 -0.16806 0.21285 -0.16135 C 0.21476 -0.16042 0.2158 -0.15787 0.21771 -0.15695 C 0.22032 -0.15556 0.2231 -0.15556 0.22587 -0.15486 C 0.22952 -0.15232 0.23369 -0.15139 0.23716 -0.14838 C 0.24063 -0.14537 0.24323 -0.14074 0.24671 -0.13773 C 0.24948 -0.12732 0.25192 -0.1294 0.25973 -0.12686 C 0.26337 -0.11922 0.2658 -0.11459 0.27257 -0.11181 C 0.27414 -0.10973 0.2757 -0.10718 0.27744 -0.10533 C 0.28056 -0.10209 0.28716 -0.09676 0.28716 -0.09676 C 0.29237 -0.07523 0.28369 -0.10579 0.29358 -0.08611 C 0.30192 -0.06945 0.28785 -0.08357 0.29983 -0.07315 C 0.30382 -0.06065 0.3066 -0.05741 0.31459 -0.04954 C 0.31632 -0.04468 0.31737 -0.03912 0.31928 -0.03449 C 0.32119 -0.02986 0.32587 -0.02153 0.32587 -0.02153 C 0.32952 -0.00672 0.32414 -0.02431 0.33386 -0.00857 C 0.33473 -0.00672 0.33386 -0.00348 0.33542 -0.00209 C 0.3382 0.00115 0.34792 0.00347 0.35157 0.00439 C 0.3606 0.01041 0.36945 0.01944 0.379 0.02361 C 0.38299 0.03148 0.38056 0.02893 0.38542 0.03217 " pathEditMode="relative" ptsTypes="fffffffffffffffffffffffffffffffffffffffffffffffffffffffffffffA">
                                      <p:cBhvr>
                                        <p:cTn id="6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7.40741E-6 C -0.01719 -0.01111 0.00226 0.00325 -0.00972 -0.01064 C -0.01667 -0.01851 -0.02552 -0.02638 -0.03385 -0.03009 C -0.04097 -0.03726 -0.04687 -0.04606 -0.05486 -0.05161 C -0.06371 -0.05786 -0.07326 -0.06273 -0.08229 -0.06874 C -0.09635 -0.078 -0.10729 -0.09444 -0.12257 -0.10092 C -0.13142 -0.10995 -0.13976 -0.11319 -0.15 -0.11828 C -0.16302 -0.12499 -0.15035 -0.11967 -0.16128 -0.12685 C -0.16875 -0.13171 -0.17778 -0.13634 -0.18559 -0.13981 C -0.19184 -0.14259 -0.19861 -0.14328 -0.20486 -0.14606 C -0.21302 -0.15347 -0.22083 -0.15509 -0.23073 -0.15694 C -0.23177 -0.15902 -0.23229 -0.16203 -0.23385 -0.16342 C -0.2375 -0.16689 -0.25625 -0.17453 -0.26128 -0.17615 C -0.26719 -0.18749 -0.26146 -0.17986 -0.27413 -0.18495 C -0.28385 -0.18888 -0.28923 -0.19166 -0.3 -0.19351 C -0.30156 -0.19629 -0.30347 -0.19907 -0.30486 -0.20208 C -0.30573 -0.20416 -0.30555 -0.20671 -0.30642 -0.20856 C -0.3092 -0.21411 -0.31319 -0.21828 -0.31614 -0.22361 C -0.31805 -0.23124 -0.3217 -0.23564 -0.32413 -0.24282 C -0.32621 -0.24861 -0.33073 -0.26018 -0.33073 -0.26018 C -0.32986 -0.27013 -0.32934 -0.29652 -0.32257 -0.30532 C -0.32083 -0.30763 -0.31823 -0.3081 -0.31614 -0.30948 C -0.31163 -0.31828 -0.30399 -0.32198 -0.29687 -0.32685 C -0.29253 -0.32546 -0.2875 -0.32569 -0.28385 -0.32245 C -0.27899 -0.31805 -0.2743 -0.30161 -0.27257 -0.29444 C -0.27309 -0.28796 -0.27483 -0.28148 -0.27413 -0.27523 C -0.27378 -0.27268 -0.27239 -0.27986 -0.27101 -0.28171 C -0.26753 -0.28634 -0.26076 -0.28911 -0.25642 -0.29236 C -0.24167 -0.30347 -0.2441 -0.29722 -0.21614 -0.29884 C -0.20903 -0.29814 -0.19323 -0.29814 -0.18559 -0.29236 C -0.18403 -0.2912 -0.17934 -0.27847 -0.17899 -0.27731 C -0.18003 -0.27453 -0.17986 -0.26874 -0.18229 -0.26874 C -0.18889 -0.26874 -0.18368 -0.28958 -0.18229 -0.29236 C -0.175 -0.30694 -0.15851 -0.30763 -0.14687 -0.3118 C -0.13767 -0.31111 -0.12864 -0.31064 -0.11944 -0.30948 C -0.11719 -0.30925 -0.11458 -0.30925 -0.11285 -0.3074 C -0.10955 -0.30393 -0.10868 -0.28333 -0.10816 -0.27939 C -0.10729 -0.28564 -0.10538 -0.30231 -0.1033 -0.3074 C -0.10156 -0.3118 -0.09635 -0.31226 -0.09358 -0.31388 C -0.08923 -0.31643 -0.08073 -0.32245 -0.08073 -0.32245 C -0.07135 -0.31851 -0.06285 -0.31296 -0.0533 -0.30948 C -0.04861 -0.29745 -0.04809 -0.28911 -0.04687 -0.27523 C -0.0368 -0.28379 -0.04028 -0.28865 -0.03559 -0.30092 C -0.03125 -0.31273 -0.02535 -0.31851 -0.01614 -0.32245 C -0.0033 -0.32175 0.00972 -0.32222 0.02257 -0.32036 C 0.03056 -0.31921 0.03299 -0.30069 0.03715 -0.29236 C 0.04392 -0.26435 0.03733 -0.28611 0.04184 -0.3118 C 0.04236 -0.31435 0.04514 -0.31458 0.0467 -0.31597 C 0.05608 -0.32499 0.04965 -0.32152 0.06129 -0.32453 C 0.07101 -0.33124 0.07205 -0.33101 0.08386 -0.32893 C 0.08872 -0.32453 0.09288 -0.31828 0.09844 -0.31597 C 0.10156 -0.31458 0.10799 -0.3118 0.10799 -0.3118 C 0.11129 -0.30902 0.11684 -0.30833 0.11771 -0.30323 C 0.1191 -0.29513 0.12118 -0.28749 0.12257 -0.27939 C 0.12344 -0.28657 0.12413 -0.303 0.12743 -0.30948 C 0.12847 -0.31157 0.13073 -0.31226 0.13229 -0.31388 C 0.13403 -0.31573 0.13507 -0.31921 0.13715 -0.32036 C 0.14219 -0.32291 0.14774 -0.32314 0.15313 -0.32453 C 0.25104 -0.32106 0.19323 -0.34004 0.22257 -0.30092 C 0.22361 -0.29374 0.22622 -0.27198 0.22587 -0.27939 C 0.22535 -0.29027 0.22535 -0.30115 0.22413 -0.3118 C 0.22379 -0.3155 0.22205 -0.31898 0.22101 -0.32245 C 0.22153 -0.32523 0.22118 -0.3287 0.22257 -0.33101 C 0.22882 -0.34097 0.25886 -0.33935 0.26285 -0.33981 C 0.29097 -0.33819 0.30052 -0.33888 0.32257 -0.33101 C 0.32465 -0.32245 0.32483 -0.31921 0.33056 -0.31388 C 0.33559 -0.2949 0.33333 -0.32823 0.33542 -0.33333 C 0.33715 -0.33726 0.34254 -0.33796 0.34514 -0.33981 C 0.34861 -0.34236 0.35156 -0.3456 0.35486 -0.34837 C 0.35677 -0.34999 0.37188 -0.353 0.37587 -0.35486 C 0.37969 -0.35416 0.38368 -0.35486 0.38715 -0.35254 C 0.38958 -0.35092 0.38976 -0.34629 0.39184 -0.34398 C 0.39323 -0.34259 0.39514 -0.34259 0.3967 -0.34189 C 0.39948 -0.33472 0.40313 -0.32823 0.40486 -0.32036 C 0.40695 -0.31087 0.40695 -0.30277 0.41129 -0.29444 C 0.41597 -0.27592 0.41719 -0.28518 0.41285 -0.26226 C 0.41077 -0.26296 0.40833 -0.26273 0.40642 -0.26435 C 0.40486 -0.26573 0.40504 -0.2706 0.40313 -0.27083 C 0.39254 -0.27222 0.38177 -0.26944 0.37101 -0.26874 C 0.35139 -0.25092 0.37969 -0.27569 0.36129 -0.26226 C 0.35781 -0.25972 0.35504 -0.25601 0.35156 -0.2537 C 0.34948 -0.25231 0.34722 -0.25069 0.34514 -0.2493 C 0.33629 -0.23171 0.33958 -0.24143 0.33542 -0.21921 C 0.32327 -0.22337 0.31354 -0.22916 0.30313 -0.23865 C 0.29236 -0.23726 0.2816 -0.23703 0.27101 -0.23425 C 0.26042 -0.23148 0.2507 -0.22499 0.24028 -0.22152 C 0.22726 -0.20833 0.22535 -0.18611 0.21441 -0.17615 C 0.20938 -0.18078 0.20469 -0.18611 0.2 -0.1912 C 0.19827 -0.19305 0.19722 -0.19629 0.19514 -0.19768 C 0.19219 -0.19999 0.18542 -0.20208 0.18542 -0.20208 C 0.17413 -0.20023 0.16181 -0.20231 0.15156 -0.1956 C 0.14948 -0.19421 0.14844 -0.19097 0.1467 -0.18911 C 0.14202 -0.18402 0.13629 -0.18078 0.13056 -0.17847 C 0.12952 -0.16851 0.13056 -0.15763 0.12743 -0.14837 C 0.12656 -0.1456 0.12448 -0.153 0.12257 -0.15486 C 0.11788 -0.15925 0.11163 -0.16087 0.10642 -0.16342 C 0.06146 -0.16064 0.08125 -0.16435 0.05972 -0.15486 C 0.05677 -0.15092 0.05295 -0.14791 0.05 -0.14398 C 0.04705 -0.14004 0.04479 -0.13495 0.04184 -0.13101 C 0.03524 -0.11319 0.03386 -0.10995 0.03056 -0.08819 C 0.02066 -0.10138 0.00243 -0.11226 -0.01128 -0.11597 C -0.02361 -0.11527 -0.03611 -0.11504 -0.04844 -0.11388 C -0.04913 -0.11388 -0.05764 -0.10972 -0.05816 -0.10948 C -0.0625 -0.10671 -0.07101 -0.10092 -0.07101 -0.10092 C -0.07535 -0.09189 -0.0776 -0.08194 -0.08229 -0.07314 C -0.08281 -0.06944 -0.08385 -0.06597 -0.08385 -0.06226 C -0.08385 -0.0493 -0.07812 -0.05023 -0.08871 -0.0537 C -0.08976 -0.05578 -0.09045 -0.05879 -0.09201 -0.06018 C -0.09392 -0.0618 -0.09635 -0.06111 -0.09861 -0.06226 C -0.11389 -0.07129 -0.09149 -0.06273 -0.10972 -0.06874 C -0.13125 -0.08356 -0.16649 -0.07083 -0.19028 -0.06018 C -0.19601 -0.05509 -0.1967 -0.04953 -0.20156 -0.04282 C -0.20625 -0.02615 -0.1993 -0.04722 -0.20816 -0.03217 C -0.2092 -0.03032 -0.20885 -0.02754 -0.20972 -0.02569 C -0.21094 -0.02314 -0.21319 -0.02152 -0.21458 -0.01921 C -0.2158 -0.01712 -0.21667 -0.01481 -0.21771 -0.01273 C -0.21962 0.02802 -0.21944 0.01297 -0.21944 0.03241 " pathEditMode="relative" ptsTypes="ffffffffffffffffffffffffffffffffffffffffffffffffffffffffffffffffffffffffffffffffffffffffffffffffffffffffffffffffffffA">
                                      <p:cBhvr>
                                        <p:cTn id="6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40741E-7 C 0.00156 -0.00139 0.00365 -0.00208 0.00486 -0.00417 C 0.00573 -0.00602 0.00521 -0.00903 0.00642 -0.01065 C 0.01372 -0.02037 0.0276 -0.02616 0.03542 -0.03634 C 0.04288 -0.0463 0.04792 -0.0581 0.05625 -0.06667 C 0.0599 -0.07592 0.06389 -0.08287 0.06927 -0.09028 C 0.07448 -0.10972 0.0651 -0.07616 0.07743 -0.1118 C 0.07882 -0.11597 0.07917 -0.12037 0.08056 -0.12454 C 0.08333 -0.13264 0.08802 -0.13889 0.09184 -0.14606 C 0.09983 -0.16111 0.10469 -0.17801 0.11458 -0.1912 C 0.1184 -0.20995 0.12205 -0.21852 0.13229 -0.23217 C 0.13438 -0.2463 0.13646 -0.24792 0.14514 -0.25579 C 0.14913 -0.26898 0.14705 -0.27083 0.15642 -0.27731 C 0.15851 -0.28565 0.1625 -0.29167 0.16615 -0.29884 C 0.1651 -0.30393 0.16615 -0.31088 0.16285 -0.31389 C 0.16007 -0.31643 0.15052 -0.31134 0.1467 -0.30949 C 0.13924 -0.2963 0.13108 -0.29606 0.11927 -0.29028 C 0.11146 -0.27407 0.09635 -0.26643 0.08385 -0.25787 C 0.08021 -0.25532 0.07743 -0.25069 0.07396 -0.24722 C 0.06788 -0.24074 0.06285 -0.24028 0.05469 -0.23866 C 0.05278 -0.23588 0.05122 -0.23194 0.04844 -0.23009 C 0.04445 -0.22731 0.03542 -0.22569 0.03542 -0.22569 C 0.01927 -0.21134 0.03281 -0.22153 0.01458 -0.21273 C 0.00695 -0.20903 0.00122 -0.20185 -0.0066 -0.19768 C -0.01076 -0.18912 -0.01406 -0.18518 -0.02101 -0.18055 C -0.02257 -0.17847 -0.02396 -0.17569 -0.02587 -0.17407 C -0.02726 -0.17292 -0.02934 -0.17338 -0.03073 -0.17199 C -0.03437 -0.16829 -0.03646 -0.1618 -0.04028 -0.15903 C -0.0493 -0.15301 -0.05799 -0.14954 -0.06788 -0.14606 C -0.06979 -0.14329 -0.07153 -0.13958 -0.07413 -0.1375 C -0.07934 -0.13333 -0.09514 -0.12685 -0.10156 -0.12454 C -0.10642 -0.11991 -0.11615 -0.10972 -0.12257 -0.10741 C -0.1309 -0.1044 -0.1401 -0.10486 -0.14844 -0.10301 C -0.19115 -0.10509 -0.19896 -0.08842 -0.20486 -0.12893 C -0.20399 -0.1419 -0.20399 -0.16898 -0.1967 -0.18055 C -0.19184 -0.18842 -0.18194 -0.19213 -0.17587 -0.19768 C -0.16458 -0.20787 -0.17795 -0.20185 -0.16458 -0.20625 C -0.15799 -0.21921 -0.16545 -0.20694 -0.15156 -0.21921 C -0.1368 -0.23241 -0.1599 -0.21967 -0.13733 -0.23009 C -0.13003 -0.24352 -0.13871 -0.22917 -0.12413 -0.24282 C -0.1217 -0.24514 -0.12014 -0.24907 -0.11771 -0.25139 C -0.11441 -0.25463 -0.11024 -0.25555 -0.10642 -0.25787 C -0.09965 -0.26991 -0.08837 -0.28032 -0.07743 -0.2838 C -0.06788 -0.29005 -0.0592 -0.2963 -0.05017 -0.30301 C -0.0474 -0.30509 -0.04479 -0.30717 -0.04201 -0.30949 C -0.03871 -0.31227 -0.03246 -0.31805 -0.03246 -0.31805 C -0.03021 -0.32245 -0.02795 -0.32662 -0.02587 -0.33102 C -0.02483 -0.3331 -0.02257 -0.3375 -0.02257 -0.3375 C -0.02066 -0.35046 -0.01788 -0.35949 -0.02743 -0.36759 C -0.03993 -0.39213 -0.05052 -0.37685 -0.07899 -0.37407 C -0.08333 -0.37268 -0.09375 -0.36944 -0.0967 -0.36759 C -0.12483 -0.35023 -0.0875 -0.36643 -0.11771 -0.35463 C -0.12569 -0.34768 -0.13281 -0.33842 -0.14201 -0.33542 C -0.15712 -0.32014 -0.1625 -0.31643 -0.17743 -0.29676 C -0.19288 -0.27639 -0.18368 -0.29398 -0.1967 -0.2794 C -0.21319 -0.26111 -0.20191 -0.26713 -0.21285 -0.26227 C -0.22691 -0.24352 -0.20278 -0.27477 -0.23229 -0.24282 C -0.24271 -0.23148 -0.25121 -0.2206 -0.26285 -0.21273 C -0.27049 -0.19606 -0.26719 -0.20532 -0.27743 -0.19768 C -0.2809 -0.19514 -0.28368 -0.19143 -0.28715 -0.18912 C -0.30417 -0.17778 -0.33628 -0.17801 -0.35503 -0.17407 C -0.40243 -0.17546 -0.41962 -0.16273 -0.45 -0.19352 C -0.45434 -0.21157 -0.45434 -0.23542 -0.44514 -0.25139 C -0.42882 -0.27986 -0.43976 -0.2588 -0.42899 -0.27083 C -0.42309 -0.27755 -0.42153 -0.28264 -0.41458 -0.28796 C -0.41267 -0.28935 -0.41024 -0.28912 -0.40816 -0.29028 C -0.39583 -0.29722 -0.3875 -0.30208 -0.37413 -0.30532 C -0.35955 -0.31481 -0.36979 -0.30787 -0.34358 -0.32685 C -0.33299 -0.33449 -0.33472 -0.32731 -0.32257 -0.33958 C -0.31285 -0.3493 -0.31858 -0.34467 -0.30486 -0.35255 C -0.28906 -0.37361 -0.31771 -0.3368 -0.28715 -0.36759 C -0.27934 -0.37546 -0.27361 -0.38542 -0.26458 -0.3912 C -0.2625 -0.3956 -0.26024 -0.39977 -0.25816 -0.40417 C -0.2566 -0.40717 -0.25799 -0.41227 -0.25972 -0.41505 C -0.26024 -0.41597 -0.27812 -0.42106 -0.27899 -0.4213 C -0.31892 -0.42014 -0.34722 -0.4243 -0.38229 -0.41065 C -0.3849 -0.40856 -0.38785 -0.40671 -0.39028 -0.40417 C -0.39219 -0.40231 -0.39323 -0.3993 -0.39514 -0.39768 C -0.39653 -0.39653 -0.40573 -0.39375 -0.40642 -0.39352 C -0.4125 -0.38796 -0.41771 -0.38102 -0.42413 -0.37616 C -0.43194 -0.37037 -0.43802 -0.3662 -0.44514 -0.35903 C -0.45087 -0.34421 -0.45608 -0.34421 -0.46615 -0.3375 C -0.48055 -0.32824 -0.46198 -0.33773 -0.47587 -0.33102 C -0.48246 -0.32222 -0.49132 -0.31967 -0.5 -0.31389 C -0.5092 -0.30764 -0.51823 -0.30046 -0.52743 -0.29444 C -0.53229 -0.2912 -0.53837 -0.29051 -0.54358 -0.28796 C -0.55017 -0.2794 -0.55312 -0.27454 -0.55486 -0.26227 C -0.5533 -0.25579 -0.55121 -0.24954 -0.55 -0.24282 C -0.54896 -0.23704 -0.5493 -0.23055 -0.5467 -0.22569 C -0.53871 -0.21111 -0.54566 -0.22222 -0.53385 -0.20856 C -0.52882 -0.20278 -0.52639 -0.19444 -0.52101 -0.18912 C -0.50521 -0.17384 -0.47535 -0.15532 -0.45642 -0.15046 C -0.44757 -0.14143 -0.44358 -0.13958 -0.43229 -0.1375 C -0.42118 -0.12801 -0.43507 -0.13866 -0.41771 -0.13102 C -0.4158 -0.13009 -0.41458 -0.12778 -0.41285 -0.12685 C -0.41076 -0.12569 -0.40851 -0.12523 -0.40642 -0.12454 C -0.39305 -0.11296 -0.37344 -0.11157 -0.35816 -0.10949 C -0.34635 -0.1044 -0.35174 -0.10648 -0.34201 -0.10301 C -0.3316 -0.08958 -0.34219 -0.10046 -0.31771 -0.09444 C -0.31354 -0.09329 -0.31007 -0.08866 -0.30642 -0.08588 C -0.29444 -0.07708 -0.28212 -0.06921 -0.26944 -0.06227 C -0.26059 -0.04792 -0.25729 -0.03773 -0.24358 -0.03426 C -0.23837 -0.02893 -0.23246 -0.025 -0.22743 -0.01921 C -0.21823 -0.0088 -0.23003 -0.01528 -0.21944 -0.01065 C -0.21059 -0.00255 -0.21059 -0.00833 -0.2033 0.0044 C -0.20139 0.01158 -0.2 0.01829 -0.2 0.02593 " pathEditMode="relative" ptsTypes="fffffffffffffffffffffffffffffffffffffffffffffffffffffffffffffffffffffffffffffffffffffffffffffffffffffffffA">
                                      <p:cBhvr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C 0.00486 -0.00347 0.01041 -0.00579 0.01458 -0.01065 C 0.01875 -0.01528 0.02777 -0.04213 0.02899 -0.04514 C 0.03003 -0.04792 0.03125 -0.05093 0.03229 -0.0537 C 0.03402 -0.05833 0.03871 -0.06667 0.03871 -0.06667 C 0.04079 -0.07546 0.04583 -0.08079 0.05 -0.08819 C 0.04861 -0.13704 0.04566 -0.225 0.01284 -0.2581 C 0.00625 -0.27176 -0.01042 -0.27662 -0.02101 -0.2838 C -0.04219 -0.29792 -0.06563 -0.31088 -0.08872 -0.31829 C -0.11893 -0.34884 -0.14844 -0.34306 -0.18716 -0.3463 C -0.20747 -0.35046 -0.22622 -0.35694 -0.24671 -0.35926 C -0.28959 -0.37037 -0.33386 -0.36412 -0.37744 -0.36782 C -0.41789 -0.38102 -0.43525 -0.37569 -0.48716 -0.37431 C -0.49289 -0.37153 -0.49931 -0.36759 -0.50487 -0.36551 C -0.51962 -0.36018 -0.53629 -0.36157 -0.55157 -0.35926 C -0.56511 -0.34699 -0.54341 -0.36505 -0.57587 -0.35278 C -0.57778 -0.35208 -0.57761 -0.34815 -0.579 -0.3463 C -0.58039 -0.34444 -0.5823 -0.34329 -0.58386 -0.3419 C -0.5875 -0.32153 -0.59132 -0.29167 -0.5823 -0.27315 C -0.58178 -0.27037 -0.58178 -0.26713 -0.58073 -0.26458 C -0.57483 -0.24931 -0.57275 -0.25046 -0.56129 -0.24722 C -0.54914 -0.23148 -0.53542 -0.22963 -0.51945 -0.22361 C -0.4816 -0.20949 -0.47605 -0.21458 -0.42101 -0.21296 C -0.3566 -0.2037 -0.32049 -0.20764 -0.23716 -0.20648 C -0.18768 -0.2081 -0.13334 -0.18819 -0.08872 -0.21713 C -0.08629 -0.22176 -0.08299 -0.22546 -0.08073 -0.23009 C -0.07188 -0.24792 -0.08855 -0.22384 -0.07414 -0.24306 C -0.075 -0.24884 -0.07466 -0.25556 -0.07744 -0.26018 C -0.07865 -0.26227 -0.08091 -0.26296 -0.0823 -0.26458 C -0.08577 -0.26852 -0.08803 -0.27454 -0.09202 -0.27731 C -0.10018 -0.28287 -0.10869 -0.28588 -0.11771 -0.28819 C -0.19237 -0.2831 -0.26719 -0.2838 -0.34202 -0.28171 C -0.36094 -0.28056 -0.37292 -0.28356 -0.38872 -0.27523 C -0.39497 -0.27199 -0.40035 -0.2662 -0.40643 -0.26227 C -0.40851 -0.26088 -0.41285 -0.2581 -0.41285 -0.2581 C -0.42223 -0.2338 -0.4099 -0.26227 -0.42101 -0.24514 C -0.4316 -0.2287 -0.41962 -0.23889 -0.4323 -0.23009 C -0.43178 -0.21643 -0.43247 -0.20278 -0.43073 -0.18935 C -0.43039 -0.18634 -0.42709 -0.18542 -0.42587 -0.18287 C -0.42483 -0.18032 -0.42553 -0.17662 -0.42414 -0.17431 C -0.42032 -0.16829 -0.4132 -0.16736 -0.40799 -0.15694 C -0.39896 -0.15764 -0.38976 -0.1581 -0.38073 -0.15926 C -0.37848 -0.15949 -0.3757 -0.15926 -0.37414 -0.16134 C -0.37223 -0.16389 -0.37257 -0.17292 -0.37257 -0.17639 " pathEditMode="relative" ptsTypes="fffffffffffffffffffffffffffffffffffffffffffA">
                                      <p:cBhvr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orgi.bmp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28600" y="228600"/>
            <a:ext cx="3810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191000" y="152400"/>
            <a:ext cx="4724400" cy="6477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Древние историки еще две тысячи лет назад писали о свободолюбивых славянах, живших между Карпатскими горами и Балтийским морем. Позднее племена славян, широко расселившись по Европе, разделились на восточных, южных и западных. Славяне стали предками многих современных народов. От восточных славян произошли русские, украинцы и белорусы.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8 веку нашей эры поселения восточнославянских племен (полян, древлян, кривичей, вятичей и др.) располагались на огромной территории, на юге и западе ограниченной Черным и Балтийским морями, а на севере — Ледовитым океаном. Племена могли враждовать, но все равно они ощущали свое единство, поскольку говорили на одном древнерусском языке.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4876800"/>
            <a:ext cx="3962400" cy="1752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проезжающих купцов славяне покупали редкие товары, такие, как соль, драгоценности и металлы. С картины С. Иванова «Торг в стране восточных славян».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3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ожки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152401"/>
            <a:ext cx="1190625" cy="1579056"/>
          </a:xfrm>
          <a:prstGeom prst="rect">
            <a:avLst/>
          </a:prstGeom>
        </p:spPr>
      </p:pic>
      <p:pic>
        <p:nvPicPr>
          <p:cNvPr id="4" name="Рисунок 3" descr="slavi.bmp"/>
          <p:cNvPicPr>
            <a:picLocks noChangeAspect="1"/>
          </p:cNvPicPr>
          <p:nvPr/>
        </p:nvPicPr>
        <p:blipFill>
          <a:blip r:embed="rId3">
            <a:lum bright="10000" contrast="-10000"/>
          </a:blip>
          <a:stretch>
            <a:fillRect/>
          </a:stretch>
        </p:blipFill>
        <p:spPr>
          <a:xfrm>
            <a:off x="381000" y="381000"/>
            <a:ext cx="8305800" cy="6194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914400"/>
            <a:ext cx="8153400" cy="51816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Каждое племя состояло из нескольких родственных или соседских общин. Большинство вопросов община решала сообща — на вече. Общинники вместе занимались земледелием, охотились и рыбачили, пасли скот и собирали мед диких пчел (бортничали). Община производила почти все необходимое для жизни. Кузнецы-мужчины ковали орудия труда и мечи, женщины шили одежду, делали кухонную утварь и посуду. У проезжающих купцов покупали только редкие товары такие, как соль, драгоценности и металлы.</a:t>
            </a:r>
          </a:p>
          <a:p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9906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Орудия труда и оружие славян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рос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5853" r="67406" b="54672"/>
          <a:stretch>
            <a:fillRect/>
          </a:stretch>
        </p:blipFill>
        <p:spPr>
          <a:xfrm rot="5400000">
            <a:off x="2285999" y="-228598"/>
            <a:ext cx="4648201" cy="861059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erixi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799"/>
            <a:ext cx="3657600" cy="3810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38600" y="228600"/>
            <a:ext cx="4876800" cy="64008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Дружины воинственных славян под предводительством князей на весельных судах (ладьях) совершали многодневные походы. Великая империя Византия платила дань славянам, чтобы те не вторгались в ее владения. Многие века восточные славяне вели борьбу с кочевниками, которые часто совершали набеги на их земли.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4343400"/>
            <a:ext cx="3581400" cy="2057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 К. Рерих. «Заморские гости». </a:t>
            </a:r>
          </a:p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земли восточных славян проходил знаменитый путь — «из варяг в греки».</a:t>
            </a:r>
          </a:p>
        </p:txBody>
      </p:sp>
      <p:pic>
        <p:nvPicPr>
          <p:cNvPr id="6" name="Рисунок 5" descr="4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170401" flipH="1">
            <a:off x="366971" y="5862412"/>
            <a:ext cx="929442" cy="1462368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nyazi.bmp"/>
          <p:cNvPicPr>
            <a:picLocks noChangeAspect="1"/>
          </p:cNvPicPr>
          <p:nvPr/>
        </p:nvPicPr>
        <p:blipFill>
          <a:blip r:embed="rId2">
            <a:lum bright="-10000" contrast="-20000"/>
          </a:blip>
          <a:stretch>
            <a:fillRect/>
          </a:stretch>
        </p:blipFill>
        <p:spPr>
          <a:xfrm>
            <a:off x="304800" y="228599"/>
            <a:ext cx="8305800" cy="6200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609600"/>
            <a:ext cx="8153400" cy="54864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Князья вместе со своей дружиной жили в отдельном поселке, вокруг которого селились ремесленники и крестьяне. Княжеский поселок (городище) окружался рвом с водой, земляным валом и бревенчатой стеной. Жители соседних деревень в случае опасности находили защиту за его стенами. Князь защищал племя, за это общинники платили ему дань продуктами, мехами и ремесленными изделиями.</a:t>
            </a:r>
          </a:p>
          <a:p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Махаон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5105400"/>
            <a:ext cx="1905000" cy="20193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6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066800"/>
            <a:ext cx="8153400" cy="44958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Вокруг княжеских поселков строились города. Но крупные города возникали только на берегах судоходных рек. Киев и Новгород — два знаменитых города восточных славян располагались на реках Днепр и Волхов. Именно по этим рекам проходил оживленный торговый путь «из варяг в греки», то есть из Северной Европы в Византию.</a:t>
            </a:r>
          </a:p>
          <a:p>
            <a:endParaRPr lang="ru-RU" dirty="0"/>
          </a:p>
        </p:txBody>
      </p:sp>
      <p:pic>
        <p:nvPicPr>
          <p:cNvPr id="4" name="Picture 5" descr="barre_cart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5786438"/>
            <a:ext cx="6048375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barre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28600"/>
            <a:ext cx="313508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sdf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381000"/>
            <a:ext cx="7772400" cy="6477000"/>
          </a:xfr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Древние славяне молились многим богам: Перуну — богу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грома и молний,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Велесу — покровителю домашних животных, Яриле — богу плодородия и солнца.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ещё они почитали Мокошь(позднее Параскеву Пятницу), Волоса, Стрибога, </a:t>
            </a:r>
            <a:r>
              <a:rPr lang="ru-RU" sz="2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Симаргла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Хорса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Рода... Они 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считали, что все стихии и явления природы имеют своих правителей-духов. В лесу — это леший, в воде — водяной. Славяне приносили в жертву своим богам и духам животных и без нужды, опасаясь гнева богов, не вредили природе.</a:t>
            </a:r>
          </a:p>
          <a:p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WarRAR (103)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4876800"/>
            <a:ext cx="685800" cy="10668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 и нравы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42672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Славяне отличались высоким ростом, могучим телосложением, обладали незаурядной физической силой и необыкновенной выносливостью.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рос.jpg"/>
          <p:cNvPicPr>
            <a:picLocks noChangeAspect="1"/>
          </p:cNvPicPr>
          <p:nvPr/>
        </p:nvPicPr>
        <p:blipFill>
          <a:blip r:embed="rId2">
            <a:lum bright="-20000" contrast="30000"/>
          </a:blip>
          <a:srcRect l="56319" t="80566" r="8268" b="4444"/>
          <a:stretch>
            <a:fillRect/>
          </a:stretch>
        </p:blipFill>
        <p:spPr>
          <a:xfrm rot="5400000">
            <a:off x="4495799" y="1905001"/>
            <a:ext cx="4267202" cy="3962401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138</TotalTime>
  <Words>662</Words>
  <PresentationFormat>Экран (4:3)</PresentationFormat>
  <Paragraphs>29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Обычная</vt:lpstr>
      <vt:lpstr>Древние славяне</vt:lpstr>
      <vt:lpstr>Слайд 2</vt:lpstr>
      <vt:lpstr>Слайд 3</vt:lpstr>
      <vt:lpstr>Орудия труда и оружие славян</vt:lpstr>
      <vt:lpstr>Слайд 5</vt:lpstr>
      <vt:lpstr>Слайд 6</vt:lpstr>
      <vt:lpstr>Слайд 7</vt:lpstr>
      <vt:lpstr>Слайд 8</vt:lpstr>
      <vt:lpstr>Быт и нравы</vt:lpstr>
      <vt:lpstr>Славянский поселок, восстановленный по данным археологических раскопок.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Древние славяне</dc:title>
  <cp:lastModifiedBy>Буханцев</cp:lastModifiedBy>
  <cp:revision>17</cp:revision>
  <dcterms:modified xsi:type="dcterms:W3CDTF">2010-01-08T10:51:36Z</dcterms:modified>
</cp:coreProperties>
</file>