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16"/>
  </p:notesMasterIdLst>
  <p:sldIdLst>
    <p:sldId id="256" r:id="rId2"/>
    <p:sldId id="257" r:id="rId3"/>
    <p:sldId id="258" r:id="rId4"/>
    <p:sldId id="264" r:id="rId5"/>
    <p:sldId id="260" r:id="rId6"/>
    <p:sldId id="259" r:id="rId7"/>
    <p:sldId id="262" r:id="rId8"/>
    <p:sldId id="261" r:id="rId9"/>
    <p:sldId id="263" r:id="rId10"/>
    <p:sldId id="265" r:id="rId11"/>
    <p:sldId id="268" r:id="rId12"/>
    <p:sldId id="270" r:id="rId13"/>
    <p:sldId id="269" r:id="rId14"/>
    <p:sldId id="27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64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1E0A262-2BA4-4EBA-BCF2-E19E8758B820}" type="datetimeFigureOut">
              <a:rPr lang="ru-RU"/>
              <a:pPr>
                <a:defRPr/>
              </a:pPr>
              <a:t>03.11.2012</a:t>
            </a:fld>
            <a:endParaRPr lang="ru-RU"/>
          </a:p>
        </p:txBody>
      </p:sp>
      <p:sp>
        <p:nvSpPr>
          <p:cNvPr id="174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E7BED2F-F87C-4BA4-9DD5-715A2B1E27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</a:t>
            </a:r>
          </a:p>
          <a:p>
            <a:pPr eaLnBrk="1" hangingPunct="1"/>
            <a:r>
              <a:rPr lang="ru-RU" smtClean="0"/>
              <a:t>Бдэжд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4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288B3-F90E-4771-A088-44452F9EC2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9F6B3-7FC6-4549-A632-0CD2CB653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65B48-A8FC-411A-A0A1-4722A3BA4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8BA1A-D16B-4DFB-8B89-53F3B1259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0A02C-F1BF-4F34-A2CD-9B66D1ABEF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D895E1-43F0-4E76-9621-40DF250D8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3F260-3037-4E1A-B6DB-F706273D37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ADA51-000E-4DB9-8171-1E9545E879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5B20E-960F-439E-96D7-F6310C6DD2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C771A-F83C-42A4-A3FC-23B13B267A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2C241-6FF0-4A7B-A09D-1FFA71B7CB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5000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536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36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2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53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4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536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37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37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37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37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53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2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5376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7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8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9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80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81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3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8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3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45DCEB4-918C-45C7-87D4-D6904076EF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8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 spd="slow" advClick="0" advTm="1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2" grpId="0"/>
      <p:bldP spid="1538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538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538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538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538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538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7" Type="http://schemas.openxmlformats.org/officeDocument/2006/relationships/image" Target="../media/image38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maltour.com/" TargetMode="External"/><Relationship Id="rId2" Type="http://schemas.openxmlformats.org/officeDocument/2006/relationships/hyperlink" Target="http://yamaltour.ru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476250"/>
            <a:ext cx="8459787" cy="1368425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tx1"/>
                </a:solidFill>
              </a:rPr>
              <a:t>Шаманы северных народов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dirty="0" smtClean="0"/>
              <a:t>  </a:t>
            </a:r>
          </a:p>
        </p:txBody>
      </p:sp>
      <p:pic>
        <p:nvPicPr>
          <p:cNvPr id="3075" name="Picture 4"/>
          <p:cNvPicPr>
            <a:picLocks noChangeAspect="1" noChangeArrowheads="1"/>
          </p:cNvPicPr>
          <p:nvPr>
            <p:ph type="subTitle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844675"/>
            <a:ext cx="3894137" cy="4679950"/>
          </a:xfrm>
          <a:solidFill>
            <a:schemeClr val="accent1"/>
          </a:solidFill>
          <a:ln w="76200">
            <a:pattFill prst="zigZag">
              <a:fgClr>
                <a:srgbClr val="000000"/>
              </a:fgClr>
              <a:bgClr>
                <a:schemeClr val="hlink"/>
              </a:bgClr>
            </a:pattFill>
          </a:ln>
        </p:spPr>
      </p:pic>
      <p:pic>
        <p:nvPicPr>
          <p:cNvPr id="307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2420938"/>
            <a:ext cx="3816350" cy="2725737"/>
          </a:xfrm>
          <a:prstGeom prst="rect">
            <a:avLst/>
          </a:prstGeom>
          <a:noFill/>
          <a:ln w="76200">
            <a:pattFill prst="zigZag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Прямоугольник 3"/>
          <p:cNvSpPr>
            <a:spLocks noChangeArrowheads="1"/>
          </p:cNvSpPr>
          <p:nvPr/>
        </p:nvSpPr>
        <p:spPr bwMode="auto">
          <a:xfrm>
            <a:off x="1835150" y="188913"/>
            <a:ext cx="59055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Шаманам поклонялись, их образы боялись и уважали </a:t>
            </a:r>
            <a:endParaRPr lang="ru-RU" sz="2800"/>
          </a:p>
        </p:txBody>
      </p:sp>
      <p:sp>
        <p:nvSpPr>
          <p:cNvPr id="5" name="Picture 6"/>
          <p:cNvSpPr>
            <a:spLocks noChangeAspect="1" noChangeArrowheads="1"/>
          </p:cNvSpPr>
          <p:nvPr/>
        </p:nvSpPr>
        <p:spPr bwMode="auto">
          <a:xfrm>
            <a:off x="5292725" y="2924175"/>
            <a:ext cx="3382963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Picture 5"/>
          <p:cNvSpPr>
            <a:spLocks noChangeAspect="1" noChangeArrowheads="1"/>
          </p:cNvSpPr>
          <p:nvPr/>
        </p:nvSpPr>
        <p:spPr bwMode="auto">
          <a:xfrm>
            <a:off x="1408113" y="2205038"/>
            <a:ext cx="22669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2295" name="Picture 7" descr="amulet_selkup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1557338"/>
            <a:ext cx="4032250" cy="2381250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2298" name="Picture 10" descr="Ненцы. Ненецкий идо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4365625"/>
            <a:ext cx="1914525" cy="2236788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4"/>
          <a:srcRect t="3964" b="3964"/>
          <a:stretch>
            <a:fillRect/>
          </a:stretch>
        </p:blipFill>
        <p:spPr bwMode="auto">
          <a:xfrm>
            <a:off x="611188" y="1844675"/>
            <a:ext cx="2979737" cy="3889375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ru-RU" sz="2800" b="1" smtClean="0">
                <a:solidFill>
                  <a:schemeClr val="tx1"/>
                </a:solidFill>
                <a:effectLst/>
              </a:rPr>
              <a:t>Народные умельцы делали сувениры и кукол шамана и каждый видел этот образ </a:t>
            </a:r>
            <a:br>
              <a:rPr lang="ru-RU" sz="2800" b="1" smtClean="0">
                <a:solidFill>
                  <a:schemeClr val="tx1"/>
                </a:solidFill>
                <a:effectLst/>
              </a:rPr>
            </a:br>
            <a:r>
              <a:rPr lang="ru-RU" sz="2800" b="1" smtClean="0">
                <a:solidFill>
                  <a:schemeClr val="tx1"/>
                </a:solidFill>
                <a:effectLst/>
              </a:rPr>
              <a:t>по своему</a:t>
            </a:r>
            <a:r>
              <a:rPr lang="ru-RU" sz="2800" smtClean="0">
                <a:solidFill>
                  <a:schemeClr val="tx1"/>
                </a:solidFill>
                <a:effectLst/>
              </a:rPr>
              <a:t> </a:t>
            </a:r>
          </a:p>
        </p:txBody>
      </p:sp>
      <p:pic>
        <p:nvPicPr>
          <p:cNvPr id="13319" name="Picture 8" descr="bogestvo_chanty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292600"/>
            <a:ext cx="1562100" cy="2349500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33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700213"/>
            <a:ext cx="2387600" cy="2808287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332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1268413"/>
            <a:ext cx="1881187" cy="2447925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3322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4138613"/>
            <a:ext cx="1620837" cy="2530475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3323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08400" y="4797425"/>
            <a:ext cx="1362075" cy="1844675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332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1188" y="1125538"/>
            <a:ext cx="1657350" cy="2819400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84313"/>
          </a:xfrm>
          <a:noFill/>
        </p:spPr>
        <p:txBody>
          <a:bodyPr/>
          <a:lstStyle/>
          <a:p>
            <a:r>
              <a:rPr lang="ru-RU" sz="2800" b="1" smtClean="0">
                <a:solidFill>
                  <a:schemeClr val="tx1"/>
                </a:solidFill>
                <a:effectLst/>
              </a:rPr>
              <a:t>Многие работы мастеров сделаны из натуральных, природных материалов: кость, камень, дерево, ткань, мех, кожа, глина</a:t>
            </a:r>
            <a:endParaRPr lang="ru-RU" sz="2800" smtClean="0">
              <a:solidFill>
                <a:schemeClr val="tx1"/>
              </a:solidFill>
              <a:effectLst/>
            </a:endParaRPr>
          </a:p>
        </p:txBody>
      </p:sp>
      <p:pic>
        <p:nvPicPr>
          <p:cNvPr id="14340" name="Picture 4" descr="DSC007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1700213"/>
            <a:ext cx="1897063" cy="2851150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4341" name="Picture 5" descr="DSC007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700213"/>
            <a:ext cx="1871663" cy="2808287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4342" name="Picture 6" descr="DSC007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1557338"/>
            <a:ext cx="1870075" cy="2808287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4344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35150" y="4868863"/>
            <a:ext cx="2016125" cy="1776412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434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4797425"/>
            <a:ext cx="1512888" cy="1844675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ru-RU" b="1" smtClean="0">
                <a:solidFill>
                  <a:schemeClr val="tx1"/>
                </a:solidFill>
                <a:effectLst/>
              </a:rPr>
              <a:t>ШАМАН –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25538"/>
            <a:ext cx="8229600" cy="4970462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smtClean="0"/>
              <a:t>Друг духов и природы,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smtClean="0"/>
              <a:t>В свой бубен бьет и, вопреки невзгодам –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smtClean="0"/>
              <a:t>Он человеку служит верно,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smtClean="0"/>
              <a:t>От гибели, спасая и от скверны.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smtClean="0"/>
              <a:t>Он в искренней молитве,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smtClean="0"/>
              <a:t>Превращаясь в зверя –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smtClean="0"/>
              <a:t>Несет добро и укрепляет веру…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smtClean="0"/>
              <a:t>Жаль – век шаманства на исходе,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smtClean="0"/>
              <a:t>Как в прочем все в мирском круговороте…</a:t>
            </a:r>
          </a:p>
          <a:p>
            <a:pPr algn="r">
              <a:lnSpc>
                <a:spcPct val="90000"/>
              </a:lnSpc>
              <a:buFontTx/>
              <a:buNone/>
            </a:pPr>
            <a:endParaRPr lang="ru-RU" sz="1800" b="1" i="1" smtClean="0">
              <a:solidFill>
                <a:srgbClr val="FFFF00"/>
              </a:solidFill>
            </a:endParaRP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sz="1800" b="1" i="1" smtClean="0"/>
              <a:t>Сервуля Т.В.</a:t>
            </a:r>
          </a:p>
        </p:txBody>
      </p:sp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457200" y="333375"/>
            <a:ext cx="8229600" cy="1295400"/>
          </a:xfrm>
        </p:spPr>
        <p:txBody>
          <a:bodyPr/>
          <a:lstStyle/>
          <a:p>
            <a:pPr algn="l"/>
            <a:r>
              <a:rPr lang="en-US" sz="2400" b="1" smtClean="0"/>
              <a:t/>
            </a:r>
            <a:br>
              <a:rPr lang="en-US" sz="2400" b="1" smtClean="0"/>
            </a:br>
            <a:r>
              <a:rPr lang="en-US" sz="2400" b="1" smtClean="0"/>
              <a:t/>
            </a:r>
            <a:br>
              <a:rPr lang="en-US" sz="2400" b="1" smtClean="0"/>
            </a:br>
            <a:r>
              <a:rPr lang="en-US" sz="2400" b="1" smtClean="0"/>
              <a:t/>
            </a:r>
            <a:br>
              <a:rPr lang="en-US" sz="2400" b="1" smtClean="0"/>
            </a:br>
            <a:r>
              <a:rPr lang="ru-RU" sz="2400" b="1" smtClean="0"/>
              <a:t/>
            </a:r>
            <a:br>
              <a:rPr lang="ru-RU" sz="2400" b="1" smtClean="0"/>
            </a:br>
            <a:r>
              <a:rPr lang="ru-RU" sz="2400" b="1" smtClean="0"/>
              <a:t/>
            </a:r>
            <a:br>
              <a:rPr lang="ru-RU" sz="2400" b="1" smtClean="0"/>
            </a:br>
            <a:r>
              <a:rPr lang="ru-RU" sz="2400" b="1" smtClean="0"/>
              <a:t/>
            </a:r>
            <a:br>
              <a:rPr lang="ru-RU" sz="2400" b="1" smtClean="0"/>
            </a:br>
            <a:r>
              <a:rPr lang="ru-RU" sz="2400" b="1" smtClean="0"/>
              <a:t/>
            </a:r>
            <a:br>
              <a:rPr lang="ru-RU" sz="2400" b="1" smtClean="0"/>
            </a:br>
            <a:r>
              <a:rPr lang="ru-RU" sz="2400" b="1" smtClean="0"/>
              <a:t>Ссылки по которым получена информация и иллюстрации:</a:t>
            </a:r>
            <a:br>
              <a:rPr lang="ru-RU" sz="2400" b="1" smtClean="0"/>
            </a:br>
            <a:r>
              <a:rPr lang="en-US" sz="2400" b="1" smtClean="0"/>
              <a:t/>
            </a:r>
            <a:br>
              <a:rPr lang="en-US" sz="2400" b="1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en-US" sz="2400" smtClean="0"/>
              <a:t>1</a:t>
            </a:r>
            <a:r>
              <a:rPr lang="ru-RU" sz="2400" smtClean="0"/>
              <a:t>.  Официальный сайт Агентства по туризму ЯНАО:  </a:t>
            </a:r>
            <a:r>
              <a:rPr lang="ru-RU" sz="2400" u="sng" smtClean="0">
                <a:hlinkClick r:id="rId2"/>
              </a:rPr>
              <a:t>http://yamaltour.ru/</a:t>
            </a:r>
            <a:r>
              <a:rPr lang="ru-RU" sz="2400" smtClean="0"/>
              <a:t>;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ru-RU" sz="2400" smtClean="0"/>
              <a:t>2.  Государственное учреждение «Окружной центр    развития туризма»: </a:t>
            </a:r>
            <a:br>
              <a:rPr lang="ru-RU" sz="2400" smtClean="0"/>
            </a:br>
            <a:r>
              <a:rPr lang="ru-RU" sz="2400" smtClean="0"/>
              <a:t>3. Сайт: </a:t>
            </a:r>
            <a:r>
              <a:rPr lang="en-US" sz="2400" u="sng" smtClean="0">
                <a:hlinkClick r:id="rId3"/>
              </a:rPr>
              <a:t>www</a:t>
            </a:r>
            <a:r>
              <a:rPr lang="ru-RU" sz="2400" u="sng" smtClean="0">
                <a:hlinkClick r:id="rId3"/>
              </a:rPr>
              <a:t>.</a:t>
            </a:r>
            <a:r>
              <a:rPr lang="en-US" sz="2400" u="sng" smtClean="0">
                <a:hlinkClick r:id="rId3"/>
              </a:rPr>
              <a:t>yamaltour</a:t>
            </a:r>
            <a:r>
              <a:rPr lang="ru-RU" sz="2400" u="sng" smtClean="0">
                <a:hlinkClick r:id="rId3"/>
              </a:rPr>
              <a:t>.</a:t>
            </a:r>
            <a:r>
              <a:rPr lang="en-US" sz="2400" u="sng" smtClean="0">
                <a:hlinkClick r:id="rId3"/>
              </a:rPr>
              <a:t>com</a:t>
            </a:r>
            <a:r>
              <a:rPr lang="ru-RU" sz="2400" smtClean="0"/>
              <a:t>;</a:t>
            </a:r>
            <a:br>
              <a:rPr lang="ru-RU" sz="2400" smtClean="0"/>
            </a:br>
            <a:endParaRPr lang="ru-RU" sz="2400" smtClean="0"/>
          </a:p>
        </p:txBody>
      </p:sp>
    </p:spTree>
  </p:cSld>
  <p:clrMapOvr>
    <a:masterClrMapping/>
  </p:clrMapOvr>
  <p:transition spd="slow" advClick="0" advTm="15000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916113"/>
            <a:ext cx="3671888" cy="2301875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4508500"/>
            <a:ext cx="1644650" cy="2133600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1916113"/>
            <a:ext cx="3744912" cy="2490787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323850" y="188913"/>
            <a:ext cx="85693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Необъятна и сурова земля заполярья и живут на ней</a:t>
            </a:r>
          </a:p>
          <a:p>
            <a:pPr algn="ctr"/>
            <a:r>
              <a:rPr lang="ru-RU" sz="2400" b="1"/>
              <a:t>люди выносливые, терпеливые, а некоторые из них настолько загадочны и удивительны и имя им дали необычное – ШАМАНЫ…</a:t>
            </a:r>
          </a:p>
        </p:txBody>
      </p:sp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 noChangeArrowheads="1"/>
          </p:cNvPicPr>
          <p:nvPr/>
        </p:nvPicPr>
        <p:blipFill>
          <a:blip r:embed="rId2"/>
          <a:srcRect b="4553"/>
          <a:stretch>
            <a:fillRect/>
          </a:stretch>
        </p:blipFill>
        <p:spPr bwMode="auto">
          <a:xfrm>
            <a:off x="5867400" y="3644900"/>
            <a:ext cx="2940050" cy="2808288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512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2997200"/>
            <a:ext cx="1695450" cy="2808288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5124" name="Рисунок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2060575"/>
            <a:ext cx="2536825" cy="2625725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755650" y="260350"/>
            <a:ext cx="77152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Исторически сложилось,</a:t>
            </a:r>
            <a:br>
              <a:rPr lang="ru-RU" sz="2800" b="1"/>
            </a:br>
            <a:r>
              <a:rPr lang="ru-RU" sz="2800" b="1"/>
              <a:t> что шаманство существовало еще в эпоху матриархата и первыми шаманами были женщины</a:t>
            </a:r>
          </a:p>
        </p:txBody>
      </p:sp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484313"/>
            <a:ext cx="1433512" cy="2233612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6147" name="Picture 6"/>
          <p:cNvPicPr>
            <a:picLocks noChangeAspect="1" noChangeArrowheads="1"/>
          </p:cNvPicPr>
          <p:nvPr/>
        </p:nvPicPr>
        <p:blipFill>
          <a:blip r:embed="rId3"/>
          <a:srcRect t="4697" r="10797"/>
          <a:stretch>
            <a:fillRect/>
          </a:stretch>
        </p:blipFill>
        <p:spPr bwMode="auto">
          <a:xfrm>
            <a:off x="7235825" y="1484313"/>
            <a:ext cx="1606550" cy="2287587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614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4292600"/>
            <a:ext cx="1512888" cy="2232025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6149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4221163"/>
            <a:ext cx="1457325" cy="2305050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6150" name="Рисунок 10"/>
          <p:cNvPicPr>
            <a:picLocks noChangeAspect="1" noChangeArrowheads="1"/>
          </p:cNvPicPr>
          <p:nvPr/>
        </p:nvPicPr>
        <p:blipFill>
          <a:blip r:embed="rId6"/>
          <a:srcRect l="7889" t="3906" r="5960"/>
          <a:stretch>
            <a:fillRect/>
          </a:stretch>
        </p:blipFill>
        <p:spPr bwMode="auto">
          <a:xfrm>
            <a:off x="2843213" y="2133600"/>
            <a:ext cx="3887787" cy="3743325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642938" y="333375"/>
            <a:ext cx="78898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Шаманство передавалось из поколения в </a:t>
            </a:r>
            <a:r>
              <a:rPr lang="ru-RU" sz="2800" b="1">
                <a:latin typeface="Microsoft Sans Serif" pitchFamily="34" charset="0"/>
              </a:rPr>
              <a:t>поколение</a:t>
            </a:r>
            <a:r>
              <a:rPr lang="ru-RU" sz="2400" b="1"/>
              <a:t>…</a:t>
            </a:r>
          </a:p>
        </p:txBody>
      </p:sp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2205038"/>
            <a:ext cx="3422650" cy="4464050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2276475"/>
            <a:ext cx="3062287" cy="4392613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468313" y="188913"/>
            <a:ext cx="82073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За мальчиком, который часто находился  в состоянии необычном для его возраста, наблюдали и готовили к миссии шамана с раннего детства</a:t>
            </a:r>
            <a:endParaRPr lang="ru-RU" sz="2800"/>
          </a:p>
        </p:txBody>
      </p:sp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22863" y="2205038"/>
            <a:ext cx="3460750" cy="4437062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276475"/>
            <a:ext cx="2808287" cy="4392613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395288" y="260350"/>
            <a:ext cx="85693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Обучение было долгим и не всегда заканчивалось успехом – многие отказывались от этой миссии или теряли необычный дар с возрастом</a:t>
            </a:r>
          </a:p>
        </p:txBody>
      </p:sp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/>
          <p:cNvPicPr>
            <a:picLocks noChangeAspect="1" noChangeArrowheads="1"/>
          </p:cNvPicPr>
          <p:nvPr/>
        </p:nvPicPr>
        <p:blipFill>
          <a:blip r:embed="rId2"/>
          <a:srcRect t="52942" r="52109" b="8824"/>
          <a:stretch>
            <a:fillRect/>
          </a:stretch>
        </p:blipFill>
        <p:spPr bwMode="auto">
          <a:xfrm>
            <a:off x="6227763" y="1773238"/>
            <a:ext cx="2224087" cy="2305050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9219" name="Picture 9"/>
          <p:cNvPicPr>
            <a:picLocks noChangeAspect="1" noChangeArrowheads="1"/>
          </p:cNvPicPr>
          <p:nvPr/>
        </p:nvPicPr>
        <p:blipFill>
          <a:blip r:embed="rId2"/>
          <a:srcRect t="2942" r="52109" b="52942"/>
          <a:stretch>
            <a:fillRect/>
          </a:stretch>
        </p:blipFill>
        <p:spPr bwMode="auto">
          <a:xfrm>
            <a:off x="611188" y="1773238"/>
            <a:ext cx="2217737" cy="2374900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9220" name="Picture 10"/>
          <p:cNvPicPr>
            <a:picLocks noChangeAspect="1" noChangeArrowheads="1"/>
          </p:cNvPicPr>
          <p:nvPr/>
        </p:nvPicPr>
        <p:blipFill>
          <a:blip r:embed="rId2"/>
          <a:srcRect l="51311" t="2942" b="52942"/>
          <a:stretch>
            <a:fillRect/>
          </a:stretch>
        </p:blipFill>
        <p:spPr bwMode="auto">
          <a:xfrm>
            <a:off x="3276600" y="1773238"/>
            <a:ext cx="2390775" cy="2519362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9221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4797425"/>
            <a:ext cx="2447925" cy="1836738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9222" name="Рисунок 10"/>
          <p:cNvPicPr>
            <a:picLocks noChangeAspect="1" noChangeArrowheads="1"/>
          </p:cNvPicPr>
          <p:nvPr/>
        </p:nvPicPr>
        <p:blipFill>
          <a:blip r:embed="rId4"/>
          <a:srcRect r="6352"/>
          <a:stretch>
            <a:fillRect/>
          </a:stretch>
        </p:blipFill>
        <p:spPr bwMode="auto">
          <a:xfrm>
            <a:off x="1331913" y="4724400"/>
            <a:ext cx="2301875" cy="1844675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714375" y="428625"/>
            <a:ext cx="7715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Элементы одежды шамана : металлические украшения и подвески</a:t>
            </a:r>
            <a:endParaRPr lang="ru-RU" sz="2800"/>
          </a:p>
        </p:txBody>
      </p:sp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2105025" y="3890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1331913" y="217488"/>
            <a:ext cx="64801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ea typeface="Calibri" pitchFamily="34" charset="0"/>
                <a:cs typeface="Times New Roman" pitchFamily="18" charset="0"/>
              </a:rPr>
              <a:t>Основные атрибуты </a:t>
            </a:r>
          </a:p>
          <a:p>
            <a:pPr algn="ctr"/>
            <a:r>
              <a:rPr lang="ru-RU" sz="2800" b="1">
                <a:ea typeface="Calibri" pitchFamily="34" charset="0"/>
                <a:cs typeface="Times New Roman" pitchFamily="18" charset="0"/>
              </a:rPr>
              <a:t>шамана -  бубен и колотушка</a:t>
            </a:r>
            <a:endParaRPr lang="ru-RU" sz="3200" b="1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53" name="Picture 7"/>
          <p:cNvPicPr>
            <a:picLocks noChangeAspect="1" noChangeArrowheads="1"/>
          </p:cNvPicPr>
          <p:nvPr/>
        </p:nvPicPr>
        <p:blipFill>
          <a:blip r:embed="rId2"/>
          <a:srcRect l="-681" t="-6190"/>
          <a:stretch>
            <a:fillRect/>
          </a:stretch>
        </p:blipFill>
        <p:spPr bwMode="auto">
          <a:xfrm>
            <a:off x="3779838" y="1773238"/>
            <a:ext cx="2173287" cy="1797050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025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628775"/>
            <a:ext cx="2916238" cy="2805113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0255" name="Рисунок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4797425"/>
            <a:ext cx="2881312" cy="1781175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0256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25" y="2276475"/>
            <a:ext cx="2449513" cy="2389188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/>
        </p:nvSpPr>
        <p:spPr bwMode="auto">
          <a:xfrm>
            <a:off x="539750" y="333375"/>
            <a:ext cx="8280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Символы, которые сопровождали шамана – это образы людей, птиц и зверей</a:t>
            </a:r>
          </a:p>
        </p:txBody>
      </p:sp>
      <p:pic>
        <p:nvPicPr>
          <p:cNvPr id="11272" name="Picture 8" descr="mas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4581525"/>
            <a:ext cx="2914650" cy="1905000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127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916113"/>
            <a:ext cx="2733675" cy="1654175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1274" name="Рисунок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1700213"/>
            <a:ext cx="1874838" cy="2559050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1275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4525" y="1916113"/>
            <a:ext cx="3095625" cy="1706562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1127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4652963"/>
            <a:ext cx="2881312" cy="1935162"/>
          </a:xfrm>
          <a:prstGeom prst="rect">
            <a:avLst/>
          </a:prstGeom>
          <a:noFill/>
          <a:ln w="76200">
            <a:pattFill prst="open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</p:spTree>
  </p:cSld>
  <p:clrMapOvr>
    <a:masterClrMapping/>
  </p:clrMapOvr>
  <p:transition spd="slow" advClick="0" advTm="1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768</TotalTime>
  <Words>220</Words>
  <Application>Microsoft Office PowerPoint</Application>
  <PresentationFormat>Экран (4:3)</PresentationFormat>
  <Paragraphs>29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Microsoft Sans Serif</vt:lpstr>
      <vt:lpstr>Times New Roman</vt:lpstr>
      <vt:lpstr>Вершина горы</vt:lpstr>
      <vt:lpstr>Шаманы северных народов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Народные умельцы делали сувениры и кукол шамана и каждый видел этот образ  по своему </vt:lpstr>
      <vt:lpstr>Многие работы мастеров сделаны из натуральных, природных материалов: кость, камень, дерево, ткань, мех, кожа, глина</vt:lpstr>
      <vt:lpstr>ШАМАН –</vt:lpstr>
      <vt:lpstr>       Ссылки по которым получена информация и иллюстрации:   1.  Официальный сайт Агентства по туризму ЯНАО:  http://yamaltour.ru/; 2.  Государственное учреждение «Окружной центр    развития туризма»:  3. Сайт: www.yamaltour.com; </vt:lpstr>
    </vt:vector>
  </TitlesOfParts>
  <Company>istoki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Шаманы северных народов</dc:title>
  <dc:creator>admin</dc:creator>
  <cp:lastModifiedBy>Николай</cp:lastModifiedBy>
  <cp:revision>59</cp:revision>
  <dcterms:created xsi:type="dcterms:W3CDTF">2010-09-29T09:22:21Z</dcterms:created>
  <dcterms:modified xsi:type="dcterms:W3CDTF">2012-11-03T08:13:40Z</dcterms:modified>
</cp:coreProperties>
</file>