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1" r:id="rId3"/>
    <p:sldId id="273" r:id="rId4"/>
    <p:sldId id="279" r:id="rId5"/>
    <p:sldId id="274" r:id="rId6"/>
    <p:sldId id="280" r:id="rId7"/>
    <p:sldId id="281" r:id="rId8"/>
    <p:sldId id="283" r:id="rId9"/>
    <p:sldId id="275" r:id="rId10"/>
    <p:sldId id="276" r:id="rId11"/>
    <p:sldId id="277" r:id="rId12"/>
    <p:sldId id="278" r:id="rId13"/>
    <p:sldId id="257" r:id="rId14"/>
    <p:sldId id="260" r:id="rId15"/>
    <p:sldId id="265" r:id="rId16"/>
    <p:sldId id="267" r:id="rId17"/>
    <p:sldId id="263" r:id="rId18"/>
    <p:sldId id="264" r:id="rId19"/>
    <p:sldId id="269" r:id="rId20"/>
    <p:sldId id="284" r:id="rId21"/>
    <p:sldId id="285" r:id="rId22"/>
    <p:sldId id="286" r:id="rId23"/>
    <p:sldId id="287" r:id="rId24"/>
    <p:sldId id="282" r:id="rId25"/>
    <p:sldId id="268" r:id="rId26"/>
    <p:sldId id="258" r:id="rId27"/>
    <p:sldId id="288" r:id="rId28"/>
    <p:sldId id="293" r:id="rId29"/>
    <p:sldId id="292" r:id="rId30"/>
    <p:sldId id="291" r:id="rId31"/>
    <p:sldId id="290" r:id="rId32"/>
    <p:sldId id="296" r:id="rId33"/>
    <p:sldId id="297" r:id="rId34"/>
    <p:sldId id="295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 Cyr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00"/>
    <a:srgbClr val="CCFFCC"/>
    <a:srgbClr val="000099"/>
    <a:srgbClr val="663300"/>
    <a:srgbClr val="FFCCFF"/>
    <a:srgbClr val="CCFF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8475" autoAdjust="0"/>
  </p:normalViewPr>
  <p:slideViewPr>
    <p:cSldViewPr>
      <p:cViewPr varScale="1">
        <p:scale>
          <a:sx n="60" d="100"/>
          <a:sy n="60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Щелкните для правки стилей образца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DBB50D0D-851E-428D-BFB9-552B2A8C8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073A5-55A3-4348-AFE4-57E5E0CDBD7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Африканский австралопитек. 3-4 млн лет назад. Главное – хождение на двух ногах.</a:t>
            </a:r>
          </a:p>
          <a:p>
            <a:r>
              <a:rPr lang="ru-RU" smtClean="0"/>
              <a:t>Передвигались на задних конечностях, были всеядные, не имели ни орудий труда, ни жилищ.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8FA84-1B9F-462B-BA4E-BFC8805CF1D9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Homo Habilis</a:t>
            </a:r>
            <a:r>
              <a:rPr lang="ru-RU" smtClean="0"/>
              <a:t>. Умели изготавливать примитивные орудия труда.</a:t>
            </a:r>
            <a:r>
              <a:rPr lang="en-US" smtClean="0"/>
              <a:t> </a:t>
            </a: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74A0B-74DA-410F-9E17-71B255DD395D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Питекантропы и синантропы.  Определенно умели изготавливать каменные орудия труда (напр, обоюдоострое рубило). </a:t>
            </a:r>
          </a:p>
          <a:p>
            <a:r>
              <a:rPr lang="ru-RU" smtClean="0"/>
              <a:t>Были значительно крупнее австралопитеков и с большим объемом мозга.</a:t>
            </a:r>
          </a:p>
          <a:p>
            <a:r>
              <a:rPr lang="ru-RU" smtClean="0"/>
              <a:t>Могли уже использовать огонь для приготовления пищи, но добывать скорее всего не умели. </a:t>
            </a:r>
          </a:p>
          <a:p>
            <a:r>
              <a:rPr lang="ru-RU" smtClean="0"/>
              <a:t>Азия / Индонезия / Китай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59F11-EC36-4262-9355-C8D92D1D81CC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От находки вблизи города Неандерталя (Западная Германия).</a:t>
            </a:r>
          </a:p>
          <a:p>
            <a:r>
              <a:rPr lang="ru-RU" smtClean="0"/>
              <a:t>Умственные способности более развиты, чем у предшествующих перв. людей.</a:t>
            </a:r>
          </a:p>
          <a:p>
            <a:r>
              <a:rPr lang="ru-RU" smtClean="0"/>
              <a:t>Скорее всего учились осваивать речь, но не полностью владели речью.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A43D7-9CB7-446D-AE0E-C1784FADC48B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chemeClr val="accent2"/>
                </a:solidFill>
              </a:rPr>
              <a:t>Homo Sapiens</a:t>
            </a:r>
            <a:endParaRPr lang="ru-RU" b="1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accent2"/>
                </a:solidFill>
              </a:rPr>
              <a:t>По облику, объему мозга, росту и т.п. похожи на современного человека.</a:t>
            </a:r>
          </a:p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accent2"/>
                </a:solidFill>
              </a:rPr>
              <a:t>Кроманьонцы освоили всю Европу и Азию. В России находки кроманьонцев сделаны в окрестностях Воронежа и Владимира, в Сибири и на Урале, а также в Средней Азии.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7108" name="Rectangl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B6298-B400-4CC1-840C-8993F3F7EE76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8132" name="Rectangl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61307-7210-4D4D-88D8-42ECE01E7EA8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9156" name="Rectangl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DD84E-106B-4524-9B7D-C7B9F9038F45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0180" name="Rectangl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2163F-B8C2-4E77-891F-63DD591B6397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7157F-1058-46F4-9CB0-A08C772BE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C343F-58E5-4186-9FD4-221B1AE1E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4E0B9-2F69-4163-AB00-1FDD1BFF7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053DB-92F3-4A61-9E49-E6BA61499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BF245-D385-4EB7-9152-E0EFFE03E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/>
          <a:lstStyle>
            <a:extLst/>
          </a:lstStyle>
          <a:p>
            <a:pPr algn="ctr">
              <a:spcBef>
                <a:spcPct val="20000"/>
              </a:spcBef>
              <a:defRPr/>
            </a:pPr>
            <a:r>
              <a:rPr lang="ru-RU" sz="7200">
                <a:solidFill>
                  <a:schemeClr val="tx1">
                    <a:alpha val="40000"/>
                  </a:schemeClr>
                </a:solidFill>
              </a:rPr>
              <a:t>ПРАВИЛЬНО или НЕПРАВИЛЬНО?</a:t>
            </a:r>
          </a:p>
        </p:txBody>
      </p:sp>
      <p:sp>
        <p:nvSpPr>
          <p:cNvPr id="4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>
            <a:spAutoFit/>
          </a:bodyPr>
          <a:lstStyle>
            <a:extLst/>
          </a:lstStyle>
          <a:p>
            <a:pPr algn="ctr">
              <a:spcBef>
                <a:spcPct val="20000"/>
              </a:spcBef>
              <a:defRPr/>
            </a:pPr>
            <a:r>
              <a:rPr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</a:rPr>
              <a:t>ПРАВИЛЬНО </a:t>
            </a:r>
            <a:r>
              <a:rPr lang="ru-RU" sz="7200">
                <a:solidFill>
                  <a:prstClr val="white">
                    <a:alpha val="40000"/>
                  </a:prstClr>
                </a:solidFill>
              </a:rPr>
              <a:t>или НЕПРАВИЛЬНО?</a:t>
            </a:r>
            <a:endParaRPr lang="ru-RU"/>
          </a:p>
        </p:txBody>
      </p:sp>
      <p:sp>
        <p:nvSpPr>
          <p:cNvPr id="27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A34A4DA5-BB97-4634-83C5-5D5ADE1D8019}" type="datetimeFigureOut">
              <a:rPr/>
              <a:pPr>
                <a:defRPr/>
              </a:pPr>
              <a:t>24.10.2012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CCD577-5360-4F6E-A796-04BCCD62D289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0182B487-5CE7-48A5-A985-9DDADC6C1AD6}" type="datetimeFigureOut">
              <a:rPr/>
              <a:pPr>
                <a:defRPr/>
              </a:pPr>
              <a:t>24.10.2012</a:t>
            </a:fld>
            <a:endParaRPr/>
          </a:p>
        </p:txBody>
      </p:sp>
      <p:sp>
        <p:nvSpPr>
          <p:cNvPr id="23" name="Rectangl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B273B3-25AF-4EC3-B6F0-ACB61F37E38A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7D73-7760-40BF-AF11-76721F2AD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8563-8E0E-4071-809A-1408BC259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0CDC-9F49-4E74-AF79-5DF6157C3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D1D6C-9766-4DC5-8561-16F04DDEA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75D45-E89D-409E-AEC7-4E95B64BE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0675-0DC7-4398-A577-1604DED25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3D0A-992B-4D76-BFC6-B82811909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1014-D68B-4D22-8C71-F369FEE64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4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A543E17-9668-4481-8D68-FED577DB8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4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5" r:id="rId9"/>
    <p:sldLayoutId id="2147483832" r:id="rId10"/>
    <p:sldLayoutId id="2147483833" r:id="rId11"/>
    <p:sldLayoutId id="2147483836" r:id="rId12"/>
    <p:sldLayoutId id="2147483834" r:id="rId13"/>
    <p:sldLayoutId id="2147483837" r:id="rId14"/>
    <p:sldLayoutId id="2147483838" r:id="rId15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1357298"/>
            <a:ext cx="7851648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sng" dirty="0" smtClean="0">
                <a:solidFill>
                  <a:schemeClr val="tx1"/>
                </a:solidFill>
              </a:rPr>
              <a:t>Древние люди:</a:t>
            </a:r>
            <a:br>
              <a:rPr lang="ru-RU" i="1" u="sng" dirty="0" smtClean="0">
                <a:solidFill>
                  <a:schemeClr val="tx1"/>
                </a:solidFill>
              </a:rPr>
            </a:br>
            <a:r>
              <a:rPr lang="ru-RU" i="1" u="sng" dirty="0" smtClean="0">
                <a:solidFill>
                  <a:schemeClr val="tx1"/>
                </a:solidFill>
              </a:rPr>
              <a:t>где искать наши корни?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ru-RU" smtClean="0"/>
              <a:t>Подготовил </a:t>
            </a:r>
          </a:p>
          <a:p>
            <a:pPr marR="0" eaLnBrk="1" hangingPunct="1"/>
            <a:r>
              <a:rPr lang="ru-RU" smtClean="0"/>
              <a:t> учитель истории</a:t>
            </a:r>
          </a:p>
          <a:p>
            <a:pPr marR="0" eaLnBrk="1" hangingPunct="1"/>
            <a:r>
              <a:rPr lang="ru-RU" smtClean="0"/>
              <a:t>МОУ Шаховская сош</a:t>
            </a:r>
          </a:p>
          <a:p>
            <a:pPr marR="0" eaLnBrk="1" hangingPunct="1"/>
            <a:r>
              <a:rPr lang="ru-RU" smtClean="0"/>
              <a:t> Игнатьева И.О.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95288" y="496888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Питекантропы / Синантропы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000125" y="5429250"/>
            <a:ext cx="7005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800-500 тыс. лет назад</a:t>
            </a:r>
          </a:p>
        </p:txBody>
      </p:sp>
      <p:pic>
        <p:nvPicPr>
          <p:cNvPr id="26628" name="Picture 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195513" y="1484313"/>
            <a:ext cx="4248150" cy="381635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1484313"/>
            <a:ext cx="3960812" cy="3600450"/>
          </a:xfr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50913" y="496888"/>
            <a:ext cx="7005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Неандерталец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55650" y="5157788"/>
            <a:ext cx="7005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300-</a:t>
            </a:r>
            <a:r>
              <a:rPr lang="ru-RU" sz="4000"/>
              <a:t>40 тысяч лет назад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roma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341438"/>
            <a:ext cx="5832475" cy="5035550"/>
          </a:xfrm>
          <a:noFill/>
          <a:ln>
            <a:solidFill>
              <a:srgbClr val="A50021"/>
            </a:solidFill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268538" y="501332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39750" y="496888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Кроманьонцы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785813" y="933450"/>
          <a:ext cx="7429500" cy="3919538"/>
        </p:xfrm>
        <a:graphic>
          <a:graphicData uri="http://schemas.openxmlformats.org/presentationml/2006/ole">
            <p:oleObj spid="_x0000_s1026" name="Image" r:id="rId3" imgW="7276190" imgH="3839111" progId="Photoshop.Image.3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Первые места проживания- пещеры</a:t>
            </a:r>
            <a:endParaRPr lang="ru-RU" dirty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838200" y="2400300"/>
          <a:ext cx="7467600" cy="2698750"/>
        </p:xfrm>
        <a:graphic>
          <a:graphicData uri="http://schemas.openxmlformats.org/presentationml/2006/ole">
            <p:oleObj spid="_x0000_s2050" name="Image" r:id="rId3" imgW="3057143" imgH="1104762" progId="Photoshop.Image.3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81000" y="1781175"/>
          <a:ext cx="4262438" cy="3979863"/>
        </p:xfrm>
        <a:graphic>
          <a:graphicData uri="http://schemas.openxmlformats.org/presentationml/2006/ole">
            <p:oleObj spid="_x0000_s3074" name="Image" r:id="rId3" imgW="1867161" imgH="1743318" progId="Photoshop.Image.3">
              <p:embed/>
            </p:oleObj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571500"/>
            <a:ext cx="4419600" cy="6286500"/>
          </a:xfrm>
          <a:noFill/>
          <a:ln w="76200"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ru-RU" sz="2800" b="1" dirty="0" smtClean="0"/>
              <a:t>Основным занятием древних людей было собирательство.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ru-RU" sz="2800" b="1" dirty="0" smtClean="0"/>
              <a:t>Но даже довольствуясь дарами природы древние люди изготовляли орудия труда.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ru-RU" sz="2800" b="1" dirty="0" smtClean="0"/>
              <a:t>На их производство  шел камень. Первым орудием труда было рубило-галька заостренная с одного края.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1752600"/>
          <a:ext cx="4114800" cy="4094163"/>
        </p:xfrm>
        <a:graphic>
          <a:graphicData uri="http://schemas.openxmlformats.org/presentationml/2006/ole">
            <p:oleObj spid="_x0000_s4098" name="Image" r:id="rId3" imgW="1867161" imgH="1857143" progId="Photoshop.Image.3">
              <p:embed/>
            </p:oleObj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495800" cy="5410200"/>
          </a:xfrm>
          <a:noFill/>
          <a:ln w="76200"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ru-RU" sz="2800" b="1" dirty="0" smtClean="0"/>
              <a:t>Для производства рубила люди отбирали на берегу реки округлую гальку, и обрабатывали её скалывая другим камнем с узкого края маленькие кусочки.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ru-RU" sz="2800" b="1" dirty="0" smtClean="0"/>
              <a:t>Рубила были непрочными быстро ломались, поэтому их нужно было очень много.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5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1936750"/>
          <a:ext cx="4038600" cy="2806700"/>
        </p:xfrm>
        <a:graphic>
          <a:graphicData uri="http://schemas.openxmlformats.org/presentationml/2006/ole">
            <p:oleObj spid="_x0000_s5122" name="Image" r:id="rId3" imgW="3715269" imgH="2580952" progId="Photoshop.Image.3">
              <p:embed/>
            </p:oleObj>
          </a:graphicData>
        </a:graphic>
      </p:graphicFrame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71500"/>
            <a:ext cx="4114800" cy="5429250"/>
          </a:xfrm>
          <a:noFill/>
          <a:ln w="76200"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ru-RU" sz="2800" b="1" dirty="0" smtClean="0"/>
              <a:t>Другими орудиями древнего человека были </a:t>
            </a:r>
            <a:r>
              <a:rPr lang="ru-RU" sz="2800" b="1" dirty="0" err="1" smtClean="0"/>
              <a:t>отщепы</a:t>
            </a:r>
            <a:r>
              <a:rPr lang="ru-RU" sz="2800" b="1" dirty="0" smtClean="0"/>
              <a:t> - образовавшиеся после обработки гальки.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ru-RU" sz="2800" b="1" dirty="0" err="1" smtClean="0"/>
              <a:t>Отщепы</a:t>
            </a:r>
            <a:r>
              <a:rPr lang="ru-RU" sz="2800" b="1" dirty="0" smtClean="0"/>
              <a:t> использовались как ножи и скребки при обработке шкур животных.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4"/>
          <p:cNvSpPr>
            <a:spLocks noGrp="1"/>
          </p:cNvSpPr>
          <p:nvPr>
            <p:ph type="title"/>
          </p:nvPr>
        </p:nvSpPr>
        <p:spPr>
          <a:xfrm>
            <a:off x="785813" y="428625"/>
            <a:ext cx="77724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617538" y="1752600"/>
          <a:ext cx="3573462" cy="4114800"/>
        </p:xfrm>
        <a:graphic>
          <a:graphicData uri="http://schemas.openxmlformats.org/presentationml/2006/ole">
            <p:oleObj spid="_x0000_s6146" name="Image" r:id="rId3" imgW="3266667" imgH="3761905" progId="Photoshop.Image.3">
              <p:embed/>
            </p:oleObj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/>
              <a:t>Подумайте какое орудие труда перед вами?</a:t>
            </a:r>
            <a:endParaRPr lang="en-US" sz="36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/>
              <a:t> Из чего оно изготовлялось?</a:t>
            </a:r>
            <a:endParaRPr lang="ru-RU" sz="36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785813" y="428625"/>
          <a:ext cx="7265987" cy="2895600"/>
        </p:xfrm>
        <a:graphic>
          <a:graphicData uri="http://schemas.openxmlformats.org/presentationml/2006/ole">
            <p:oleObj spid="_x0000_s7170" name="Image" r:id="rId3" imgW="4533333" imgH="1886213" progId="Photoshop.Image.3">
              <p:embed/>
            </p:oleObj>
          </a:graphicData>
        </a:graphic>
      </p:graphicFrame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928688" y="3571875"/>
            <a:ext cx="7786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ru-RU" b="1"/>
              <a:t>Кроме собирательства другим важнейшим занятием наших далеких предков была охота. </a:t>
            </a:r>
          </a:p>
          <a:p>
            <a:pPr>
              <a:buFont typeface="Monotype Sorts" pitchFamily="2" charset="2"/>
              <a:buNone/>
            </a:pPr>
            <a:r>
              <a:rPr lang="ru-RU" b="1"/>
              <a:t>Они загоняли крупных животных на берег реки, к обрыву или в ловушку и забивали их камнями.</a:t>
            </a:r>
          </a:p>
          <a:p>
            <a:pPr>
              <a:buFont typeface="Monotype Sorts" pitchFamily="2" charset="2"/>
              <a:buNone/>
            </a:pPr>
            <a:r>
              <a:rPr lang="ru-RU" b="1"/>
              <a:t>Удачная охота позволяла обеспечить себя едой на длительное время.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Задание на урок </a:t>
            </a:r>
          </a:p>
        </p:txBody>
      </p:sp>
      <p:sp>
        <p:nvSpPr>
          <p:cNvPr id="20483" name="Rectangle 3" descr="Почтовая бумага"/>
          <p:cNvSpPr>
            <a:spLocks noGrp="1" noChangeArrowheads="1"/>
          </p:cNvSpPr>
          <p:nvPr>
            <p:ph idx="1"/>
          </p:nvPr>
        </p:nvSpPr>
        <p:spPr>
          <a:xfrm>
            <a:off x="685800" y="2895600"/>
            <a:ext cx="7772400" cy="2133600"/>
          </a:xfrm>
          <a:noFill/>
          <a:ln w="76200"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ru-RU" sz="4400" b="1" dirty="0" smtClean="0"/>
              <a:t>Запишите в тетради-</a:t>
            </a:r>
            <a:r>
              <a:rPr lang="en-US" sz="4400" b="1" dirty="0" smtClean="0"/>
              <a:t> </a:t>
            </a:r>
            <a:r>
              <a:rPr lang="ru-RU" sz="4400" b="1" dirty="0" smtClean="0"/>
              <a:t>чем древние люди отличались от животных ?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4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476250"/>
            <a:ext cx="7858125" cy="1309688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ru-RU" sz="2400" smtClean="0"/>
              <a:t>   </a:t>
            </a:r>
            <a:r>
              <a:rPr lang="ru-RU" sz="3600" smtClean="0"/>
              <a:t>Постепенно люди изобрели лук и стрелы и им стало легче охотится за птицами.</a:t>
            </a:r>
          </a:p>
        </p:txBody>
      </p:sp>
      <p:pic>
        <p:nvPicPr>
          <p:cNvPr id="29699" name="Picture 14" descr="14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331913" y="1890713"/>
            <a:ext cx="7056437" cy="4633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85750"/>
            <a:ext cx="3786188" cy="60261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ru-RU" sz="3600" smtClean="0"/>
              <a:t>    Кроме мяса люди употребляли  в пищу зерна дикорастущего ячменя и пшеницы. Но когда люди заметили, что упавшие за землю зерна дают всходы , они стали сеять зерно.</a:t>
            </a:r>
          </a:p>
        </p:txBody>
      </p:sp>
      <p:pic>
        <p:nvPicPr>
          <p:cNvPr id="30723" name="Picture 5" descr="19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4572000" y="765175"/>
            <a:ext cx="39941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357188"/>
            <a:ext cx="4070350" cy="5738812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ru-RU" sz="3600" smtClean="0">
                <a:solidFill>
                  <a:schemeClr val="bg1"/>
                </a:solidFill>
              </a:rPr>
              <a:t>   </a:t>
            </a:r>
            <a:r>
              <a:rPr lang="ru-RU" sz="3600" smtClean="0"/>
              <a:t>Чтобы увеличить участок для посева они срубали деревья  топорами из камня и вскапывали землю мотыгой из дерева.</a:t>
            </a:r>
          </a:p>
          <a:p>
            <a:pPr eaLnBrk="1" hangingPunct="1">
              <a:buFont typeface="Monotype Sorts" pitchFamily="2" charset="2"/>
              <a:buNone/>
            </a:pPr>
            <a:endParaRPr lang="ru-RU" sz="3600" smtClean="0"/>
          </a:p>
        </p:txBody>
      </p:sp>
      <p:pic>
        <p:nvPicPr>
          <p:cNvPr id="31747" name="Picture 4" descr="18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132388" y="836613"/>
            <a:ext cx="3048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71500"/>
            <a:ext cx="4100513" cy="55245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ru-RU" sz="3600" smtClean="0"/>
              <a:t>    Для того чтобы собрать урожай они использовали серпы из костей животных.</a:t>
            </a:r>
          </a:p>
        </p:txBody>
      </p:sp>
      <p:pic>
        <p:nvPicPr>
          <p:cNvPr id="32771" name="Picture 4" descr="20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435600" y="620713"/>
            <a:ext cx="2690813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714375" y="357188"/>
            <a:ext cx="8032750" cy="2063750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ru-RU" sz="2800" smtClean="0"/>
              <a:t>    </a:t>
            </a:r>
            <a:r>
              <a:rPr lang="ru-RU" sz="3600" smtClean="0"/>
              <a:t>Все люди, звери и птицы очень боялись огня. Но люди поняли, что огонь даёт тепло и мясо запечённое в углях вкуснее.</a:t>
            </a:r>
          </a:p>
        </p:txBody>
      </p:sp>
      <p:pic>
        <p:nvPicPr>
          <p:cNvPr id="33795" name="Picture 10" descr="10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900113" y="2857500"/>
            <a:ext cx="7127875" cy="325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Древние люди перед охотой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2338388"/>
          <a:ext cx="4189413" cy="2679700"/>
        </p:xfrm>
        <a:graphic>
          <a:graphicData uri="http://schemas.openxmlformats.org/presentationml/2006/ole">
            <p:oleObj spid="_x0000_s8194" name="Image" r:id="rId3" imgW="3277057" imgH="2095793" progId="Photoshop.Image.3">
              <p:embed/>
            </p:oleObj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/>
              <a:t>Огонь стал неотъемлемым атрибутом охоты.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/>
              <a:t>Как вы думаете почему?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1028700"/>
          <a:ext cx="3375025" cy="5562600"/>
        </p:xfrm>
        <a:graphic>
          <a:graphicData uri="http://schemas.openxmlformats.org/presentationml/2006/ole">
            <p:oleObj spid="_x0000_s9218" name="Image" r:id="rId3" imgW="1867161" imgH="3076190" progId="Photoshop.Image.3">
              <p:embed/>
            </p:oleObj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b="1" dirty="0" smtClean="0"/>
              <a:t>Первоначально люди брали огонь от загоревшихся после попадания молнии деревьев.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2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357188"/>
            <a:ext cx="3857625" cy="5500687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ru-RU" sz="3600" smtClean="0"/>
              <a:t>   Из собранного урожая</a:t>
            </a:r>
            <a:r>
              <a:rPr lang="en-US" sz="3600" smtClean="0"/>
              <a:t> </a:t>
            </a:r>
            <a:r>
              <a:rPr lang="ru-RU" sz="3600" smtClean="0"/>
              <a:t>и добытого  на охоте  мяса они научились готовить еду, а для этого нужна была посуда.</a:t>
            </a:r>
          </a:p>
        </p:txBody>
      </p:sp>
      <p:pic>
        <p:nvPicPr>
          <p:cNvPr id="34819" name="Picture 4" descr="25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4643438" y="981075"/>
            <a:ext cx="36131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b="1" i="0" u="sng" smtClean="0">
                <a:solidFill>
                  <a:srgbClr val="00B0F0"/>
                </a:solidFill>
              </a:rPr>
              <a:t>Основным занятием древйних людей было  собирательство</a:t>
            </a:r>
            <a:endParaRPr i="0" u="sng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u="sng" dirty="0" smtClean="0">
                <a:solidFill>
                  <a:srgbClr val="00B0F0"/>
                </a:solidFill>
                <a:latin typeface="Arial Black" pitchFamily="34" charset="0"/>
              </a:rPr>
              <a:t>П</a:t>
            </a:r>
            <a:r>
              <a:rPr u="sng" smtClean="0">
                <a:solidFill>
                  <a:srgbClr val="00B0F0"/>
                </a:solidFill>
                <a:latin typeface="Arial Black" pitchFamily="34" charset="0"/>
              </a:rPr>
              <a:t>ервые древнейшие люди жили на деревьях</a:t>
            </a:r>
            <a:endParaRPr u="sng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43063"/>
            <a:ext cx="777716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4213" y="260350"/>
            <a:ext cx="784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Откуда мы знаем о первобытных людях?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755650" y="57912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… по остаткам черепов, костей, орудий труда, раскопках древних жилищ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600" b="1" u="sng" smtClean="0">
                <a:solidFill>
                  <a:srgbClr val="00B0F0"/>
                </a:solidFill>
                <a:latin typeface="Arial Black" pitchFamily="34" charset="0"/>
              </a:rPr>
              <a:t>Первый огонь древние     </a:t>
            </a:r>
            <a:br>
              <a:rPr sz="3600" b="1" u="sng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sz="3600" b="1" u="sng" smtClean="0">
                <a:solidFill>
                  <a:srgbClr val="00B0F0"/>
                </a:solidFill>
                <a:latin typeface="Arial Black" pitchFamily="34" charset="0"/>
              </a:rPr>
              <a:t>люди получили  трением палочек</a:t>
            </a:r>
            <a:br>
              <a:rPr sz="3600" b="1" u="sng" smtClean="0">
                <a:solidFill>
                  <a:srgbClr val="00B0F0"/>
                </a:solidFill>
                <a:latin typeface="Arial Black" pitchFamily="34" charset="0"/>
              </a:rPr>
            </a:br>
            <a:endParaRPr sz="3600" u="sng" smtClean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3"/>
          </p:nvPr>
        </p:nvSpPr>
        <p:spPr>
          <a:xfrm>
            <a:off x="285720" y="1571612"/>
            <a:ext cx="3600480" cy="128588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>
            <a:extLst/>
          </a:lstStyle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b="1" smtClean="0">
                <a:solidFill>
                  <a:schemeClr val="bg1"/>
                </a:solidFill>
              </a:rPr>
              <a:t>Древних людей живших 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b="1" smtClean="0">
                <a:solidFill>
                  <a:schemeClr val="bg1"/>
                </a:solidFill>
              </a:rPr>
              <a:t>Южной Африке назвалии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body" sz="quarter" idx="14"/>
          </p:nvPr>
        </p:nvSpPr>
        <p:spPr>
          <a:xfrm>
            <a:off x="285720" y="2928934"/>
            <a:ext cx="3643338" cy="857256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>
            <a:extLst/>
          </a:lstStyle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b="1" smtClean="0">
                <a:solidFill>
                  <a:schemeClr val="bg1"/>
                </a:solidFill>
              </a:rPr>
              <a:t>Сначала древние люди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b="1" smtClean="0">
                <a:solidFill>
                  <a:schemeClr val="bg1"/>
                </a:solidFill>
              </a:rPr>
              <a:t>жили...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body" sz="quarter" idx="15"/>
          </p:nvPr>
        </p:nvSpPr>
        <p:spPr>
          <a:xfrm>
            <a:off x="285720" y="3886200"/>
            <a:ext cx="3786214" cy="1114436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>
            <a:extLst/>
          </a:lstStyle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b="1" smtClean="0">
                <a:solidFill>
                  <a:schemeClr val="bg1"/>
                </a:solidFill>
              </a:rPr>
              <a:t>Основным занятием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b="1" smtClean="0">
                <a:solidFill>
                  <a:schemeClr val="bg1"/>
                </a:solidFill>
              </a:rPr>
              <a:t> древйних людей было...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6"/>
          </p:nvPr>
        </p:nvSpPr>
        <p:spPr>
          <a:xfrm>
            <a:off x="285720" y="5072074"/>
            <a:ext cx="3786214" cy="128588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extLst/>
          </a:lstStyle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b="1" smtClean="0">
                <a:solidFill>
                  <a:schemeClr val="bg1"/>
                </a:solidFill>
              </a:rPr>
              <a:t>Первый огонь древние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b="1" smtClean="0">
                <a:solidFill>
                  <a:schemeClr val="bg1"/>
                </a:solidFill>
              </a:rPr>
              <a:t>люди получили...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4786314" y="1500174"/>
            <a:ext cx="3643338" cy="957266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b="1" smtClean="0">
                <a:solidFill>
                  <a:srgbClr val="000099"/>
                </a:solidFill>
              </a:rPr>
              <a:t>в пещерах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endParaRPr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8"/>
          </p:nvPr>
        </p:nvSpPr>
        <p:spPr>
          <a:xfrm>
            <a:off x="4800600" y="2643182"/>
            <a:ext cx="3629052" cy="78581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b="1" smtClean="0">
                <a:solidFill>
                  <a:srgbClr val="663300"/>
                </a:solidFill>
              </a:rPr>
              <a:t>собирательство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endParaRPr dirty="0"/>
          </a:p>
        </p:txBody>
      </p:sp>
      <p:sp>
        <p:nvSpPr>
          <p:cNvPr id="10" name="Rectangle 10"/>
          <p:cNvSpPr>
            <a:spLocks noGrp="1"/>
          </p:cNvSpPr>
          <p:nvPr>
            <p:ph type="body" sz="quarter" idx="19"/>
          </p:nvPr>
        </p:nvSpPr>
        <p:spPr>
          <a:xfrm>
            <a:off x="4800600" y="3571876"/>
            <a:ext cx="3700490" cy="771524"/>
          </a:xfrm>
        </p:spPr>
        <p:txBody>
          <a:bodyPr>
            <a:normAutofit/>
          </a:bodyPr>
          <a:lstStyle>
            <a:extLst/>
          </a:lstStyle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b="1" smtClean="0">
                <a:solidFill>
                  <a:srgbClr val="006600"/>
                </a:solidFill>
              </a:rPr>
              <a:t>австралопитеки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endParaRPr dirty="0"/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20"/>
          </p:nvPr>
        </p:nvSpPr>
        <p:spPr>
          <a:xfrm>
            <a:off x="4800600" y="4429132"/>
            <a:ext cx="3771928" cy="828668"/>
          </a:xfrm>
        </p:spPr>
        <p:txBody>
          <a:bodyPr>
            <a:normAutofit/>
          </a:bodyPr>
          <a:lstStyle>
            <a:extLst/>
          </a:lstStyle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b="1" smtClean="0">
                <a:solidFill>
                  <a:srgbClr val="000099"/>
                </a:solidFill>
              </a:rPr>
              <a:t>на деревьях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endParaRPr dirty="0"/>
          </a:p>
        </p:txBody>
      </p:sp>
      <p:sp>
        <p:nvSpPr>
          <p:cNvPr id="12" name="Rectangle 12"/>
          <p:cNvSpPr>
            <a:spLocks noGrp="1"/>
          </p:cNvSpPr>
          <p:nvPr>
            <p:ph type="body" sz="quarter" idx="21"/>
          </p:nvPr>
        </p:nvSpPr>
        <p:spPr>
          <a:xfrm>
            <a:off x="4857752" y="5357826"/>
            <a:ext cx="3714776" cy="1028688"/>
          </a:xfrm>
          <a:prstGeom prst="roundRect">
            <a:avLst>
              <a:gd name="adj" fmla="val 28137"/>
            </a:avLst>
          </a:prstGeom>
        </p:spPr>
        <p:txBody>
          <a:bodyPr>
            <a:normAutofit fontScale="92500" lnSpcReduction="10000"/>
          </a:bodyPr>
          <a:lstStyle>
            <a:extLst/>
          </a:lstStyle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endParaRPr b="1" smtClean="0">
              <a:solidFill>
                <a:srgbClr val="CC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b="1" smtClean="0">
                <a:solidFill>
                  <a:srgbClr val="CC0000"/>
                </a:solidFill>
              </a:rPr>
              <a:t>от лесных пожаров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endParaRPr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971550"/>
          </a:xfrm>
        </p:spPr>
        <p:txBody>
          <a:bodyPr>
            <a:normAutofit fontScale="90000"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У</a:t>
            </a:r>
            <a:r>
              <a:rPr smtClean="0"/>
              <a:t>кажите правильный ответ</a:t>
            </a:r>
            <a:endParaRPr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  <p:bldP spid="15" grpId="0" build="p" animBg="1"/>
      <p:bldP spid="13" grpId="0" build="p" animBg="1"/>
      <p:bldP spid="10" grpId="0" build="p" animBg="1"/>
      <p:bldP spid="11" grpId="0" build="p" animBg="1"/>
      <p:bldP spid="12" grpId="0" build="p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Домашнее задание 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4400" smtClean="0"/>
              <a:t>Нарисовать рисунок ,  подготовить сообщения о местах находок  останков древних людей.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9600" smtClean="0"/>
              <a:t>Спасибо за работу!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ru-RU" sz="2800" smtClean="0"/>
              <a:t>Презентации Чернова Алексея </a:t>
            </a:r>
          </a:p>
          <a:p>
            <a:pPr marR="0" eaLnBrk="1" hangingPunct="1"/>
            <a:endParaRPr lang="ru-RU" smtClean="0"/>
          </a:p>
          <a:p>
            <a:pPr marR="0" eaLnBrk="1" hangingPunct="1"/>
            <a:endParaRPr lang="ru-RU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idx="1"/>
          </p:nvPr>
        </p:nvSpPr>
        <p:spPr>
          <a:xfrm>
            <a:off x="285750" y="500063"/>
            <a:ext cx="3429000" cy="5881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sz="3600" smtClean="0"/>
              <a:t>Давным-давно люди выглядели совсем по другому. Они были похожи на обезьян совсем не могли разговаривать</a:t>
            </a:r>
            <a:r>
              <a:rPr lang="ru-RU" sz="3600" smtClean="0">
                <a:solidFill>
                  <a:srgbClr val="92D050"/>
                </a:solidFill>
              </a:rPr>
              <a:t>. </a:t>
            </a:r>
          </a:p>
        </p:txBody>
      </p:sp>
      <p:pic>
        <p:nvPicPr>
          <p:cNvPr id="20483" name="Picture 8" descr="7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3779838" y="836613"/>
            <a:ext cx="41481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000250" y="1428750"/>
            <a:ext cx="4286250" cy="4000500"/>
          </a:xfr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28688" y="500063"/>
            <a:ext cx="7005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Австралопитек - Люси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42988" y="5373688"/>
            <a:ext cx="7005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3-4 млн лет назад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idx="1"/>
          </p:nvPr>
        </p:nvSpPr>
        <p:spPr>
          <a:xfrm>
            <a:off x="1428750" y="928688"/>
            <a:ext cx="6840538" cy="1071562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ru-RU" sz="3600" smtClean="0"/>
              <a:t>Они ели дикие ягоды и фрукты, и яйца птиц. </a:t>
            </a:r>
          </a:p>
        </p:txBody>
      </p:sp>
      <p:pic>
        <p:nvPicPr>
          <p:cNvPr id="22531" name="Picture 7" descr="6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71500" y="2428875"/>
            <a:ext cx="8072438" cy="3625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9"/>
          <p:cNvSpPr txBox="1">
            <a:spLocks noChangeArrowheads="1"/>
          </p:cNvSpPr>
          <p:nvPr/>
        </p:nvSpPr>
        <p:spPr bwMode="auto">
          <a:xfrm>
            <a:off x="4937125" y="2632075"/>
            <a:ext cx="1265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Медина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5394325" y="3241675"/>
            <a:ext cx="11112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Мекка</a:t>
            </a:r>
            <a:endParaRPr lang="ru-RU"/>
          </a:p>
        </p:txBody>
      </p:sp>
      <p:sp>
        <p:nvSpPr>
          <p:cNvPr id="23556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214313" y="571500"/>
            <a:ext cx="8929687" cy="1849438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ru-RU" sz="3600" smtClean="0"/>
              <a:t>Охотиться они ещё не могли, поэтому они отбирали добычу у хищных животных. И использовали для этого  палки и дубинки</a:t>
            </a:r>
            <a:r>
              <a:rPr lang="ru-RU" sz="2800" smtClean="0"/>
              <a:t>. </a:t>
            </a:r>
          </a:p>
        </p:txBody>
      </p:sp>
      <p:pic>
        <p:nvPicPr>
          <p:cNvPr id="23557" name="Picture 18" descr="8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2571744"/>
            <a:ext cx="9144000" cy="3529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28625"/>
            <a:ext cx="4603750" cy="6215063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ru-RU" sz="3600" smtClean="0">
                <a:solidFill>
                  <a:srgbClr val="92D050"/>
                </a:solidFill>
              </a:rPr>
              <a:t>   </a:t>
            </a:r>
            <a:r>
              <a:rPr lang="ru-RU" sz="3600" smtClean="0"/>
              <a:t>Прошло много лет и люди научились охотиться и делать деревянные копья с наконечниками из камня или кости. Мясо животных они ели, из шкуры делали одежду, а из костей орудия труда</a:t>
            </a:r>
            <a:r>
              <a:rPr lang="ru-RU" sz="2800" smtClean="0"/>
              <a:t>.</a:t>
            </a:r>
          </a:p>
        </p:txBody>
      </p:sp>
      <p:pic>
        <p:nvPicPr>
          <p:cNvPr id="24579" name="Picture 11" descr="1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556250" y="836613"/>
            <a:ext cx="232886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50913" y="496888"/>
            <a:ext cx="70056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Человек умелый</a:t>
            </a:r>
            <a:r>
              <a:rPr lang="en-US" sz="4000"/>
              <a:t> </a:t>
            </a:r>
          </a:p>
          <a:p>
            <a:pPr algn="ctr"/>
            <a:r>
              <a:rPr lang="en-US" sz="4000"/>
              <a:t>Homo habiles</a:t>
            </a:r>
            <a:endParaRPr lang="ru-RU" sz="400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55650" y="5157788"/>
            <a:ext cx="7005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2.4-1.5 млн лет назад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700338" y="1785938"/>
            <a:ext cx="3600450" cy="34290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716</Words>
  <Application>Microsoft PowerPoint 7.0</Application>
  <PresentationFormat>Экран (4:3)</PresentationFormat>
  <Paragraphs>93</Paragraphs>
  <Slides>34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Times New Roman Cyr</vt:lpstr>
      <vt:lpstr>Arial</vt:lpstr>
      <vt:lpstr>Calibri</vt:lpstr>
      <vt:lpstr>Constantia</vt:lpstr>
      <vt:lpstr>Wingdings 2</vt:lpstr>
      <vt:lpstr>Times New Roman</vt:lpstr>
      <vt:lpstr>Monotype Sorts</vt:lpstr>
      <vt:lpstr>Arial Black</vt:lpstr>
      <vt:lpstr>Поток</vt:lpstr>
      <vt:lpstr>Adobe Photoshop Image</vt:lpstr>
      <vt:lpstr>Древние люди: где искать наши корни?</vt:lpstr>
      <vt:lpstr>Задание на урок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Первые места проживания- пещеры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Древние люди перед охотой</vt:lpstr>
      <vt:lpstr>Слайд 26</vt:lpstr>
      <vt:lpstr>Слайд 27</vt:lpstr>
      <vt:lpstr>Основным занятием древйних людей было  собирательство</vt:lpstr>
      <vt:lpstr>Первые древнейшие люди жили на деревьях</vt:lpstr>
      <vt:lpstr>Первый огонь древние      люди получили  трением палочек </vt:lpstr>
      <vt:lpstr>Укажите правильный ответ</vt:lpstr>
      <vt:lpstr>Домашнее задание </vt:lpstr>
      <vt:lpstr>Слайд 33</vt:lpstr>
      <vt:lpstr>Используемые ресурсы:</vt:lpstr>
    </vt:vector>
  </TitlesOfParts>
  <Company>ШКОЛА 46 ЮЗАО МОСКВА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ДРЕВНЕЙШИЕ ЛЮДИ или где искать наши корни</dc:title>
  <dc:creator>Игнатьева И.О.</dc:creator>
  <cp:lastModifiedBy>Николай</cp:lastModifiedBy>
  <cp:revision>37</cp:revision>
  <dcterms:created xsi:type="dcterms:W3CDTF">1998-11-03T08:56:42Z</dcterms:created>
  <dcterms:modified xsi:type="dcterms:W3CDTF">2012-10-24T07:28:35Z</dcterms:modified>
</cp:coreProperties>
</file>