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1920F-742A-4828-AF08-9BE51A46854E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772400" cy="298443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Образовательная система «Школа 2100» </a:t>
            </a:r>
            <a:r>
              <a:rPr lang="en-US" sz="2000" dirty="0" smtClean="0">
                <a:solidFill>
                  <a:srgbClr val="002060"/>
                </a:solidFill>
              </a:rPr>
              <a:t>               </a:t>
            </a:r>
            <a:r>
              <a:rPr lang="ru-RU" sz="2000" dirty="0" smtClean="0">
                <a:solidFill>
                  <a:srgbClr val="002060"/>
                </a:solidFill>
              </a:rPr>
              <a:t> 5 класс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928670"/>
            <a:ext cx="6000792" cy="2643206"/>
          </a:xfrm>
        </p:spPr>
        <p:txBody>
          <a:bodyPr>
            <a:normAutofit fontScale="40000" lnSpcReduction="20000"/>
          </a:bodyPr>
          <a:lstStyle/>
          <a:p>
            <a:r>
              <a:rPr lang="ru-RU" sz="7000" dirty="0" smtClean="0"/>
              <a:t>Урок 3. </a:t>
            </a:r>
          </a:p>
          <a:p>
            <a:r>
              <a:rPr lang="ru-RU" sz="16800" dirty="0" smtClean="0">
                <a:solidFill>
                  <a:srgbClr val="002060"/>
                </a:solidFill>
              </a:rPr>
              <a:t>Тема: </a:t>
            </a:r>
            <a:r>
              <a:rPr lang="ru-RU" sz="16800" b="1" dirty="0" smtClean="0">
                <a:solidFill>
                  <a:srgbClr val="FF0000"/>
                </a:solidFill>
              </a:rPr>
              <a:t>Первые люди</a:t>
            </a:r>
            <a:endParaRPr lang="ru-RU" sz="16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Мои документы\первобытные люди\image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00438"/>
            <a:ext cx="364333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Мои документы\первобытные люди\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27670"/>
            <a:ext cx="3643338" cy="2733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0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/>
              <a:t>г.Усолье-Сибирское</a:t>
            </a:r>
            <a:r>
              <a:rPr lang="ru-RU" sz="800" dirty="0" smtClean="0"/>
              <a:t>, МОУ «СОШ №2», Масленникова Г.В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Неандертальцы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091" y="1857364"/>
            <a:ext cx="3585779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857364"/>
            <a:ext cx="4688843" cy="3500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500166" y="0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/>
              <a:t>г.Усолье-Сибирское</a:t>
            </a:r>
            <a:r>
              <a:rPr lang="ru-RU" sz="800" dirty="0" smtClean="0"/>
              <a:t>, МОУ «СОШ №2», Масленникова Г.В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56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«Человек разумный»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321386" cy="5090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0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/>
              <a:t>г.Усолье-Сибирское</a:t>
            </a:r>
            <a:r>
              <a:rPr lang="ru-RU" sz="800" dirty="0" smtClean="0"/>
              <a:t>, МОУ «СОШ №2», Масленникова Г.В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472518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273"/>
                <a:gridCol w="1657046"/>
                <a:gridCol w="1409192"/>
                <a:gridCol w="1184445"/>
                <a:gridCol w="2204562"/>
              </a:tblGrid>
              <a:tr h="1117282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живых существ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 животного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 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 человеческого общества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Места обитания</a:t>
                      </a:r>
                      <a:endParaRPr lang="ru-RU" dirty="0"/>
                    </a:p>
                  </a:txBody>
                  <a:tcPr/>
                </a:tc>
              </a:tr>
              <a:tr h="1732616">
                <a:tc>
                  <a:txBody>
                    <a:bodyPr/>
                    <a:lstStyle/>
                    <a:p>
                      <a:r>
                        <a:rPr lang="ru-RU" dirty="0" smtClean="0"/>
                        <a:t>1. Дриопитеки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Передвигают-ся</a:t>
                      </a:r>
                      <a:r>
                        <a:rPr lang="ru-RU" dirty="0" smtClean="0"/>
                        <a:t> на 4-х конечностях. Питаются растительной и животной пищей.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</a:t>
                      </a:r>
                      <a:r>
                        <a:rPr lang="ru-RU" dirty="0" err="1" smtClean="0"/>
                        <a:t>наблюда-ются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наблюдаются.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млн.лет назад, тропические леса Африки и Евразии</a:t>
                      </a:r>
                      <a:endParaRPr lang="ru-RU" dirty="0"/>
                    </a:p>
                  </a:txBody>
                  <a:tcPr/>
                </a:tc>
              </a:tr>
              <a:tr h="1260084">
                <a:tc>
                  <a:txBody>
                    <a:bodyPr/>
                    <a:lstStyle/>
                    <a:p>
                      <a:r>
                        <a:rPr lang="ru-RU" dirty="0" smtClean="0"/>
                        <a:t>2. Австралопитеки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Сообща охотились, занимались </a:t>
                      </a:r>
                      <a:r>
                        <a:rPr lang="ru-RU" dirty="0" err="1" smtClean="0"/>
                        <a:t>собирательст-вом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Ходили на двух ногах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млн.лет назад, Юго-Западная Африка</a:t>
                      </a:r>
                      <a:endParaRPr lang="ru-RU" dirty="0"/>
                    </a:p>
                  </a:txBody>
                  <a:tcPr/>
                </a:tc>
              </a:tr>
              <a:tr h="1496350">
                <a:tc>
                  <a:txBody>
                    <a:bodyPr/>
                    <a:lstStyle/>
                    <a:p>
                      <a:r>
                        <a:rPr lang="ru-RU" dirty="0" smtClean="0"/>
                        <a:t>3. «Человек</a:t>
                      </a:r>
                      <a:r>
                        <a:rPr lang="ru-RU" baseline="0" dirty="0" smtClean="0"/>
                        <a:t> умелый»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Напоминает обезьяну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Умели </a:t>
                      </a:r>
                      <a:r>
                        <a:rPr lang="ru-RU" dirty="0" err="1" smtClean="0"/>
                        <a:t>заготавли-вать</a:t>
                      </a:r>
                      <a:r>
                        <a:rPr lang="ru-RU" dirty="0" smtClean="0"/>
                        <a:t> простейшие орудия для охоты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млн.лет назад, Юго-Западная Африка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86190"/>
            <a:ext cx="785818" cy="105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1578347" cy="166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00702"/>
            <a:ext cx="1723304" cy="875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00166" y="0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/>
              <a:t>г.Усолье-Сибирское</a:t>
            </a:r>
            <a:r>
              <a:rPr lang="ru-RU" sz="800" dirty="0" smtClean="0"/>
              <a:t>, МОУ «СОШ №2», Масленникова Г.В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1" y="285728"/>
          <a:ext cx="8643998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623"/>
                <a:gridCol w="811302"/>
                <a:gridCol w="2628924"/>
                <a:gridCol w="1714512"/>
                <a:gridCol w="157163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живых существ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 животного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 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 человеческого общества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Места обитания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«Древнейшие люди»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Овладели огнем.</a:t>
                      </a:r>
                      <a:r>
                        <a:rPr lang="ru-RU" baseline="0" dirty="0" smtClean="0"/>
                        <a:t> Имели  камня  напоминающие </a:t>
                      </a:r>
                      <a:r>
                        <a:rPr lang="ru-RU" baseline="0" dirty="0" err="1" smtClean="0"/>
                        <a:t>совр</a:t>
                      </a:r>
                      <a:r>
                        <a:rPr lang="ru-RU" baseline="0" dirty="0" smtClean="0"/>
                        <a:t>. нож и рубило, Первичные признаки звуковой речи.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 млн. назад, Африка, Европа, Азия.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</a:t>
                      </a:r>
                      <a:r>
                        <a:rPr lang="ru-RU" dirty="0" err="1" smtClean="0"/>
                        <a:t>Неандерталь-цы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Умели строить жилища – полуземлянки, очаги. Встречаются места захоронения.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 тыс. лет назад, расселились по всей планете.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«Человек разумный»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Жилища: пещеры, полуземлянки, шалаши. Ямы-хранилища. Орудия труда:</a:t>
                      </a:r>
                      <a:r>
                        <a:rPr lang="ru-RU" baseline="0" dirty="0" smtClean="0"/>
                        <a:t> каменные рубила, ножи, костяные крючки, иглы.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Современная хозяйственная деятельность. Некоторые существа захоронены отдельно от жилищ.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 </a:t>
                      </a:r>
                      <a:r>
                        <a:rPr lang="ru-RU" dirty="0" err="1" smtClean="0"/>
                        <a:t>тыс</a:t>
                      </a:r>
                      <a:r>
                        <a:rPr lang="ru-RU" dirty="0" smtClean="0"/>
                        <a:t> лет назад, Африка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143512"/>
            <a:ext cx="1781709" cy="108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57562"/>
            <a:ext cx="1357322" cy="1013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00240"/>
            <a:ext cx="1643074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00166" y="0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/>
              <a:t>г.Усолье-Сибирское</a:t>
            </a:r>
            <a:r>
              <a:rPr lang="ru-RU" sz="800" dirty="0" smtClean="0"/>
              <a:t>, МОУ «СОШ №2», Масленникова Г.В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и с какого события началась история человечества?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История человечества началась с появления первых людей на Земле, когда в результате изменения среды обитания обезьяноподобные животные прошли эволюционный путь развития (увеличение мозга, приобретение полезных признаков) и превратились в «человека разумного».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0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/>
              <a:t>г.Усолье-Сибирское</a:t>
            </a:r>
            <a:r>
              <a:rPr lang="ru-RU" sz="800" dirty="0" smtClean="0"/>
              <a:t>, МОУ «СОШ №2», Масленникова Г.В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Прочитать § 2, ответьте на вопросы </a:t>
            </a:r>
            <a:r>
              <a:rPr lang="ru-RU" smtClean="0"/>
              <a:t>перед параграфом.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00166" y="0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/>
              <a:t>г.Усолье-Сибирское</a:t>
            </a:r>
            <a:r>
              <a:rPr lang="ru-RU" sz="800" dirty="0" smtClean="0"/>
              <a:t>, МОУ «СОШ №2», Масленникова Г.В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Проблема урока: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Как и с какого события началась история человечества?</a:t>
            </a:r>
            <a:endParaRPr lang="ru-RU" sz="6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500570"/>
            <a:ext cx="3514725" cy="1933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500166" y="0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/>
              <a:t>г.Усолье-Сибирское</a:t>
            </a:r>
            <a:r>
              <a:rPr lang="ru-RU" sz="800" dirty="0" smtClean="0"/>
              <a:t>, МОУ «СОШ №2», Масленникова Г.В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Версии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868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5400" dirty="0" smtClean="0">
                <a:solidFill>
                  <a:srgbClr val="C00000"/>
                </a:solidFill>
              </a:rPr>
              <a:t>«Божественная» </a:t>
            </a:r>
            <a:r>
              <a:rPr lang="ru-RU" sz="5400" dirty="0" smtClean="0"/>
              <a:t>(человека создал Господь Бог).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dirty="0" smtClean="0">
                <a:solidFill>
                  <a:srgbClr val="C00000"/>
                </a:solidFill>
              </a:rPr>
              <a:t>Научная</a:t>
            </a:r>
            <a:r>
              <a:rPr lang="ru-RU" sz="5400" dirty="0" smtClean="0"/>
              <a:t>(человек произошел от обезьяны).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0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/>
              <a:t>г.Усолье-Сибирское</a:t>
            </a:r>
            <a:r>
              <a:rPr lang="ru-RU" sz="800" dirty="0" smtClean="0"/>
              <a:t>, МОУ «СОШ №2», Масленникова Г.В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pic>
        <p:nvPicPr>
          <p:cNvPr id="5" name="Рисунок 4" descr="a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357430"/>
            <a:ext cx="1176337" cy="1217612"/>
          </a:xfrm>
          <a:prstGeom prst="rect">
            <a:avLst/>
          </a:prstGeom>
          <a:noFill/>
        </p:spPr>
      </p:pic>
      <p:pic>
        <p:nvPicPr>
          <p:cNvPr id="7" name="Рисунок 6" descr="bibliotekar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6"/>
            <a:ext cx="1443833" cy="2014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Исторические источники: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Admin\Мои документы\первобытные люди\img_1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86124"/>
            <a:ext cx="2571768" cy="15764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Documents and Settings\Admin\Мои документы\первобытные люди\im3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2614384" cy="1902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Двойная стрелка вверх/вниз 10"/>
          <p:cNvSpPr/>
          <p:nvPr/>
        </p:nvSpPr>
        <p:spPr>
          <a:xfrm rot="16200000">
            <a:off x="4357686" y="928670"/>
            <a:ext cx="785818" cy="25003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письменные</a:t>
            </a:r>
            <a:endParaRPr lang="ru-RU" dirty="0"/>
          </a:p>
        </p:txBody>
      </p:sp>
      <p:pic>
        <p:nvPicPr>
          <p:cNvPr id="2052" name="Picture 4" descr="C:\Documents and Settings\Admin\Мои документы\первобытные люди\0003-003-Otkuda-my-znaem-o-pervobytnykh-ljudjak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143248"/>
            <a:ext cx="2357454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Documents and Settings\Admin\Мои документы\первобытные люди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071546"/>
            <a:ext cx="2357434" cy="1846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Двойная стрелка вверх/вниз 14"/>
          <p:cNvSpPr/>
          <p:nvPr/>
        </p:nvSpPr>
        <p:spPr>
          <a:xfrm rot="16200000">
            <a:off x="4357686" y="2928934"/>
            <a:ext cx="785818" cy="25003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вещественные</a:t>
            </a:r>
            <a:endParaRPr lang="ru-RU" dirty="0"/>
          </a:p>
        </p:txBody>
      </p:sp>
      <p:sp>
        <p:nvSpPr>
          <p:cNvPr id="17" name="Двойная стрелка вверх/вниз 16"/>
          <p:cNvSpPr/>
          <p:nvPr/>
        </p:nvSpPr>
        <p:spPr>
          <a:xfrm rot="16200000">
            <a:off x="4286248" y="4643446"/>
            <a:ext cx="785818" cy="25003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устные</a:t>
            </a:r>
            <a:endParaRPr lang="ru-RU" dirty="0"/>
          </a:p>
        </p:txBody>
      </p:sp>
      <p:pic>
        <p:nvPicPr>
          <p:cNvPr id="2054" name="Picture 6" descr="C:\Documents and Settings\Admin\Мои документы\первобытные люди\hominida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072074"/>
            <a:ext cx="2571768" cy="159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C:\Documents and Settings\Admin\Мои документы\первобытные люди\pitekantro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929198"/>
            <a:ext cx="2333620" cy="1678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500166" y="0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/>
              <a:t>г.Усолье-Сибирское</a:t>
            </a:r>
            <a:r>
              <a:rPr lang="ru-RU" sz="800" dirty="0" smtClean="0"/>
              <a:t>, МОУ «СОШ №2», Масленникова Г.В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Алгоритм действий: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7209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Работаем по тексту всего параграфа.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Читаем каждый абзац текста с описанием живых существ.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Выделяем информацию о том, какими умениями они обладали, сравниваем с признаками животного и человека.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Заносим сведения в соответствующую графу таблицы.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Определяем можно ли их считать людьми, а их объединение обществом.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Определяем по карте места обитания. Заносим в соответствующую графу таблицы.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0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/>
              <a:t>г.Усолье-Сибирское</a:t>
            </a:r>
            <a:r>
              <a:rPr lang="ru-RU" sz="800" dirty="0" smtClean="0"/>
              <a:t>, МОУ «СОШ №2», Масленникова Г.В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Дриопитек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281561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3964522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500166" y="0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/>
              <a:t>г.Усолье-Сибирское</a:t>
            </a:r>
            <a:r>
              <a:rPr lang="ru-RU" sz="800" dirty="0" smtClean="0"/>
              <a:t>, МОУ «СОШ №2», Масленникова Г.В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Австралопитеки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928802"/>
            <a:ext cx="5279253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2847975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500166" y="0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/>
              <a:t>г.Усолье-Сибирское</a:t>
            </a:r>
            <a:r>
              <a:rPr lang="ru-RU" sz="800" dirty="0" smtClean="0"/>
              <a:t>, МОУ «СОШ №2», Масленникова Г.В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«Человек умелый»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142984"/>
            <a:ext cx="2357454" cy="2447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786190"/>
            <a:ext cx="5715040" cy="2902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500166" y="0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/>
              <a:t>г.Усолье-Сибирское</a:t>
            </a:r>
            <a:r>
              <a:rPr lang="ru-RU" sz="800" dirty="0" smtClean="0"/>
              <a:t>, МОУ «СОШ №2», Масленникова Г.В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«Древнейшие люди»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3571900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3714776" cy="5185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500166" y="0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/>
              <a:t>г.Усолье-Сибирское</a:t>
            </a:r>
            <a:r>
              <a:rPr lang="ru-RU" sz="800" dirty="0" smtClean="0"/>
              <a:t>, МОУ «СОШ №2», Масленникова Г.В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550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Образовательная система «Школа 2100»                 5 класс</vt:lpstr>
      <vt:lpstr>Проблема урока:</vt:lpstr>
      <vt:lpstr>Версии</vt:lpstr>
      <vt:lpstr>Исторические источники:</vt:lpstr>
      <vt:lpstr>Алгоритм действий:</vt:lpstr>
      <vt:lpstr>Дриопитек</vt:lpstr>
      <vt:lpstr>Австралопитеки </vt:lpstr>
      <vt:lpstr>«Человек умелый»</vt:lpstr>
      <vt:lpstr>«Древнейшие люди»</vt:lpstr>
      <vt:lpstr>Неандертальцы </vt:lpstr>
      <vt:lpstr>«Человек разумный»</vt:lpstr>
      <vt:lpstr>Слайд 12</vt:lpstr>
      <vt:lpstr>Слайд 13</vt:lpstr>
      <vt:lpstr>Как и с какого события началась история человечества? 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система «Школа 2100»  5 класс</dc:title>
  <dc:creator>Admin</dc:creator>
  <cp:lastModifiedBy>Николай</cp:lastModifiedBy>
  <cp:revision>17</cp:revision>
  <dcterms:created xsi:type="dcterms:W3CDTF">2010-07-19T16:15:29Z</dcterms:created>
  <dcterms:modified xsi:type="dcterms:W3CDTF">2012-10-24T06:13:08Z</dcterms:modified>
</cp:coreProperties>
</file>