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5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9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587AD2-1FE1-4939-A08F-52742FEFCC65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A4184B-6EA7-4F64-8AEB-DD3E9623A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88E5BB-9A6E-4D53-8E01-6A6E6BC9FD4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180460-1F1E-4FD2-9F99-A8B7B98AFA7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68E7F-C3CD-484F-91A0-6DC5D7D70270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5B11-4F99-477B-96A7-4EAEE5908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E8DE4-517E-46A8-94D7-FFD0981D12CF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4970D-2D14-42F4-98B1-483EECF71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0323-3ECA-47D0-A56A-CE4E8BD0C582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97DD-F049-4A25-BFF0-49E14F30F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BB58-2BC6-4101-9302-7E5CFC76B9DD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DC0B-57CF-4B58-BF73-64D3E9822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5698-5584-4814-A368-DC2FEBD87C12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E8A4-C393-4181-BE0A-5FE56BF2D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948E9-008D-4B07-9CDF-954EC3C803DD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1DCFB-A84E-4E98-AC45-EA4C33381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DEF7-D3A4-4C18-883D-0297805B24CA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C24E4-177E-4544-A0F6-DCAA6E1E6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265AA-E6A8-4C9B-B5B4-A80C0C9782E2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92D2-7D13-42C3-80D6-4E717B18B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86768-EC2C-4FE5-80FF-FB0F9AACF4C4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46CD-5B3B-4937-9F19-E21A9AAB2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2BB4C-52DA-48B5-AE0B-F1ADF7883452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177E6-D23B-4979-8897-0F7C1DF64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BA98-DD00-451D-B44B-5666E4BC0E54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7288-2326-42CD-B6C5-324482B71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F7E3F-0913-42BB-A7D3-2D44ADF7F3F8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B45FA1-5367-43DC-899B-0824CB03F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i?id=6909696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57188"/>
            <a:ext cx="8250237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14375" y="693738"/>
            <a:ext cx="7786688" cy="128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Страницы истории</a:t>
            </a:r>
          </a:p>
        </p:txBody>
      </p:sp>
      <p:pic>
        <p:nvPicPr>
          <p:cNvPr id="2052" name="Рисунок 22" descr="http://im7-tub.yandex.net/i?id=1708909&amp;tov=7"/>
          <p:cNvPicPr>
            <a:picLocks noChangeAspect="1" noChangeArrowheads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1071563" y="2427288"/>
            <a:ext cx="3017837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2"/>
          <p:cNvSpPr txBox="1">
            <a:spLocks noChangeArrowheads="1"/>
          </p:cNvSpPr>
          <p:nvPr/>
        </p:nvSpPr>
        <p:spPr bwMode="auto">
          <a:xfrm>
            <a:off x="785813" y="2011363"/>
            <a:ext cx="7572375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>
                <a:latin typeface="Calibri" pitchFamily="34" charset="0"/>
              </a:rPr>
              <a:t>Внеклассное занятие</a:t>
            </a:r>
            <a:br>
              <a:rPr lang="ru-RU" sz="3600" b="1">
                <a:latin typeface="Calibri" pitchFamily="34" charset="0"/>
              </a:rPr>
            </a:br>
            <a:r>
              <a:rPr lang="ru-RU" sz="3600" b="1">
                <a:latin typeface="Calibri" pitchFamily="34" charset="0"/>
              </a:rPr>
              <a:t>для учащихся</a:t>
            </a:r>
            <a:br>
              <a:rPr lang="ru-RU" sz="3600" b="1">
                <a:latin typeface="Calibri" pitchFamily="34" charset="0"/>
              </a:rPr>
            </a:br>
            <a:r>
              <a:rPr lang="ru-RU" sz="3600" b="1">
                <a:latin typeface="Calibri" pitchFamily="34" charset="0"/>
              </a:rPr>
              <a:t> начальных классов</a:t>
            </a:r>
            <a:br>
              <a:rPr lang="ru-RU" sz="3600" b="1">
                <a:latin typeface="Calibri" pitchFamily="34" charset="0"/>
              </a:rPr>
            </a:br>
            <a:r>
              <a:rPr lang="ru-RU" sz="3600" b="1">
                <a:latin typeface="Calibri" pitchFamily="34" charset="0"/>
              </a:rPr>
              <a:t>по программе</a:t>
            </a:r>
            <a:br>
              <a:rPr lang="ru-RU" sz="3600" b="1">
                <a:latin typeface="Calibri" pitchFamily="34" charset="0"/>
              </a:rPr>
            </a:br>
            <a:r>
              <a:rPr lang="ru-RU" sz="3600" b="1">
                <a:latin typeface="Calibri" pitchFamily="34" charset="0"/>
              </a:rPr>
              <a:t> « Новгородика».</a:t>
            </a:r>
          </a:p>
        </p:txBody>
      </p:sp>
      <p:sp>
        <p:nvSpPr>
          <p:cNvPr id="2054" name="TextBox 13"/>
          <p:cNvSpPr txBox="1">
            <a:spLocks noChangeArrowheads="1"/>
          </p:cNvSpPr>
          <p:nvPr/>
        </p:nvSpPr>
        <p:spPr bwMode="auto">
          <a:xfrm>
            <a:off x="1714500" y="5200650"/>
            <a:ext cx="63579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Автор: Сахина В. 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0"/>
            <a:ext cx="8001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Летописи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143000"/>
            <a:ext cx="62150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Летописи</a:t>
            </a:r>
            <a:r>
              <a:rPr lang="ru-RU" sz="3200" b="1">
                <a:latin typeface="Calibri" pitchFamily="34" charset="0"/>
              </a:rPr>
              <a:t>- это записи  событий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по годам ( летам).</a:t>
            </a:r>
            <a:br>
              <a:rPr lang="ru-RU" sz="3200" b="1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2357438"/>
            <a:ext cx="61436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Записи делали самые грамотные люди того времени-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монахи- летописцы.</a:t>
            </a:r>
            <a:r>
              <a:rPr lang="ru-RU" sz="3200" b="1">
                <a:latin typeface="Calibri" pitchFamily="34" charset="0"/>
              </a:rPr>
              <a:t/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Они писали о битвах и походах, о строительстве городов, храмов, правлении князей, необыкновенных природных явлениях, пожарах и эпидемиях.</a:t>
            </a:r>
          </a:p>
        </p:txBody>
      </p:sp>
      <p:pic>
        <p:nvPicPr>
          <p:cNvPr id="10243" name="Picture 3" descr="i?id=10882323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3286125"/>
            <a:ext cx="20256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Рисунок 28" descr="http://im8-tub.yandex.net/i?id=26282735&amp;tov=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1428750"/>
            <a:ext cx="20828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0"/>
            <a:ext cx="54292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Новгородские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2071688"/>
            <a:ext cx="8001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Впервые на Руси начали записывать сведения о событиях прошлого примерно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1000 лет назад(в конце 10- начале 11 века).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3786188"/>
            <a:ext cx="62865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Новгород был одним из главных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центров летописания на Руси.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Летописи Новгорода создавались в монастырях и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в Софийском соборе.</a:t>
            </a:r>
          </a:p>
        </p:txBody>
      </p:sp>
      <p:pic>
        <p:nvPicPr>
          <p:cNvPr id="12293" name="Picture 2" descr="i?id=8905783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428625"/>
            <a:ext cx="224948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2938" y="785813"/>
            <a:ext cx="521493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летописи</a:t>
            </a:r>
          </a:p>
        </p:txBody>
      </p:sp>
      <p:pic>
        <p:nvPicPr>
          <p:cNvPr id="12295" name="Рисунок 70" descr="http://im2-tub.yandex.net/i?id=12976154&amp;tov=2"/>
          <p:cNvPicPr>
            <a:picLocks noChangeAspect="1" noChangeArrowheads="1"/>
          </p:cNvPicPr>
          <p:nvPr/>
        </p:nvPicPr>
        <p:blipFill>
          <a:blip r:embed="rId3">
            <a:lum bright="10000" contrast="12000"/>
          </a:blip>
          <a:srcRect/>
          <a:stretch>
            <a:fillRect/>
          </a:stretch>
        </p:blipFill>
        <p:spPr bwMode="auto">
          <a:xfrm>
            <a:off x="7000875" y="3857625"/>
            <a:ext cx="1643063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0"/>
            <a:ext cx="58578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Материал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2643188"/>
            <a:ext cx="7215188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В древней Руси ещё не было бумаги.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Люди использовали для записей</a:t>
            </a:r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 кость,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дерево,  глину, бытовые предметы, пергамент и бересту.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4857750"/>
            <a:ext cx="5786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Пергамент</a:t>
            </a:r>
            <a:r>
              <a:rPr lang="ru-RU" sz="3200" b="1">
                <a:latin typeface="Calibri" pitchFamily="34" charset="0"/>
              </a:rPr>
              <a:t>-  особо выделанная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телячья кожа.</a:t>
            </a:r>
          </a:p>
        </p:txBody>
      </p:sp>
      <p:pic>
        <p:nvPicPr>
          <p:cNvPr id="13317" name="Picture 2" descr="i?id=20708692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928688"/>
            <a:ext cx="23352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88" y="857250"/>
            <a:ext cx="55721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для письма</a:t>
            </a:r>
          </a:p>
        </p:txBody>
      </p:sp>
      <p:pic>
        <p:nvPicPr>
          <p:cNvPr id="13319" name="Рисунок 46" descr="http://im3-tub.yandex.net/i?id=27844943&amp;tov=3"/>
          <p:cNvPicPr>
            <a:picLocks noChangeAspect="1" noChangeArrowheads="1"/>
          </p:cNvPicPr>
          <p:nvPr/>
        </p:nvPicPr>
        <p:blipFill>
          <a:blip r:embed="rId3">
            <a:lum bright="-4000" contrast="4000"/>
          </a:blip>
          <a:srcRect/>
          <a:stretch>
            <a:fillRect/>
          </a:stretch>
        </p:blipFill>
        <p:spPr bwMode="auto">
          <a:xfrm>
            <a:off x="7072313" y="3786188"/>
            <a:ext cx="1643062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6" descr="http://im7-tub.yandex.net/i?id=14699085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3286125"/>
            <a:ext cx="12858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100" descr="http://im0-tub.yandex.net/i?id=39110807&amp;to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71500"/>
            <a:ext cx="13049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57313" y="0"/>
            <a:ext cx="578643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Береста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1285875"/>
            <a:ext cx="80724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Береста</a:t>
            </a:r>
            <a:r>
              <a:rPr lang="ru-RU" sz="3200" b="1">
                <a:latin typeface="Calibri" pitchFamily="34" charset="0"/>
              </a:rPr>
              <a:t>( или берёста)- это кора берёзы. Бытовые записи делались на бересте.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Её вымачивали, обрезали и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процарапывали буквы острой палочкой.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85750" y="3500438"/>
            <a:ext cx="69294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Берёза- символ русской земли.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Из бересты в старину изготавливали: </a:t>
            </a:r>
          </a:p>
        </p:txBody>
      </p:sp>
      <p:pic>
        <p:nvPicPr>
          <p:cNvPr id="13316" name="Рисунок 94" descr="http://im4-tub.yandex.net/i?id=32647591&amp;tov=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643438"/>
            <a:ext cx="13112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88" descr="http://im2-tub.yandex.net/i?id=77911676&amp;tov=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38" y="4643438"/>
            <a:ext cx="131445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Рисунок 82" descr="http://im2-tub.yandex.net/i?id=31785159&amp;tov=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75" y="4643438"/>
            <a:ext cx="12144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i?id=53723033&amp;tov=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4643438"/>
            <a:ext cx="1285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Рисунок 61" descr="http://im4-tub.yandex.net/i?id=100827200&amp;tov=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00750" y="4643438"/>
            <a:ext cx="135731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Рисунок 64" descr="http://im4-tub.yandex.net/i?id=7495079&amp;tov=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4875" y="4643438"/>
            <a:ext cx="12144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7188" y="5786438"/>
            <a:ext cx="8501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обувь, посуду, корзины, украшения, игрушки</a:t>
            </a:r>
            <a:endParaRPr lang="ru-RU" sz="2000">
              <a:solidFill>
                <a:srgbClr val="23099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Рисунок 121" descr="http://im6-tub.yandex.net/i?id=53322590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786313"/>
            <a:ext cx="14287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28625" y="0"/>
            <a:ext cx="81438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Важная находка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00063" y="1428750"/>
            <a:ext cx="66436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Настоящей сенсацией в Новгороде стала находка первой берестяной грамоты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26 июля 1951 года.</a:t>
            </a:r>
            <a:r>
              <a:rPr lang="ru-RU" sz="2800" b="1">
                <a:latin typeface="Calibri" pitchFamily="34" charset="0"/>
              </a:rPr>
              <a:t/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Грамоту нашла молодая сотрудница археологической  экспедиции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solidFill>
                  <a:srgbClr val="230991"/>
                </a:solidFill>
                <a:latin typeface="Calibri" pitchFamily="34" charset="0"/>
              </a:rPr>
              <a:t>Нина Фёдоровна Акулова.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4143375"/>
            <a:ext cx="76438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Это был плотный и грязный свиток бересты, покрытый чёткими буквами.Буквы были процарапаны заострённой палочкой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( из кости, дерева, металла)- писалом.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Сейчас найдено более 1000 берестяных грамот.</a:t>
            </a:r>
            <a:r>
              <a:rPr lang="ru-RU" sz="2800" b="1">
                <a:latin typeface="Calibri" pitchFamily="34" charset="0"/>
              </a:rPr>
              <a:t/>
            </a:r>
            <a:br>
              <a:rPr lang="ru-RU" sz="2800" b="1">
                <a:latin typeface="Calibri" pitchFamily="34" charset="0"/>
              </a:rPr>
            </a:br>
            <a:endParaRPr lang="ru-RU" sz="2800" b="1">
              <a:latin typeface="Calibri" pitchFamily="34" charset="0"/>
            </a:endParaRPr>
          </a:p>
        </p:txBody>
      </p:sp>
      <p:pic>
        <p:nvPicPr>
          <p:cNvPr id="15366" name="Рисунок 4" descr="http://im8-tub.yandex.net/i?id=39150207&amp;tov=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8200" y="1714500"/>
            <a:ext cx="14859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3" descr="http://im4-tub.yandex.net/i?id=21415217&amp;tov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3929063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85750" y="0"/>
            <a:ext cx="84296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Берестяная почта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1357313"/>
            <a:ext cx="82153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Ценная находка доказала, что новгородцы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были грамотны</a:t>
            </a:r>
            <a:r>
              <a:rPr lang="ru-RU" sz="1600" b="1">
                <a:solidFill>
                  <a:srgbClr val="C00000"/>
                </a:solidFill>
                <a:latin typeface="Calibri" pitchFamily="34" charset="0"/>
              </a:rPr>
              <a:t>.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2428875"/>
            <a:ext cx="8429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До нас дошли их имена</a:t>
            </a:r>
            <a:r>
              <a:rPr lang="ru-RU" sz="2800" b="1">
                <a:solidFill>
                  <a:srgbClr val="230991"/>
                </a:solidFill>
                <a:latin typeface="Calibri" pitchFamily="34" charset="0"/>
              </a:rPr>
              <a:t>: Гордий, Митюня, Кулотка, Гюрька, Сновид, Гостята, Остромир, Радигост 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3429000"/>
            <a:ext cx="67865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В грамотах были письма друг другу, хозяйственные распоряжения, политические донесения, записи судебных дел, бытовые просьбы, жалобы, рецепты, заказы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 художникам на изготовление икон, заговоры и  молитвы.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?id=38810933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4000500"/>
            <a:ext cx="178117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00125" y="0"/>
            <a:ext cx="65722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Кириллица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285875"/>
            <a:ext cx="50720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Все записи на берестяных грамотах делались на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старославянском языке.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3071813"/>
            <a:ext cx="6715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Одна из первых славянских азбук-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кириллица.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57188" y="4214813"/>
            <a:ext cx="6500812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Она создана братьями</a:t>
            </a:r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 Кириллом </a:t>
            </a:r>
            <a:br>
              <a:rPr lang="ru-RU" sz="3200" b="1">
                <a:solidFill>
                  <a:srgbClr val="230991"/>
                </a:solidFill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и </a:t>
            </a:r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Мефодием </a:t>
            </a:r>
            <a:r>
              <a:rPr lang="ru-RU" sz="3200" b="1">
                <a:latin typeface="Calibri" pitchFamily="34" charset="0"/>
              </a:rPr>
              <a:t> на основе алфавита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древних мореплавателей-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финикийцев.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6387" name="Picture 3" descr="i?id=37878134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500188"/>
            <a:ext cx="16779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0" y="0"/>
            <a:ext cx="621506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«Аз» да «буки»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»</a:t>
            </a:r>
          </a:p>
        </p:txBody>
      </p:sp>
      <p:pic>
        <p:nvPicPr>
          <p:cNvPr id="18435" name="Рисунок 22" descr="http://im5-tub.yandex.net/i?id=5228822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42875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357313" y="1500188"/>
            <a:ext cx="70723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ля каждой буквы в древнем алфавите было придумано своё название-символ.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2643188"/>
            <a:ext cx="642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28813" y="2643188"/>
            <a:ext cx="857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Б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2643188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В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25" y="2643188"/>
            <a:ext cx="714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Г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72250" y="2643188"/>
            <a:ext cx="714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Д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929563" y="2643188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625" y="3286125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аз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3286125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буки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14688" y="3286125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веди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43438" y="3286125"/>
            <a:ext cx="1500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глаголь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15063" y="3286125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добро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43813" y="3286125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есть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8625" y="3857625"/>
            <a:ext cx="5786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Соединив эти буквы, прочитаем: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8625" y="4286250"/>
            <a:ext cx="685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230991"/>
                </a:solidFill>
                <a:latin typeface="Calibri" pitchFamily="34" charset="0"/>
              </a:rPr>
              <a:t>« Я буквы знаю, говори добро есть».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28625" y="4857750"/>
            <a:ext cx="6786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«Аз» </a:t>
            </a:r>
            <a:r>
              <a:rPr lang="ru-RU" sz="2800" b="1">
                <a:latin typeface="Calibri" pitchFamily="34" charset="0"/>
              </a:rPr>
              <a:t>да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«Буки»</a:t>
            </a:r>
            <a:r>
              <a:rPr lang="ru-RU" sz="2800" b="1">
                <a:latin typeface="Calibri" pitchFamily="34" charset="0"/>
              </a:rPr>
              <a:t>-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b="1">
                <a:latin typeface="Calibri" pitchFamily="34" charset="0"/>
              </a:rPr>
              <a:t>получится </a:t>
            </a:r>
            <a:r>
              <a:rPr lang="ru-RU" sz="2800" b="1">
                <a:solidFill>
                  <a:srgbClr val="230991"/>
                </a:solidFill>
                <a:latin typeface="Calibri" pitchFamily="34" charset="0"/>
              </a:rPr>
              <a:t>АЗБУКА.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0063" y="5429250"/>
            <a:ext cx="5572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В старину говорили: 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«Аз» да « Буки»- вот и все науки.</a:t>
            </a:r>
          </a:p>
        </p:txBody>
      </p:sp>
      <p:pic>
        <p:nvPicPr>
          <p:cNvPr id="18453" name="Рисунок 58" descr="http://im7-tub.yandex.net/i?id=916879&amp;tov=7"/>
          <p:cNvPicPr>
            <a:picLocks noChangeAspect="1" noChangeArrowheads="1"/>
          </p:cNvPicPr>
          <p:nvPr/>
        </p:nvPicPr>
        <p:blipFill>
          <a:blip r:embed="rId3">
            <a:lum contrast="16000"/>
          </a:blip>
          <a:srcRect/>
          <a:stretch>
            <a:fillRect/>
          </a:stretch>
        </p:blipFill>
        <p:spPr bwMode="auto">
          <a:xfrm>
            <a:off x="6786563" y="4000500"/>
            <a:ext cx="1785937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70" descr="http://im5-tub.yandex.net/i?id=3010365&amp;tov=5"/>
          <p:cNvPicPr>
            <a:picLocks noChangeAspect="1" noChangeArrowheads="1"/>
          </p:cNvPicPr>
          <p:nvPr/>
        </p:nvPicPr>
        <p:blipFill>
          <a:blip r:embed="rId2">
            <a:lum bright="12000" contrast="12000"/>
          </a:blip>
          <a:srcRect/>
          <a:stretch>
            <a:fillRect/>
          </a:stretch>
        </p:blipFill>
        <p:spPr bwMode="auto">
          <a:xfrm>
            <a:off x="6858000" y="3997325"/>
            <a:ext cx="1804988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57188" y="0"/>
            <a:ext cx="835818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Как учили детей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063" y="1428750"/>
            <a:ext cx="7286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В Древнем Новгороде грамоту знали и взрослые, и дети.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00063" y="2571750"/>
            <a:ext cx="61436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Во время раскопок найдены: 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церы</a:t>
            </a:r>
            <a:r>
              <a:rPr lang="ru-RU" sz="2800" b="1">
                <a:latin typeface="Calibri" pitchFamily="34" charset="0"/>
              </a:rPr>
              <a:t>- деревянные дощечки с углублением для воска; </a:t>
            </a:r>
          </a:p>
          <a:p>
            <a:r>
              <a:rPr lang="ru-RU" sz="2800" b="1">
                <a:latin typeface="Calibri" pitchFamily="34" charset="0"/>
              </a:rPr>
              <a:t/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писала</a:t>
            </a:r>
            <a:r>
              <a:rPr lang="ru-RU" sz="2800" b="1">
                <a:latin typeface="Calibri" pitchFamily="34" charset="0"/>
              </a:rPr>
              <a:t>- палочки с острым концом для письма и лопаточкой для исправления ошибок. 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Это были первые «тетради» маленьких новгородцев.</a:t>
            </a:r>
          </a:p>
        </p:txBody>
      </p:sp>
      <p:pic>
        <p:nvPicPr>
          <p:cNvPr id="19462" name="Рисунок 52" descr="http://im3-tub.yandex.net/i?id=33443321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1857375"/>
            <a:ext cx="231933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0"/>
            <a:ext cx="82867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Грамота </a:t>
            </a:r>
            <a:r>
              <a:rPr lang="ru-RU" sz="8000" b="1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Онфима</a:t>
            </a:r>
            <a:endParaRPr lang="ru-RU" sz="8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00063" y="1428750"/>
            <a:ext cx="76438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Среди многих находок был кусочек бересты, на котором процарапаны буквы и рисунки.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Он был подписан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« Онфиме».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86063"/>
            <a:ext cx="7643812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Учёные предположили, что  автору было около </a:t>
            </a:r>
            <a:r>
              <a:rPr lang="ru-RU" sz="2800" b="1">
                <a:solidFill>
                  <a:srgbClr val="230991"/>
                </a:solidFill>
                <a:latin typeface="Calibri" pitchFamily="34" charset="0"/>
              </a:rPr>
              <a:t>6- 7 лет.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00063" y="3786188"/>
            <a:ext cx="7000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Мальчик изобразил всадника на лошади,   поражающего копьём врага.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Так он представлял себя.</a:t>
            </a:r>
          </a:p>
        </p:txBody>
      </p:sp>
      <p:pic>
        <p:nvPicPr>
          <p:cNvPr id="20486" name="Picture 6" descr="i?id=40083259&amp;tov=5"/>
          <p:cNvPicPr>
            <a:picLocks noChangeAspect="1" noChangeArrowheads="1"/>
          </p:cNvPicPr>
          <p:nvPr/>
        </p:nvPicPr>
        <p:blipFill>
          <a:blip r:embed="rId3">
            <a:lum bright="2000" contrast="24000"/>
          </a:blip>
          <a:srcRect/>
          <a:stretch>
            <a:fillRect/>
          </a:stretch>
        </p:blipFill>
        <p:spPr bwMode="auto">
          <a:xfrm>
            <a:off x="6572250" y="435768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i?id=10848239&amp;tov=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5214938"/>
            <a:ext cx="135731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i?id=35390920&amp;tov=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5286375"/>
            <a:ext cx="2071688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Cj043266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3500438"/>
            <a:ext cx="33575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71625" y="0"/>
            <a:ext cx="64293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Цели и задачи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85813" y="1214438"/>
            <a:ext cx="6858000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1. Дать учащимся первоначальное представление об археологии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2. Учить различать исторические источники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3. Познакомить учащихся с историей возникновения письма на Руси, развитием алфавита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785813" y="4286250"/>
            <a:ext cx="55006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4. Показать значение археологических исследований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5. Воспитывать интерес к истории и культуре родного народа, Великого Новгорода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5" y="0"/>
            <a:ext cx="778668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Проверь себя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428750"/>
            <a:ext cx="5000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1. Какие виды исторических источников существуют?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00688" y="1500188"/>
            <a:ext cx="30003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Вещественные</a:t>
            </a:r>
            <a:br>
              <a:rPr lang="ru-RU" sz="3200" b="1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письменные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2357438"/>
            <a:ext cx="4214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2. Как называется наука о древностях?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0688" y="2786063"/>
            <a:ext cx="250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археология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3286125"/>
            <a:ext cx="47148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3. Древние записи событий по годам- это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500688" y="3571875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летописи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8625" y="4214813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4. Как называется материал для письма из коры дерева?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00688" y="45720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береста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625" y="5643563"/>
            <a:ext cx="4786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5. Кто авторы первой славянской азбуки?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43500" y="5500688"/>
            <a:ext cx="3786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2800" b="1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Кирилл и Мефодий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1517" name="Рисунок 34" descr="http://im7-tub.yandex.net/i?id=3009399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4071938"/>
            <a:ext cx="13906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63" y="428625"/>
            <a:ext cx="6786562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Перелистали мы, друзья,</a:t>
            </a:r>
            <a:b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</a:b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Истории страницы.</a:t>
            </a:r>
            <a:b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</a:b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Нам забывать о них нельзя:</a:t>
            </a:r>
            <a:b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</a:b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Всё в жизни пригодится!</a:t>
            </a:r>
          </a:p>
        </p:txBody>
      </p:sp>
      <p:pic>
        <p:nvPicPr>
          <p:cNvPr id="7" name="Рисунок 6" descr="http://im8-tub.yandex.net/i?id=7318593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4714875"/>
            <a:ext cx="16430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?id=6909696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57188"/>
            <a:ext cx="7934325" cy="613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286000" y="642938"/>
            <a:ext cx="52863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Об авторе</a:t>
            </a:r>
          </a:p>
        </p:txBody>
      </p:sp>
      <p:sp>
        <p:nvSpPr>
          <p:cNvPr id="23556" name="TextBox 2"/>
          <p:cNvSpPr txBox="1">
            <a:spLocks noChangeArrowheads="1"/>
          </p:cNvSpPr>
          <p:nvPr/>
        </p:nvSpPr>
        <p:spPr bwMode="auto">
          <a:xfrm>
            <a:off x="714375" y="2000250"/>
            <a:ext cx="78581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Сахина Вера Алексеевна,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учитель начальных классов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М О У «Средняя общеобразовательная школа № 31»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Великого Новгорода.</a:t>
            </a:r>
          </a:p>
        </p:txBody>
      </p:sp>
      <p:pic>
        <p:nvPicPr>
          <p:cNvPr id="23557" name="Picture 2" descr="MCj019861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485775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67" descr="http://im7-tub.yandex.net/i?id=70201764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85750"/>
            <a:ext cx="65976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43000" y="500063"/>
            <a:ext cx="6643688" cy="587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Monotype Corsiva" pitchFamily="66" charset="0"/>
              </a:rPr>
              <a:t>«</a:t>
            </a:r>
            <a:r>
              <a:rPr lang="ru-RU" sz="4800" b="1">
                <a:latin typeface="Monotype Corsiva" pitchFamily="66" charset="0"/>
              </a:rPr>
              <a:t>Храни свой город- храм, </a:t>
            </a:r>
          </a:p>
          <a:p>
            <a:pPr algn="ctr"/>
            <a:r>
              <a:rPr lang="ru-RU" sz="4800" b="1">
                <a:latin typeface="Monotype Corsiva" pitchFamily="66" charset="0"/>
              </a:rPr>
              <a:t>земля родная.</a:t>
            </a:r>
            <a:br>
              <a:rPr lang="ru-RU" sz="4800" b="1">
                <a:latin typeface="Monotype Corsiva" pitchFamily="66" charset="0"/>
              </a:rPr>
            </a:br>
            <a:r>
              <a:rPr lang="ru-RU" sz="4800" b="1">
                <a:latin typeface="Monotype Corsiva" pitchFamily="66" charset="0"/>
              </a:rPr>
              <a:t>Живи, свои печали утоля,</a:t>
            </a:r>
            <a:br>
              <a:rPr lang="ru-RU" sz="4800" b="1">
                <a:latin typeface="Monotype Corsiva" pitchFamily="66" charset="0"/>
              </a:rPr>
            </a:br>
            <a:r>
              <a:rPr lang="ru-RU" sz="4800" b="1">
                <a:latin typeface="Monotype Corsiva" pitchFamily="66" charset="0"/>
              </a:rPr>
              <a:t>России колыбель берестяная,</a:t>
            </a:r>
            <a:br>
              <a:rPr lang="ru-RU" sz="4800" b="1">
                <a:latin typeface="Monotype Corsiva" pitchFamily="66" charset="0"/>
              </a:rPr>
            </a:br>
            <a:r>
              <a:rPr lang="ru-RU" sz="4800" b="1">
                <a:latin typeface="Monotype Corsiva" pitchFamily="66" charset="0"/>
              </a:rPr>
              <a:t>Святая Новгородская земля».</a:t>
            </a:r>
          </a:p>
          <a:p>
            <a:pPr algn="ctr"/>
            <a:r>
              <a:rPr lang="ru-RU" sz="4000" b="1">
                <a:latin typeface="Monotype Corsiva" pitchFamily="66" charset="0"/>
              </a:rPr>
              <a:t>Игорь Таяновский.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?id=32912857&amp;tov=2"/>
          <p:cNvPicPr>
            <a:picLocks noChangeAspect="1" noChangeArrowheads="1"/>
          </p:cNvPicPr>
          <p:nvPr/>
        </p:nvPicPr>
        <p:blipFill>
          <a:blip r:embed="rId2">
            <a:lum bright="4000" contrast="2000"/>
          </a:blip>
          <a:srcRect/>
          <a:stretch>
            <a:fillRect/>
          </a:stretch>
        </p:blipFill>
        <p:spPr bwMode="auto">
          <a:xfrm>
            <a:off x="714375" y="3429000"/>
            <a:ext cx="7739063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57250" y="0"/>
            <a:ext cx="764381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Загадки прошлого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714375" y="1500188"/>
            <a:ext cx="764381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История хранит много тайн и загадок. Узнать их можно, изучая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исторические источники.</a:t>
            </a:r>
            <a:r>
              <a:rPr lang="ru-RU" sz="3200" b="1">
                <a:latin typeface="Calibri" pitchFamily="34" charset="0"/>
              </a:rPr>
              <a:t/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Учёные выделяют две главные группы таких источников: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75" y="4357688"/>
            <a:ext cx="3429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вещественные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71938" y="5143500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письменные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i?id=1053815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500063"/>
            <a:ext cx="21526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" y="0"/>
            <a:ext cx="58578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Вещественные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28625" y="1785938"/>
            <a:ext cx="8429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Вещественные источники-  </a:t>
            </a:r>
            <a:r>
              <a:rPr lang="ru-RU" sz="2800" b="1">
                <a:latin typeface="Calibri" pitchFamily="34" charset="0"/>
              </a:rPr>
              <a:t>это предметы,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 которые люди сохранили или нашли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 в результате археологических раскопок.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 К ним относятся</a:t>
            </a:r>
            <a:r>
              <a:rPr lang="ru-RU" sz="2800" b="1">
                <a:solidFill>
                  <a:srgbClr val="230991"/>
                </a:solidFill>
                <a:latin typeface="Calibri" pitchFamily="34" charset="0"/>
              </a:rPr>
              <a:t>:</a:t>
            </a:r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sz="2800" b="1">
                <a:solidFill>
                  <a:srgbClr val="230991"/>
                </a:solidFill>
                <a:latin typeface="Calibri" pitchFamily="34" charset="0"/>
              </a:rPr>
              <a:t>орудия труда, украшения</a:t>
            </a:r>
            <a:r>
              <a:rPr lang="ru-RU" sz="2000" b="1">
                <a:solidFill>
                  <a:srgbClr val="230991"/>
                </a:solidFill>
                <a:latin typeface="Calibri" pitchFamily="34" charset="0"/>
              </a:rPr>
              <a:t>, </a:t>
            </a:r>
            <a:r>
              <a:rPr lang="ru-RU" sz="2800" b="1">
                <a:solidFill>
                  <a:srgbClr val="230991"/>
                </a:solidFill>
                <a:latin typeface="Calibri" pitchFamily="34" charset="0"/>
              </a:rPr>
              <a:t>посуда,    клады( монеты), одежда, избы(усадьбы)…</a:t>
            </a:r>
          </a:p>
        </p:txBody>
      </p:sp>
      <p:pic>
        <p:nvPicPr>
          <p:cNvPr id="6149" name="Picture 2" descr="i?id=7257940&amp;tov=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429125"/>
            <a:ext cx="142875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 descr="i?id=57488085&amp;tov=4"/>
          <p:cNvPicPr>
            <a:picLocks noChangeAspect="1" noChangeArrowheads="1"/>
          </p:cNvPicPr>
          <p:nvPr/>
        </p:nvPicPr>
        <p:blipFill>
          <a:blip r:embed="rId4">
            <a:lum bright="4000" contrast="-6000"/>
          </a:blip>
          <a:srcRect/>
          <a:stretch>
            <a:fillRect/>
          </a:stretch>
        </p:blipFill>
        <p:spPr bwMode="auto">
          <a:xfrm>
            <a:off x="7429500" y="4429125"/>
            <a:ext cx="1214438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5" descr="i?id=1752605&amp;tov=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88" y="4429125"/>
            <a:ext cx="150653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6" descr="i?id=48246085&amp;tov=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0" y="4429125"/>
            <a:ext cx="1925638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7" descr="i?id=15354538&amp;tov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0" y="5500688"/>
            <a:ext cx="19288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1500" y="714375"/>
            <a:ext cx="578643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источники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?id=100311741&amp;tov=3"/>
          <p:cNvPicPr>
            <a:picLocks noChangeAspect="1" noChangeArrowheads="1"/>
          </p:cNvPicPr>
          <p:nvPr/>
        </p:nvPicPr>
        <p:blipFill>
          <a:blip r:embed="rId2">
            <a:lum bright="16000" contrast="10000"/>
          </a:blip>
          <a:srcRect/>
          <a:stretch>
            <a:fillRect/>
          </a:stretch>
        </p:blipFill>
        <p:spPr bwMode="auto">
          <a:xfrm>
            <a:off x="500063" y="1428750"/>
            <a:ext cx="807243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14375" y="0"/>
            <a:ext cx="77152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Археология</a:t>
            </a:r>
          </a:p>
        </p:txBody>
      </p:sp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285750" y="1500188"/>
            <a:ext cx="8429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Изучением вещественных источников занимается наука археология. 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Слово произошло от двух греческих слов: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1563" y="3214688"/>
            <a:ext cx="3781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археос - « древний»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072063" y="3214688"/>
            <a:ext cx="2833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логос- «наука»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375" y="4000500"/>
            <a:ext cx="77152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Археология-</a:t>
            </a:r>
            <a:r>
              <a:rPr lang="ru-RU" sz="3200" b="1">
                <a:latin typeface="Calibri" pitchFamily="34" charset="0"/>
              </a:rPr>
              <a:t> это «наука о древностях», изучающая историю общества по вещественным( археологическим) источникам.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Археологи в Новгороде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642938" y="1357313"/>
            <a:ext cx="80724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Археологические раскопки в Новгороде начались </a:t>
            </a:r>
            <a:r>
              <a:rPr lang="ru-RU" sz="3200" b="1">
                <a:solidFill>
                  <a:srgbClr val="230991"/>
                </a:solidFill>
                <a:latin typeface="Calibri" pitchFamily="34" charset="0"/>
              </a:rPr>
              <a:t>в 1932 году. </a:t>
            </a:r>
            <a:r>
              <a:rPr lang="ru-RU" sz="3200" b="1">
                <a:latin typeface="Calibri" pitchFamily="34" charset="0"/>
              </a:rPr>
              <a:t>За много лет обнаружено огромное количество находок. Это были изделия  новгородских ремесленников, остатки древних строений, оружие, печати, монеты, украшения и многое другое.</a:t>
            </a:r>
          </a:p>
        </p:txBody>
      </p:sp>
      <p:pic>
        <p:nvPicPr>
          <p:cNvPr id="8196" name="Picture 2" descr="i?id=11400748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214938"/>
            <a:ext cx="14287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 descr="i?id=1766744&amp;tov=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5214938"/>
            <a:ext cx="157162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5214938"/>
            <a:ext cx="1690688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5" descr="i?id=19431209&amp;tov=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3" y="5214938"/>
            <a:ext cx="1625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85" descr="http://im6-tub.yandex.net/i?id=26239879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000125"/>
            <a:ext cx="750411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4438" y="0"/>
            <a:ext cx="650081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Раскоп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714375" y="1163638"/>
            <a:ext cx="78581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Monotype Corsiva" pitchFamily="66" charset="0"/>
              </a:rPr>
              <a:t>Глубокий раскоп на глухом пустыре- 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Рыхлят археологи почву,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Не клады, не золото ищут в земле,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А берестовую почту.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Свидетельства древнего бытия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Нежданно, внезапно открыли,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Что не бояре одни да князья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В той древности грамотны были.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И, если б ученый не вынес на свет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Их грамоты, свитые жёстко,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Они бы, наверное, тысячу лет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Лежали в земле Новгородской.</a:t>
            </a:r>
            <a:br>
              <a:rPr lang="ru-RU" sz="2800" b="1">
                <a:latin typeface="Monotype Corsiva" pitchFamily="66" charset="0"/>
              </a:rPr>
            </a:br>
            <a:r>
              <a:rPr lang="ru-RU" sz="2800" b="1">
                <a:latin typeface="Monotype Corsiva" pitchFamily="66" charset="0"/>
              </a:rPr>
              <a:t>(Василий Соколов).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?id=56140459&amp;tov=0"/>
          <p:cNvPicPr>
            <a:picLocks noChangeAspect="1" noChangeArrowheads="1"/>
          </p:cNvPicPr>
          <p:nvPr/>
        </p:nvPicPr>
        <p:blipFill>
          <a:blip r:embed="rId3">
            <a:lum bright="-4000" contrast="34000"/>
          </a:blip>
          <a:srcRect/>
          <a:stretch>
            <a:fillRect/>
          </a:stretch>
        </p:blipFill>
        <p:spPr bwMode="auto">
          <a:xfrm>
            <a:off x="7072313" y="642938"/>
            <a:ext cx="1544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0"/>
            <a:ext cx="592931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Письменные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2000250"/>
            <a:ext cx="53578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К письменным источникам относятся: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3000375"/>
            <a:ext cx="1928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летописи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4357688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жития...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6063" y="3000375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договоры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00500" y="3714750"/>
            <a:ext cx="1643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письма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14500" y="3714750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грамоты</a:t>
            </a:r>
          </a:p>
        </p:txBody>
      </p:sp>
      <p:pic>
        <p:nvPicPr>
          <p:cNvPr id="10250" name="Picture 3" descr="i?id=28815693&amp;tov=0"/>
          <p:cNvPicPr>
            <a:picLocks noChangeAspect="1" noChangeArrowheads="1"/>
          </p:cNvPicPr>
          <p:nvPr/>
        </p:nvPicPr>
        <p:blipFill>
          <a:blip r:embed="rId4">
            <a:lum bright="4000" contrast="26000"/>
          </a:blip>
          <a:srcRect/>
          <a:stretch>
            <a:fillRect/>
          </a:stretch>
        </p:blipFill>
        <p:spPr bwMode="auto">
          <a:xfrm>
            <a:off x="6429375" y="3500438"/>
            <a:ext cx="221456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4" descr="i?id=29732203&amp;tov=4"/>
          <p:cNvPicPr>
            <a:picLocks noChangeAspect="1" noChangeArrowheads="1"/>
          </p:cNvPicPr>
          <p:nvPr/>
        </p:nvPicPr>
        <p:blipFill>
          <a:blip r:embed="rId5">
            <a:lum bright="-12000" contrast="48000"/>
          </a:blip>
          <a:srcRect/>
          <a:stretch>
            <a:fillRect/>
          </a:stretch>
        </p:blipFill>
        <p:spPr bwMode="auto">
          <a:xfrm>
            <a:off x="500063" y="4357688"/>
            <a:ext cx="1357312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5" descr="i?id=528514&amp;tov=3"/>
          <p:cNvPicPr>
            <a:picLocks noChangeAspect="1" noChangeArrowheads="1"/>
          </p:cNvPicPr>
          <p:nvPr/>
        </p:nvPicPr>
        <p:blipFill>
          <a:blip r:embed="rId6">
            <a:lum bright="-4000" contrast="14000"/>
          </a:blip>
          <a:srcRect/>
          <a:stretch>
            <a:fillRect/>
          </a:stretch>
        </p:blipFill>
        <p:spPr bwMode="auto">
          <a:xfrm>
            <a:off x="2357438" y="5214938"/>
            <a:ext cx="1643062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Рисунок 115" descr="http://im6-tub.yandex.net/i?id=21475328&amp;tov=6"/>
          <p:cNvPicPr>
            <a:picLocks noChangeAspect="1" noChangeArrowheads="1"/>
          </p:cNvPicPr>
          <p:nvPr/>
        </p:nvPicPr>
        <p:blipFill>
          <a:blip r:embed="rId7">
            <a:lum bright="8000" contrast="16000"/>
          </a:blip>
          <a:srcRect/>
          <a:stretch>
            <a:fillRect/>
          </a:stretch>
        </p:blipFill>
        <p:spPr bwMode="auto">
          <a:xfrm>
            <a:off x="4500563" y="5429250"/>
            <a:ext cx="13573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28625" y="714375"/>
            <a:ext cx="578643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источники</a:t>
            </a:r>
          </a:p>
        </p:txBody>
      </p:sp>
      <p:pic>
        <p:nvPicPr>
          <p:cNvPr id="10255" name="Рисунок 16" descr="http://im6-tub.yandex.net/i?id=65411209&amp;tov=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75" y="5357813"/>
            <a:ext cx="22606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514</Words>
  <Application>Microsoft Office PowerPoint</Application>
  <PresentationFormat>Экран (4:3)</PresentationFormat>
  <Paragraphs>101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МОУ СОШ 31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школа №31</dc:title>
  <dc:creator>Холова Н.В.</dc:creator>
  <cp:lastModifiedBy>Николай</cp:lastModifiedBy>
  <cp:revision>151</cp:revision>
  <dcterms:created xsi:type="dcterms:W3CDTF">2001-08-17T19:49:07Z</dcterms:created>
  <dcterms:modified xsi:type="dcterms:W3CDTF">2012-10-15T09:24:46Z</dcterms:modified>
</cp:coreProperties>
</file>