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2" r:id="rId3"/>
    <p:sldId id="311" r:id="rId4"/>
    <p:sldId id="257" r:id="rId5"/>
    <p:sldId id="292" r:id="rId6"/>
    <p:sldId id="293" r:id="rId7"/>
    <p:sldId id="294" r:id="rId8"/>
    <p:sldId id="295" r:id="rId9"/>
    <p:sldId id="291" r:id="rId10"/>
    <p:sldId id="296" r:id="rId11"/>
    <p:sldId id="309" r:id="rId12"/>
    <p:sldId id="298" r:id="rId13"/>
    <p:sldId id="299" r:id="rId14"/>
    <p:sldId id="300" r:id="rId15"/>
    <p:sldId id="301" r:id="rId16"/>
    <p:sldId id="302" r:id="rId17"/>
    <p:sldId id="303" r:id="rId18"/>
    <p:sldId id="304" r:id="rId19"/>
    <p:sldId id="307" r:id="rId20"/>
    <p:sldId id="308" r:id="rId21"/>
    <p:sldId id="268" r:id="rId22"/>
    <p:sldId id="269" r:id="rId23"/>
    <p:sldId id="297"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33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8CE7CDF-8AC7-4B08-B22C-5DFFCE5E1EBD}"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93DB89F-1E64-40FA-88FB-A3E693CDD4F5}" type="slidenum">
              <a:rPr lang="ru-RU" smtClean="0">
                <a:latin typeface="Arial" pitchFamily="34" charset="0"/>
              </a:rPr>
              <a:pPr/>
              <a:t>19</a:t>
            </a:fld>
            <a:endParaRPr lang="ru-RU" smtClean="0">
              <a:latin typeface="Arial"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14400" y="4343400"/>
            <a:ext cx="5029200" cy="4114800"/>
          </a:xfrm>
          <a:noFill/>
          <a:ln/>
        </p:spPr>
        <p:txBody>
          <a:bodyPr/>
          <a:lstStyle/>
          <a:p>
            <a:pPr eaLnBrk="1" hangingPunct="1"/>
            <a:endParaRPr lang="ru-RU"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502A6570-3DCB-4F4C-9334-3E3DD79BC15F}" type="datetime1">
              <a:rPr lang="ru-RU"/>
              <a:pPr>
                <a:defRPr/>
              </a:pPr>
              <a:t>11.10.2012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E5DB9D4-3B80-465C-BBDC-65E8EC5F6F1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68559652-59E7-42E5-A932-182292D54D62}" type="datetime1">
              <a:rPr lang="ru-RU"/>
              <a:pPr>
                <a:defRPr/>
              </a:pPr>
              <a:t>11.10.2012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7CC9BAC-CA04-4B5A-9AE3-ADA0ECB288B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81015BCC-539B-4DBE-BA7E-604D5CF3F578}" type="datetime1">
              <a:rPr lang="ru-RU"/>
              <a:pPr>
                <a:defRPr/>
              </a:pPr>
              <a:t>11.10.2012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3CD05BF-876C-4F18-8066-0A53AB8D8760}"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09C2CF8C-97C0-430C-B79B-E18096D14500}" type="datetime1">
              <a:rPr lang="ru-RU"/>
              <a:pPr>
                <a:defRPr/>
              </a:pPr>
              <a:t>11.10.2012</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13614CE-24D4-4E72-B739-4EE8A68E7A37}"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fld id="{DF3C0002-9343-42BD-B88B-A3AF2609E979}" type="datetime1">
              <a:rPr lang="ru-RU"/>
              <a:pPr>
                <a:defRPr/>
              </a:pPr>
              <a:t>11.10.2012</a:t>
            </a:fld>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1F420009-EDF0-4B22-BAF5-0E29DE0462E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74CA96EE-A141-4A7B-9019-78480E3567B7}" type="datetime1">
              <a:rPr lang="ru-RU"/>
              <a:pPr>
                <a:defRPr/>
              </a:pPr>
              <a:t>11.10.2012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4650C59-5CD4-45E9-88A3-F7D899DD344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8A76123A-6E06-4C0F-8444-12D1F537D2F4}" type="datetime1">
              <a:rPr lang="ru-RU"/>
              <a:pPr>
                <a:defRPr/>
              </a:pPr>
              <a:t>11.10.2012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BD95283-840E-4F8C-A6C5-9F0C3399921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2CF179AB-EA64-4635-8E43-0D4DCEF32C65}" type="datetime1">
              <a:rPr lang="ru-RU"/>
              <a:pPr>
                <a:defRPr/>
              </a:pPr>
              <a:t>11.10.2012</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4E33547-7727-46CB-A487-C4AA0A29736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810C2578-900D-469F-8F68-9C7A10B60B70}" type="datetime1">
              <a:rPr lang="ru-RU"/>
              <a:pPr>
                <a:defRPr/>
              </a:pPr>
              <a:t>11.10.2012</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8B3FF19F-4F2C-40E3-8FBC-D51D9BDA62E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DFF65C07-77D3-463F-94AA-519582B0FAAC}" type="datetime1">
              <a:rPr lang="ru-RU"/>
              <a:pPr>
                <a:defRPr/>
              </a:pPr>
              <a:t>11.10.2012</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652E7E6A-0EB9-43CD-B787-617082BF604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9924B64-BAB4-4F85-9150-ADCE4F4B5221}" type="datetime1">
              <a:rPr lang="ru-RU"/>
              <a:pPr>
                <a:defRPr/>
              </a:pPr>
              <a:t>11.10.2012</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5B312569-7B50-4911-B5AE-FFC0D40A781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C65EADB7-08C7-4332-B8AB-D883FFC4855C}" type="datetime1">
              <a:rPr lang="ru-RU"/>
              <a:pPr>
                <a:defRPr/>
              </a:pPr>
              <a:t>11.10.2012</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24955A4-CCEB-4818-8B3B-7D192CD10A7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4572B9CB-4603-4FB4-B826-DDE7B834CF15}" type="datetime1">
              <a:rPr lang="ru-RU"/>
              <a:pPr>
                <a:defRPr/>
              </a:pPr>
              <a:t>11.10.2012</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EA03C2D-116D-4494-8F03-3EBEB8A641AD}"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49BF0A78-75B8-44C7-BA88-96432D800BC8}" type="datetime1">
              <a:rPr lang="ru-RU"/>
              <a:pPr>
                <a:defRPr/>
              </a:pPr>
              <a:t>11.10.2012</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4825BB67-9A2C-405C-8357-AD5E3E5AB7C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ru-RU" sz="8000" b="1" i="1" smtClean="0">
                <a:solidFill>
                  <a:srgbClr val="333300"/>
                </a:solidFill>
                <a:latin typeface="Mistral" pitchFamily="66" charset="0"/>
              </a:rPr>
              <a:t>ЛЕТОПИСИ.</a:t>
            </a:r>
            <a:br>
              <a:rPr lang="ru-RU" sz="8000" b="1" i="1" smtClean="0">
                <a:solidFill>
                  <a:srgbClr val="333300"/>
                </a:solidFill>
                <a:latin typeface="Mistral" pitchFamily="66" charset="0"/>
              </a:rPr>
            </a:br>
            <a:r>
              <a:rPr lang="ru-RU" sz="8000" b="1" i="1" smtClean="0">
                <a:solidFill>
                  <a:srgbClr val="333300"/>
                </a:solidFill>
                <a:latin typeface="Mistral" pitchFamily="66" charset="0"/>
              </a:rPr>
              <a:t>ЛЕТОПИСЦЫ ЗЕМЛИ РУССКОЙ</a:t>
            </a:r>
          </a:p>
        </p:txBody>
      </p:sp>
      <p:sp>
        <p:nvSpPr>
          <p:cNvPr id="2051" name="TextBox 4"/>
          <p:cNvSpPr txBox="1">
            <a:spLocks noChangeArrowheads="1"/>
          </p:cNvSpPr>
          <p:nvPr/>
        </p:nvSpPr>
        <p:spPr bwMode="auto">
          <a:xfrm>
            <a:off x="4786313" y="4797425"/>
            <a:ext cx="4357687" cy="1917700"/>
          </a:xfrm>
          <a:prstGeom prst="rect">
            <a:avLst/>
          </a:prstGeom>
          <a:noFill/>
          <a:ln w="9525">
            <a:noFill/>
            <a:miter lim="800000"/>
            <a:headEnd/>
            <a:tailEnd/>
          </a:ln>
        </p:spPr>
        <p:txBody>
          <a:bodyPr>
            <a:spAutoFit/>
          </a:bodyPr>
          <a:lstStyle/>
          <a:p>
            <a:pPr algn="just"/>
            <a:r>
              <a:rPr lang="ru-RU" sz="2400" b="1" dirty="0">
                <a:latin typeface="Comic Sans MS" pitchFamily="66" charset="0"/>
              </a:rPr>
              <a:t>Презентация подготовлена ученицей 5а класса МОУ СОШ № 3 г.  Светлого Калининградской области</a:t>
            </a:r>
          </a:p>
          <a:p>
            <a:pPr algn="just"/>
            <a:r>
              <a:rPr lang="ru-RU" sz="2400" b="1" dirty="0" err="1">
                <a:latin typeface="Comic Sans MS" pitchFamily="66" charset="0"/>
              </a:rPr>
              <a:t>Ракович</a:t>
            </a:r>
            <a:r>
              <a:rPr lang="ru-RU" sz="2400" b="1" dirty="0">
                <a:latin typeface="Comic Sans MS" pitchFamily="66" charset="0"/>
              </a:rPr>
              <a:t> Александрой</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r>
              <a:rPr lang="ru-RU" b="1" dirty="0" smtClean="0"/>
              <a:t>Как создавались летописи?</a:t>
            </a:r>
          </a:p>
        </p:txBody>
      </p:sp>
      <p:sp>
        <p:nvSpPr>
          <p:cNvPr id="20485" name="Rectangle 5"/>
          <p:cNvSpPr>
            <a:spLocks noGrp="1" noChangeArrowheads="1"/>
          </p:cNvSpPr>
          <p:nvPr>
            <p:ph type="body" sz="half" idx="1"/>
          </p:nvPr>
        </p:nvSpPr>
        <p:spPr>
          <a:xfrm>
            <a:off x="428625" y="5084763"/>
            <a:ext cx="3810000" cy="1773237"/>
          </a:xfrm>
        </p:spPr>
        <p:txBody>
          <a:bodyPr/>
          <a:lstStyle/>
          <a:p>
            <a:pPr eaLnBrk="1" hangingPunct="1">
              <a:defRPr/>
            </a:pPr>
            <a:r>
              <a:rPr lang="ru-RU" sz="2200" b="1" dirty="0" smtClean="0">
                <a:effectLst>
                  <a:outerShdw blurRad="38100" dist="38100" dir="2700000" algn="tl">
                    <a:srgbClr val="000000">
                      <a:alpha val="43137"/>
                    </a:srgbClr>
                  </a:outerShdw>
                </a:effectLst>
                <a:latin typeface="Segoe Script" pitchFamily="34" charset="0"/>
              </a:rPr>
              <a:t>Древние летописцы писали свои рассказы на пергаменте.</a:t>
            </a:r>
          </a:p>
        </p:txBody>
      </p:sp>
      <p:sp>
        <p:nvSpPr>
          <p:cNvPr id="20486" name="Rectangle 6"/>
          <p:cNvSpPr>
            <a:spLocks noGrp="1" noChangeArrowheads="1"/>
          </p:cNvSpPr>
          <p:nvPr>
            <p:ph type="body" sz="half" idx="2"/>
          </p:nvPr>
        </p:nvSpPr>
        <p:spPr>
          <a:xfrm>
            <a:off x="4000500" y="1341438"/>
            <a:ext cx="4567238" cy="5516562"/>
          </a:xfrm>
        </p:spPr>
        <p:txBody>
          <a:bodyPr/>
          <a:lstStyle/>
          <a:p>
            <a:pPr algn="r" eaLnBrk="1" hangingPunct="1">
              <a:defRPr/>
            </a:pPr>
            <a:r>
              <a:rPr lang="ru-RU" sz="2200" b="1" dirty="0" smtClean="0">
                <a:latin typeface="Segoe Script" pitchFamily="34" charset="0"/>
              </a:rPr>
              <a:t>При каждом монастыре был свой летописец. </a:t>
            </a:r>
          </a:p>
          <a:p>
            <a:pPr algn="r" eaLnBrk="1" hangingPunct="1">
              <a:defRPr/>
            </a:pPr>
            <a:endParaRPr lang="ru-RU" sz="2400" dirty="0" smtClean="0"/>
          </a:p>
          <a:p>
            <a:pPr algn="r" eaLnBrk="1" hangingPunct="1">
              <a:defRPr/>
            </a:pPr>
            <a:endParaRPr lang="ru-RU" sz="2400" dirty="0" smtClean="0"/>
          </a:p>
          <a:p>
            <a:pPr algn="r" eaLnBrk="1" hangingPunct="1">
              <a:buFontTx/>
              <a:buNone/>
              <a:defRPr/>
            </a:pPr>
            <a:endParaRPr lang="ru-RU" sz="2400" dirty="0" smtClean="0"/>
          </a:p>
          <a:p>
            <a:pPr algn="r" eaLnBrk="1" hangingPunct="1">
              <a:buFontTx/>
              <a:buNone/>
              <a:defRPr/>
            </a:pPr>
            <a:endParaRPr lang="ru-RU" sz="2400" dirty="0" smtClean="0"/>
          </a:p>
          <a:p>
            <a:pPr algn="r" eaLnBrk="1" hangingPunct="1">
              <a:buFontTx/>
              <a:buNone/>
              <a:defRPr/>
            </a:pPr>
            <a:endParaRPr lang="ru-RU" sz="2400" dirty="0" smtClean="0"/>
          </a:p>
          <a:p>
            <a:pPr algn="r" eaLnBrk="1" hangingPunct="1">
              <a:buFontTx/>
              <a:buNone/>
              <a:defRPr/>
            </a:pPr>
            <a:endParaRPr lang="ru-RU" sz="2400" dirty="0" smtClean="0"/>
          </a:p>
          <a:p>
            <a:pPr algn="r" eaLnBrk="1" hangingPunct="1">
              <a:buFontTx/>
              <a:buNone/>
              <a:defRPr/>
            </a:pPr>
            <a:endParaRPr lang="ru-RU" sz="2400" dirty="0" smtClean="0"/>
          </a:p>
          <a:p>
            <a:pPr algn="r" eaLnBrk="1" hangingPunct="1">
              <a:defRPr/>
            </a:pPr>
            <a:r>
              <a:rPr lang="ru-RU" sz="2400" b="1" dirty="0" smtClean="0">
                <a:effectLst>
                  <a:outerShdw blurRad="38100" dist="38100" dir="2700000" algn="tl">
                    <a:srgbClr val="000000">
                      <a:alpha val="43137"/>
                    </a:srgbClr>
                  </a:outerShdw>
                </a:effectLst>
                <a:latin typeface="Segoe Script" pitchFamily="34" charset="0"/>
              </a:rPr>
              <a:t>На основе первичных летописей составлялись летописные своды. </a:t>
            </a:r>
          </a:p>
        </p:txBody>
      </p:sp>
      <p:pic>
        <p:nvPicPr>
          <p:cNvPr id="20487" name="Picture 7"/>
          <p:cNvPicPr>
            <a:picLocks noChangeAspect="1" noChangeArrowheads="1"/>
          </p:cNvPicPr>
          <p:nvPr/>
        </p:nvPicPr>
        <p:blipFill>
          <a:blip r:embed="rId2" cstate="print"/>
          <a:srcRect/>
          <a:stretch>
            <a:fillRect/>
          </a:stretch>
        </p:blipFill>
        <p:spPr bwMode="auto">
          <a:xfrm>
            <a:off x="585788" y="1212850"/>
            <a:ext cx="3187700" cy="4054475"/>
          </a:xfrm>
          <a:prstGeom prst="rect">
            <a:avLst/>
          </a:prstGeom>
          <a:noFill/>
          <a:ln w="9525">
            <a:noFill/>
            <a:miter lim="800000"/>
            <a:headEnd/>
            <a:tailEnd/>
          </a:ln>
        </p:spPr>
      </p:pic>
      <p:pic>
        <p:nvPicPr>
          <p:cNvPr id="20488" name="Picture 8"/>
          <p:cNvPicPr>
            <a:picLocks noChangeAspect="1" noChangeArrowheads="1"/>
          </p:cNvPicPr>
          <p:nvPr/>
        </p:nvPicPr>
        <p:blipFill>
          <a:blip r:embed="rId3" cstate="print"/>
          <a:srcRect/>
          <a:stretch>
            <a:fillRect/>
          </a:stretch>
        </p:blipFill>
        <p:spPr bwMode="auto">
          <a:xfrm>
            <a:off x="5157788" y="2011363"/>
            <a:ext cx="3327400" cy="3455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wipe(left)">
                                      <p:cBhvr>
                                        <p:cTn id="7" dur="3000"/>
                                        <p:tgtEl>
                                          <p:spTgt spid="204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20487"/>
                                        </p:tgtEl>
                                        <p:attrNameLst>
                                          <p:attrName>style.visibility</p:attrName>
                                        </p:attrNameLst>
                                      </p:cBhvr>
                                      <p:to>
                                        <p:strVal val="visible"/>
                                      </p:to>
                                    </p:set>
                                    <p:animEffect transition="in" filter="fade">
                                      <p:cBhvr>
                                        <p:cTn id="12" dur="2400" decel="100000"/>
                                        <p:tgtEl>
                                          <p:spTgt spid="20487"/>
                                        </p:tgtEl>
                                      </p:cBhvr>
                                    </p:animEffect>
                                    <p:anim calcmode="lin" valueType="num">
                                      <p:cBhvr>
                                        <p:cTn id="13" dur="2400" decel="100000" fill="hold"/>
                                        <p:tgtEl>
                                          <p:spTgt spid="20487"/>
                                        </p:tgtEl>
                                        <p:attrNameLst>
                                          <p:attrName>style.rotation</p:attrName>
                                        </p:attrNameLst>
                                      </p:cBhvr>
                                      <p:tavLst>
                                        <p:tav tm="0">
                                          <p:val>
                                            <p:fltVal val="-90"/>
                                          </p:val>
                                        </p:tav>
                                        <p:tav tm="100000">
                                          <p:val>
                                            <p:fltVal val="0"/>
                                          </p:val>
                                        </p:tav>
                                      </p:tavLst>
                                    </p:anim>
                                    <p:anim calcmode="lin" valueType="num">
                                      <p:cBhvr>
                                        <p:cTn id="14" dur="2400" decel="100000" fill="hold"/>
                                        <p:tgtEl>
                                          <p:spTgt spid="20487"/>
                                        </p:tgtEl>
                                        <p:attrNameLst>
                                          <p:attrName>ppt_x</p:attrName>
                                        </p:attrNameLst>
                                      </p:cBhvr>
                                      <p:tavLst>
                                        <p:tav tm="0">
                                          <p:val>
                                            <p:strVal val="#ppt_x+0.4"/>
                                          </p:val>
                                        </p:tav>
                                        <p:tav tm="100000">
                                          <p:val>
                                            <p:strVal val="#ppt_x-0.05"/>
                                          </p:val>
                                        </p:tav>
                                      </p:tavLst>
                                    </p:anim>
                                    <p:anim calcmode="lin" valueType="num">
                                      <p:cBhvr>
                                        <p:cTn id="15" dur="2400" decel="100000" fill="hold"/>
                                        <p:tgtEl>
                                          <p:spTgt spid="20487"/>
                                        </p:tgtEl>
                                        <p:attrNameLst>
                                          <p:attrName>ppt_y</p:attrName>
                                        </p:attrNameLst>
                                      </p:cBhvr>
                                      <p:tavLst>
                                        <p:tav tm="0">
                                          <p:val>
                                            <p:strVal val="#ppt_y-0.4"/>
                                          </p:val>
                                        </p:tav>
                                        <p:tav tm="100000">
                                          <p:val>
                                            <p:strVal val="#ppt_y+0.1"/>
                                          </p:val>
                                        </p:tav>
                                      </p:tavLst>
                                    </p:anim>
                                    <p:anim calcmode="lin" valueType="num">
                                      <p:cBhvr>
                                        <p:cTn id="16" dur="600" accel="100000" fill="hold">
                                          <p:stCondLst>
                                            <p:cond delay="2400"/>
                                          </p:stCondLst>
                                        </p:cTn>
                                        <p:tgtEl>
                                          <p:spTgt spid="20487"/>
                                        </p:tgtEl>
                                        <p:attrNameLst>
                                          <p:attrName>ppt_x</p:attrName>
                                        </p:attrNameLst>
                                      </p:cBhvr>
                                      <p:tavLst>
                                        <p:tav tm="0">
                                          <p:val>
                                            <p:strVal val="#ppt_x-0.05"/>
                                          </p:val>
                                        </p:tav>
                                        <p:tav tm="100000">
                                          <p:val>
                                            <p:strVal val="#ppt_x"/>
                                          </p:val>
                                        </p:tav>
                                      </p:tavLst>
                                    </p:anim>
                                    <p:anim calcmode="lin" valueType="num">
                                      <p:cBhvr>
                                        <p:cTn id="17" dur="600" accel="100000" fill="hold">
                                          <p:stCondLst>
                                            <p:cond delay="2400"/>
                                          </p:stCondLst>
                                        </p:cTn>
                                        <p:tgtEl>
                                          <p:spTgt spid="20487"/>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486">
                                            <p:txEl>
                                              <p:pRg st="0" end="0"/>
                                            </p:txEl>
                                          </p:spTgt>
                                        </p:tgtEl>
                                        <p:attrNameLst>
                                          <p:attrName>style.visibility</p:attrName>
                                        </p:attrNameLst>
                                      </p:cBhvr>
                                      <p:to>
                                        <p:strVal val="visible"/>
                                      </p:to>
                                    </p:set>
                                    <p:animEffect transition="in" filter="wipe(left)">
                                      <p:cBhvr>
                                        <p:cTn id="22" dur="3000"/>
                                        <p:tgtEl>
                                          <p:spTgt spid="2048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486">
                                            <p:txEl>
                                              <p:pRg st="8" end="8"/>
                                            </p:txEl>
                                          </p:spTgt>
                                        </p:tgtEl>
                                        <p:attrNameLst>
                                          <p:attrName>style.visibility</p:attrName>
                                        </p:attrNameLst>
                                      </p:cBhvr>
                                      <p:to>
                                        <p:strVal val="visible"/>
                                      </p:to>
                                    </p:set>
                                    <p:animEffect transition="in" filter="wipe(left)">
                                      <p:cBhvr>
                                        <p:cTn id="27" dur="3000"/>
                                        <p:tgtEl>
                                          <p:spTgt spid="2048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20488"/>
                                        </p:tgtEl>
                                        <p:attrNameLst>
                                          <p:attrName>style.visibility</p:attrName>
                                        </p:attrNameLst>
                                      </p:cBhvr>
                                      <p:to>
                                        <p:strVal val="visible"/>
                                      </p:to>
                                    </p:set>
                                    <p:animEffect transition="in" filter="fade">
                                      <p:cBhvr>
                                        <p:cTn id="32" dur="2400" decel="100000"/>
                                        <p:tgtEl>
                                          <p:spTgt spid="20488"/>
                                        </p:tgtEl>
                                      </p:cBhvr>
                                    </p:animEffect>
                                    <p:anim calcmode="lin" valueType="num">
                                      <p:cBhvr>
                                        <p:cTn id="33" dur="2400" decel="100000" fill="hold"/>
                                        <p:tgtEl>
                                          <p:spTgt spid="20488"/>
                                        </p:tgtEl>
                                        <p:attrNameLst>
                                          <p:attrName>style.rotation</p:attrName>
                                        </p:attrNameLst>
                                      </p:cBhvr>
                                      <p:tavLst>
                                        <p:tav tm="0">
                                          <p:val>
                                            <p:fltVal val="-90"/>
                                          </p:val>
                                        </p:tav>
                                        <p:tav tm="100000">
                                          <p:val>
                                            <p:fltVal val="0"/>
                                          </p:val>
                                        </p:tav>
                                      </p:tavLst>
                                    </p:anim>
                                    <p:anim calcmode="lin" valueType="num">
                                      <p:cBhvr>
                                        <p:cTn id="34" dur="2400" decel="100000" fill="hold"/>
                                        <p:tgtEl>
                                          <p:spTgt spid="20488"/>
                                        </p:tgtEl>
                                        <p:attrNameLst>
                                          <p:attrName>ppt_x</p:attrName>
                                        </p:attrNameLst>
                                      </p:cBhvr>
                                      <p:tavLst>
                                        <p:tav tm="0">
                                          <p:val>
                                            <p:strVal val="#ppt_x+0.4"/>
                                          </p:val>
                                        </p:tav>
                                        <p:tav tm="100000">
                                          <p:val>
                                            <p:strVal val="#ppt_x-0.05"/>
                                          </p:val>
                                        </p:tav>
                                      </p:tavLst>
                                    </p:anim>
                                    <p:anim calcmode="lin" valueType="num">
                                      <p:cBhvr>
                                        <p:cTn id="35" dur="2400" decel="100000" fill="hold"/>
                                        <p:tgtEl>
                                          <p:spTgt spid="20488"/>
                                        </p:tgtEl>
                                        <p:attrNameLst>
                                          <p:attrName>ppt_y</p:attrName>
                                        </p:attrNameLst>
                                      </p:cBhvr>
                                      <p:tavLst>
                                        <p:tav tm="0">
                                          <p:val>
                                            <p:strVal val="#ppt_y-0.4"/>
                                          </p:val>
                                        </p:tav>
                                        <p:tav tm="100000">
                                          <p:val>
                                            <p:strVal val="#ppt_y+0.1"/>
                                          </p:val>
                                        </p:tav>
                                      </p:tavLst>
                                    </p:anim>
                                    <p:anim calcmode="lin" valueType="num">
                                      <p:cBhvr>
                                        <p:cTn id="36" dur="600" accel="100000" fill="hold">
                                          <p:stCondLst>
                                            <p:cond delay="2400"/>
                                          </p:stCondLst>
                                        </p:cTn>
                                        <p:tgtEl>
                                          <p:spTgt spid="20488"/>
                                        </p:tgtEl>
                                        <p:attrNameLst>
                                          <p:attrName>ppt_x</p:attrName>
                                        </p:attrNameLst>
                                      </p:cBhvr>
                                      <p:tavLst>
                                        <p:tav tm="0">
                                          <p:val>
                                            <p:strVal val="#ppt_x-0.05"/>
                                          </p:val>
                                        </p:tav>
                                        <p:tav tm="100000">
                                          <p:val>
                                            <p:strVal val="#ppt_x"/>
                                          </p:val>
                                        </p:tav>
                                      </p:tavLst>
                                    </p:anim>
                                    <p:anim calcmode="lin" valueType="num">
                                      <p:cBhvr>
                                        <p:cTn id="37" dur="600" accel="100000" fill="hold">
                                          <p:stCondLst>
                                            <p:cond delay="2400"/>
                                          </p:stCondLst>
                                        </p:cTn>
                                        <p:tgtEl>
                                          <p:spTgt spid="2048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p:bldP spid="2048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8" name="Picture 8"/>
          <p:cNvPicPr>
            <a:picLocks noGrp="1" noChangeAspect="1" noChangeArrowheads="1"/>
          </p:cNvPicPr>
          <p:nvPr>
            <p:ph sz="half" idx="1"/>
          </p:nvPr>
        </p:nvPicPr>
        <p:blipFill>
          <a:blip r:embed="rId2" cstate="print"/>
          <a:srcRect/>
          <a:stretch>
            <a:fillRect/>
          </a:stretch>
        </p:blipFill>
        <p:spPr>
          <a:xfrm>
            <a:off x="1116013" y="404813"/>
            <a:ext cx="2176462" cy="2592387"/>
          </a:xfrm>
        </p:spPr>
      </p:pic>
      <p:pic>
        <p:nvPicPr>
          <p:cNvPr id="15370" name="Picture 10"/>
          <p:cNvPicPr>
            <a:picLocks noGrp="1" noChangeAspect="1" noChangeArrowheads="1"/>
          </p:cNvPicPr>
          <p:nvPr>
            <p:ph sz="half" idx="2"/>
          </p:nvPr>
        </p:nvPicPr>
        <p:blipFill>
          <a:blip r:embed="rId3" cstate="print"/>
          <a:srcRect/>
          <a:stretch>
            <a:fillRect/>
          </a:stretch>
        </p:blipFill>
        <p:spPr>
          <a:xfrm>
            <a:off x="5254625" y="404813"/>
            <a:ext cx="1957388" cy="2519362"/>
          </a:xfrm>
        </p:spPr>
      </p:pic>
      <p:sp>
        <p:nvSpPr>
          <p:cNvPr id="12292" name="Text Box 11"/>
          <p:cNvSpPr txBox="1">
            <a:spLocks noChangeArrowheads="1"/>
          </p:cNvSpPr>
          <p:nvPr/>
        </p:nvSpPr>
        <p:spPr bwMode="auto">
          <a:xfrm>
            <a:off x="395288" y="2781300"/>
            <a:ext cx="3136900" cy="641350"/>
          </a:xfrm>
          <a:prstGeom prst="rect">
            <a:avLst/>
          </a:prstGeom>
          <a:noFill/>
          <a:ln w="9525">
            <a:noFill/>
            <a:miter lim="800000"/>
            <a:headEnd/>
            <a:tailEnd/>
          </a:ln>
        </p:spPr>
        <p:txBody>
          <a:bodyPr wrap="none">
            <a:spAutoFit/>
          </a:bodyPr>
          <a:lstStyle/>
          <a:p>
            <a:pPr algn="ctr"/>
            <a:r>
              <a:rPr lang="ru-RU" b="1"/>
              <a:t>Страница древнерусской </a:t>
            </a:r>
          </a:p>
          <a:p>
            <a:pPr algn="ctr"/>
            <a:r>
              <a:rPr lang="ru-RU" b="1"/>
              <a:t>летописи</a:t>
            </a:r>
          </a:p>
        </p:txBody>
      </p:sp>
      <p:sp>
        <p:nvSpPr>
          <p:cNvPr id="12293" name="Text Box 12"/>
          <p:cNvSpPr txBox="1">
            <a:spLocks noChangeArrowheads="1"/>
          </p:cNvSpPr>
          <p:nvPr/>
        </p:nvSpPr>
        <p:spPr bwMode="auto">
          <a:xfrm>
            <a:off x="4572000" y="2997200"/>
            <a:ext cx="3238500" cy="366713"/>
          </a:xfrm>
          <a:prstGeom prst="rect">
            <a:avLst/>
          </a:prstGeom>
          <a:noFill/>
          <a:ln w="9525">
            <a:noFill/>
            <a:miter lim="800000"/>
            <a:headEnd/>
            <a:tailEnd/>
          </a:ln>
        </p:spPr>
        <p:txBody>
          <a:bodyPr wrap="none">
            <a:spAutoFit/>
          </a:bodyPr>
          <a:lstStyle/>
          <a:p>
            <a:r>
              <a:rPr lang="ru-RU" b="1"/>
              <a:t>Страница старинной книги</a:t>
            </a:r>
          </a:p>
        </p:txBody>
      </p:sp>
      <p:pic>
        <p:nvPicPr>
          <p:cNvPr id="55304" name="Picture 8"/>
          <p:cNvPicPr>
            <a:picLocks noChangeAspect="1" noChangeArrowheads="1"/>
          </p:cNvPicPr>
          <p:nvPr/>
        </p:nvPicPr>
        <p:blipFill>
          <a:blip r:embed="rId4" cstate="print"/>
          <a:srcRect/>
          <a:stretch>
            <a:fillRect/>
          </a:stretch>
        </p:blipFill>
        <p:spPr bwMode="auto">
          <a:xfrm>
            <a:off x="971550" y="3644900"/>
            <a:ext cx="2068513" cy="2646363"/>
          </a:xfrm>
          <a:prstGeom prst="rect">
            <a:avLst/>
          </a:prstGeom>
          <a:noFill/>
          <a:ln w="9525">
            <a:noFill/>
            <a:miter lim="800000"/>
            <a:headEnd/>
            <a:tailEnd/>
          </a:ln>
        </p:spPr>
      </p:pic>
      <p:sp>
        <p:nvSpPr>
          <p:cNvPr id="12295" name="Text Box 11"/>
          <p:cNvSpPr txBox="1">
            <a:spLocks noChangeArrowheads="1"/>
          </p:cNvSpPr>
          <p:nvPr/>
        </p:nvSpPr>
        <p:spPr bwMode="auto">
          <a:xfrm>
            <a:off x="981075" y="6237288"/>
            <a:ext cx="2090738" cy="366712"/>
          </a:xfrm>
          <a:prstGeom prst="rect">
            <a:avLst/>
          </a:prstGeom>
          <a:noFill/>
          <a:ln w="9525">
            <a:noFill/>
            <a:miter lim="800000"/>
            <a:headEnd/>
            <a:tailEnd/>
          </a:ln>
        </p:spPr>
        <p:txBody>
          <a:bodyPr wrap="none">
            <a:spAutoFit/>
          </a:bodyPr>
          <a:lstStyle/>
          <a:p>
            <a:pPr algn="ctr"/>
            <a:r>
              <a:rPr lang="ru-RU" b="1"/>
              <a:t>Лист пергамента</a:t>
            </a:r>
          </a:p>
        </p:txBody>
      </p:sp>
      <p:pic>
        <p:nvPicPr>
          <p:cNvPr id="55306" name="Picture 10"/>
          <p:cNvPicPr>
            <a:picLocks noChangeAspect="1" noChangeArrowheads="1"/>
          </p:cNvPicPr>
          <p:nvPr/>
        </p:nvPicPr>
        <p:blipFill>
          <a:blip r:embed="rId5" cstate="print">
            <a:clrChange>
              <a:clrFrom>
                <a:srgbClr val="FDFDFD"/>
              </a:clrFrom>
              <a:clrTo>
                <a:srgbClr val="FDFDFD">
                  <a:alpha val="0"/>
                </a:srgbClr>
              </a:clrTo>
            </a:clrChange>
          </a:blip>
          <a:srcRect/>
          <a:stretch>
            <a:fillRect/>
          </a:stretch>
        </p:blipFill>
        <p:spPr bwMode="auto">
          <a:xfrm>
            <a:off x="5003800" y="3644900"/>
            <a:ext cx="2286000" cy="2482850"/>
          </a:xfrm>
          <a:prstGeom prst="rect">
            <a:avLst/>
          </a:prstGeom>
          <a:noFill/>
          <a:ln w="9525">
            <a:noFill/>
            <a:miter lim="800000"/>
            <a:headEnd/>
            <a:tailEnd/>
          </a:ln>
        </p:spPr>
      </p:pic>
      <p:sp>
        <p:nvSpPr>
          <p:cNvPr id="12297" name="Text Box 12"/>
          <p:cNvSpPr txBox="1">
            <a:spLocks noChangeArrowheads="1"/>
          </p:cNvSpPr>
          <p:nvPr/>
        </p:nvSpPr>
        <p:spPr bwMode="auto">
          <a:xfrm>
            <a:off x="4787900" y="6165850"/>
            <a:ext cx="2700338" cy="366713"/>
          </a:xfrm>
          <a:prstGeom prst="rect">
            <a:avLst/>
          </a:prstGeom>
          <a:noFill/>
          <a:ln w="9525">
            <a:noFill/>
            <a:miter lim="800000"/>
            <a:headEnd/>
            <a:tailEnd/>
          </a:ln>
        </p:spPr>
        <p:txBody>
          <a:bodyPr wrap="none">
            <a:spAutoFit/>
          </a:bodyPr>
          <a:lstStyle/>
          <a:p>
            <a:pPr algn="ctr"/>
            <a:r>
              <a:rPr lang="ru-RU" b="1"/>
              <a:t>Пергаментный свиток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5368"/>
                                        </p:tgtEl>
                                        <p:attrNameLst>
                                          <p:attrName>style.visibility</p:attrName>
                                        </p:attrNameLst>
                                      </p:cBhvr>
                                      <p:to>
                                        <p:strVal val="visible"/>
                                      </p:to>
                                    </p:set>
                                    <p:animEffect transition="in" filter="fade">
                                      <p:cBhvr>
                                        <p:cTn id="7" dur="800" decel="100000"/>
                                        <p:tgtEl>
                                          <p:spTgt spid="15368"/>
                                        </p:tgtEl>
                                      </p:cBhvr>
                                    </p:animEffect>
                                    <p:anim calcmode="lin" valueType="num">
                                      <p:cBhvr>
                                        <p:cTn id="8" dur="800" decel="100000" fill="hold"/>
                                        <p:tgtEl>
                                          <p:spTgt spid="15368"/>
                                        </p:tgtEl>
                                        <p:attrNameLst>
                                          <p:attrName>style.rotation</p:attrName>
                                        </p:attrNameLst>
                                      </p:cBhvr>
                                      <p:tavLst>
                                        <p:tav tm="0">
                                          <p:val>
                                            <p:fltVal val="-90"/>
                                          </p:val>
                                        </p:tav>
                                        <p:tav tm="100000">
                                          <p:val>
                                            <p:fltVal val="0"/>
                                          </p:val>
                                        </p:tav>
                                      </p:tavLst>
                                    </p:anim>
                                    <p:anim calcmode="lin" valueType="num">
                                      <p:cBhvr>
                                        <p:cTn id="9" dur="800" decel="100000" fill="hold"/>
                                        <p:tgtEl>
                                          <p:spTgt spid="15368"/>
                                        </p:tgtEl>
                                        <p:attrNameLst>
                                          <p:attrName>ppt_x</p:attrName>
                                        </p:attrNameLst>
                                      </p:cBhvr>
                                      <p:tavLst>
                                        <p:tav tm="0">
                                          <p:val>
                                            <p:strVal val="#ppt_x+0.4"/>
                                          </p:val>
                                        </p:tav>
                                        <p:tav tm="100000">
                                          <p:val>
                                            <p:strVal val="#ppt_x-0.05"/>
                                          </p:val>
                                        </p:tav>
                                      </p:tavLst>
                                    </p:anim>
                                    <p:anim calcmode="lin" valueType="num">
                                      <p:cBhvr>
                                        <p:cTn id="10" dur="800" decel="100000" fill="hold"/>
                                        <p:tgtEl>
                                          <p:spTgt spid="1536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36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36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15370"/>
                                        </p:tgtEl>
                                        <p:attrNameLst>
                                          <p:attrName>style.visibility</p:attrName>
                                        </p:attrNameLst>
                                      </p:cBhvr>
                                      <p:to>
                                        <p:strVal val="visible"/>
                                      </p:to>
                                    </p:set>
                                    <p:animEffect transition="in" filter="fade">
                                      <p:cBhvr>
                                        <p:cTn id="17" dur="800" decel="100000"/>
                                        <p:tgtEl>
                                          <p:spTgt spid="15370"/>
                                        </p:tgtEl>
                                      </p:cBhvr>
                                    </p:animEffect>
                                    <p:anim calcmode="lin" valueType="num">
                                      <p:cBhvr>
                                        <p:cTn id="18" dur="800" decel="100000" fill="hold"/>
                                        <p:tgtEl>
                                          <p:spTgt spid="15370"/>
                                        </p:tgtEl>
                                        <p:attrNameLst>
                                          <p:attrName>style.rotation</p:attrName>
                                        </p:attrNameLst>
                                      </p:cBhvr>
                                      <p:tavLst>
                                        <p:tav tm="0">
                                          <p:val>
                                            <p:fltVal val="-90"/>
                                          </p:val>
                                        </p:tav>
                                        <p:tav tm="100000">
                                          <p:val>
                                            <p:fltVal val="0"/>
                                          </p:val>
                                        </p:tav>
                                      </p:tavLst>
                                    </p:anim>
                                    <p:anim calcmode="lin" valueType="num">
                                      <p:cBhvr>
                                        <p:cTn id="19" dur="800" decel="100000" fill="hold"/>
                                        <p:tgtEl>
                                          <p:spTgt spid="15370"/>
                                        </p:tgtEl>
                                        <p:attrNameLst>
                                          <p:attrName>ppt_x</p:attrName>
                                        </p:attrNameLst>
                                      </p:cBhvr>
                                      <p:tavLst>
                                        <p:tav tm="0">
                                          <p:val>
                                            <p:strVal val="#ppt_x+0.4"/>
                                          </p:val>
                                        </p:tav>
                                        <p:tav tm="100000">
                                          <p:val>
                                            <p:strVal val="#ppt_x-0.05"/>
                                          </p:val>
                                        </p:tav>
                                      </p:tavLst>
                                    </p:anim>
                                    <p:anim calcmode="lin" valueType="num">
                                      <p:cBhvr>
                                        <p:cTn id="20" dur="800" decel="100000" fill="hold"/>
                                        <p:tgtEl>
                                          <p:spTgt spid="15370"/>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5370"/>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5370"/>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55304"/>
                                        </p:tgtEl>
                                        <p:attrNameLst>
                                          <p:attrName>style.visibility</p:attrName>
                                        </p:attrNameLst>
                                      </p:cBhvr>
                                      <p:to>
                                        <p:strVal val="visible"/>
                                      </p:to>
                                    </p:set>
                                    <p:animEffect transition="in" filter="fade">
                                      <p:cBhvr>
                                        <p:cTn id="27" dur="800" decel="100000"/>
                                        <p:tgtEl>
                                          <p:spTgt spid="55304"/>
                                        </p:tgtEl>
                                      </p:cBhvr>
                                    </p:animEffect>
                                    <p:anim calcmode="lin" valueType="num">
                                      <p:cBhvr>
                                        <p:cTn id="28" dur="800" decel="100000" fill="hold"/>
                                        <p:tgtEl>
                                          <p:spTgt spid="55304"/>
                                        </p:tgtEl>
                                        <p:attrNameLst>
                                          <p:attrName>style.rotation</p:attrName>
                                        </p:attrNameLst>
                                      </p:cBhvr>
                                      <p:tavLst>
                                        <p:tav tm="0">
                                          <p:val>
                                            <p:fltVal val="-90"/>
                                          </p:val>
                                        </p:tav>
                                        <p:tav tm="100000">
                                          <p:val>
                                            <p:fltVal val="0"/>
                                          </p:val>
                                        </p:tav>
                                      </p:tavLst>
                                    </p:anim>
                                    <p:anim calcmode="lin" valueType="num">
                                      <p:cBhvr>
                                        <p:cTn id="29" dur="800" decel="100000" fill="hold"/>
                                        <p:tgtEl>
                                          <p:spTgt spid="55304"/>
                                        </p:tgtEl>
                                        <p:attrNameLst>
                                          <p:attrName>ppt_x</p:attrName>
                                        </p:attrNameLst>
                                      </p:cBhvr>
                                      <p:tavLst>
                                        <p:tav tm="0">
                                          <p:val>
                                            <p:strVal val="#ppt_x+0.4"/>
                                          </p:val>
                                        </p:tav>
                                        <p:tav tm="100000">
                                          <p:val>
                                            <p:strVal val="#ppt_x-0.05"/>
                                          </p:val>
                                        </p:tav>
                                      </p:tavLst>
                                    </p:anim>
                                    <p:anim calcmode="lin" valueType="num">
                                      <p:cBhvr>
                                        <p:cTn id="30" dur="800" decel="100000" fill="hold"/>
                                        <p:tgtEl>
                                          <p:spTgt spid="55304"/>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55304"/>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55304"/>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55306"/>
                                        </p:tgtEl>
                                        <p:attrNameLst>
                                          <p:attrName>style.visibility</p:attrName>
                                        </p:attrNameLst>
                                      </p:cBhvr>
                                      <p:to>
                                        <p:strVal val="visible"/>
                                      </p:to>
                                    </p:set>
                                    <p:animEffect transition="in" filter="fade">
                                      <p:cBhvr>
                                        <p:cTn id="37" dur="800" decel="100000"/>
                                        <p:tgtEl>
                                          <p:spTgt spid="55306"/>
                                        </p:tgtEl>
                                      </p:cBhvr>
                                    </p:animEffect>
                                    <p:anim calcmode="lin" valueType="num">
                                      <p:cBhvr>
                                        <p:cTn id="38" dur="800" decel="100000" fill="hold"/>
                                        <p:tgtEl>
                                          <p:spTgt spid="55306"/>
                                        </p:tgtEl>
                                        <p:attrNameLst>
                                          <p:attrName>style.rotation</p:attrName>
                                        </p:attrNameLst>
                                      </p:cBhvr>
                                      <p:tavLst>
                                        <p:tav tm="0">
                                          <p:val>
                                            <p:fltVal val="-90"/>
                                          </p:val>
                                        </p:tav>
                                        <p:tav tm="100000">
                                          <p:val>
                                            <p:fltVal val="0"/>
                                          </p:val>
                                        </p:tav>
                                      </p:tavLst>
                                    </p:anim>
                                    <p:anim calcmode="lin" valueType="num">
                                      <p:cBhvr>
                                        <p:cTn id="39" dur="800" decel="100000" fill="hold"/>
                                        <p:tgtEl>
                                          <p:spTgt spid="55306"/>
                                        </p:tgtEl>
                                        <p:attrNameLst>
                                          <p:attrName>ppt_x</p:attrName>
                                        </p:attrNameLst>
                                      </p:cBhvr>
                                      <p:tavLst>
                                        <p:tav tm="0">
                                          <p:val>
                                            <p:strVal val="#ppt_x+0.4"/>
                                          </p:val>
                                        </p:tav>
                                        <p:tav tm="100000">
                                          <p:val>
                                            <p:strVal val="#ppt_x-0.05"/>
                                          </p:val>
                                        </p:tav>
                                      </p:tavLst>
                                    </p:anim>
                                    <p:anim calcmode="lin" valueType="num">
                                      <p:cBhvr>
                                        <p:cTn id="40" dur="800" decel="100000" fill="hold"/>
                                        <p:tgtEl>
                                          <p:spTgt spid="55306"/>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55306"/>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5530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715000" y="285750"/>
            <a:ext cx="3106738" cy="1143000"/>
          </a:xfrm>
        </p:spPr>
        <p:txBody>
          <a:bodyPr/>
          <a:lstStyle/>
          <a:p>
            <a:pPr eaLnBrk="1" hangingPunct="1"/>
            <a:r>
              <a:rPr lang="ru-RU" sz="2800" b="1" smtClean="0">
                <a:solidFill>
                  <a:srgbClr val="FF0000"/>
                </a:solidFill>
                <a:cs typeface="Aharoni" pitchFamily="2" charset="-79"/>
              </a:rPr>
              <a:t>Храм Покрова-на-Нерли</a:t>
            </a:r>
          </a:p>
        </p:txBody>
      </p:sp>
      <p:sp>
        <p:nvSpPr>
          <p:cNvPr id="58371" name="Rectangle 3"/>
          <p:cNvSpPr>
            <a:spLocks noGrp="1" noChangeArrowheads="1"/>
          </p:cNvSpPr>
          <p:nvPr>
            <p:ph type="body" sz="half" idx="1"/>
          </p:nvPr>
        </p:nvSpPr>
        <p:spPr>
          <a:xfrm>
            <a:off x="0" y="449263"/>
            <a:ext cx="5286375" cy="6122987"/>
          </a:xfrm>
        </p:spPr>
        <p:txBody>
          <a:bodyPr/>
          <a:lstStyle/>
          <a:p>
            <a:pPr algn="just" eaLnBrk="1" hangingPunct="1">
              <a:lnSpc>
                <a:spcPct val="80000"/>
              </a:lnSpc>
              <a:buFontTx/>
              <a:buNone/>
              <a:defRPr/>
            </a:pPr>
            <a:r>
              <a:rPr lang="ru-RU" sz="2000" dirty="0" smtClean="0"/>
              <a:t>	</a:t>
            </a:r>
            <a:r>
              <a:rPr lang="ru-RU" sz="1600" b="1" i="1" dirty="0" smtClean="0">
                <a:effectLst>
                  <a:outerShdw blurRad="38100" dist="38100" dir="2700000" algn="tl">
                    <a:srgbClr val="000000">
                      <a:alpha val="43137"/>
                    </a:srgbClr>
                  </a:outerShdw>
                </a:effectLst>
                <a:latin typeface="Segoe Script" pitchFamily="34" charset="0"/>
              </a:rPr>
              <a:t>Храм Покрова Богородицы, стоящий среди заливных лугов при впадении речки Нерль в </a:t>
            </a:r>
            <a:r>
              <a:rPr lang="ru-RU" sz="1600" b="1" i="1" dirty="0" err="1" smtClean="0">
                <a:effectLst>
                  <a:outerShdw blurRad="38100" dist="38100" dir="2700000" algn="tl">
                    <a:srgbClr val="000000">
                      <a:alpha val="43137"/>
                    </a:srgbClr>
                  </a:outerShdw>
                </a:effectLst>
                <a:latin typeface="Segoe Script" pitchFamily="34" charset="0"/>
              </a:rPr>
              <a:t>Клязьму</a:t>
            </a:r>
            <a:r>
              <a:rPr lang="ru-RU" sz="1600" b="1" i="1" dirty="0" smtClean="0">
                <a:effectLst>
                  <a:outerShdw blurRad="38100" dist="38100" dir="2700000" algn="tl">
                    <a:srgbClr val="000000">
                      <a:alpha val="43137"/>
                    </a:srgbClr>
                  </a:outerShdw>
                </a:effectLst>
                <a:latin typeface="Segoe Script" pitchFamily="34" charset="0"/>
              </a:rPr>
              <a:t>, часто называют душой России.</a:t>
            </a:r>
          </a:p>
          <a:p>
            <a:pPr algn="just" eaLnBrk="1" hangingPunct="1">
              <a:lnSpc>
                <a:spcPct val="80000"/>
              </a:lnSpc>
              <a:buFontTx/>
              <a:buNone/>
              <a:defRPr/>
            </a:pPr>
            <a:r>
              <a:rPr lang="ru-RU" sz="1600" b="1" i="1" dirty="0" smtClean="0">
                <a:effectLst>
                  <a:outerShdw blurRad="38100" dist="38100" dir="2700000" algn="tl">
                    <a:srgbClr val="000000">
                      <a:alpha val="43137"/>
                    </a:srgbClr>
                  </a:outerShdw>
                </a:effectLst>
                <a:latin typeface="Segoe Script" pitchFamily="34" charset="0"/>
              </a:rPr>
              <a:t>	В XII веке в России центр княжеской власти перешёл из Киева во Владимир. Небесной заступницей стала Богородица, и в ее честь был учрежден новый праздник – Покров Пресвятой Богородицы.</a:t>
            </a:r>
          </a:p>
          <a:p>
            <a:pPr algn="just" eaLnBrk="1" hangingPunct="1">
              <a:lnSpc>
                <a:spcPct val="80000"/>
              </a:lnSpc>
              <a:buFontTx/>
              <a:buNone/>
              <a:defRPr/>
            </a:pPr>
            <a:r>
              <a:rPr lang="ru-RU" sz="1600" b="1" i="1" dirty="0" smtClean="0">
                <a:effectLst>
                  <a:outerShdw blurRad="38100" dist="38100" dir="2700000" algn="tl">
                    <a:srgbClr val="000000">
                      <a:alpha val="43137"/>
                    </a:srgbClr>
                  </a:outerShdw>
                </a:effectLst>
                <a:latin typeface="Segoe Script" pitchFamily="34" charset="0"/>
              </a:rPr>
              <a:t>	Легенда гласит, что в трудную минуту русские люди, осаждаемые многочисленными недругами, обратились к Богородице с мольбой о помощи. И она не оставила своих духовных детей в беде: сняла с головы платок и накрыла им всех гонимых. В мгновение ока они сделались невидимыми, а вражеская конница умчалась прочь.</a:t>
            </a:r>
          </a:p>
          <a:p>
            <a:pPr algn="just" eaLnBrk="1" hangingPunct="1">
              <a:lnSpc>
                <a:spcPct val="80000"/>
              </a:lnSpc>
              <a:buFontTx/>
              <a:buNone/>
              <a:defRPr/>
            </a:pPr>
            <a:r>
              <a:rPr lang="ru-RU" sz="1600" b="1" i="1" dirty="0" smtClean="0">
                <a:effectLst>
                  <a:outerShdw blurRad="38100" dist="38100" dir="2700000" algn="tl">
                    <a:srgbClr val="000000">
                      <a:alpha val="43137"/>
                    </a:srgbClr>
                  </a:outerShdw>
                </a:effectLst>
                <a:latin typeface="Segoe Script" pitchFamily="34" charset="0"/>
              </a:rPr>
              <a:t>	Именно так был задуман и построен белокаменный храм Покрова на Нерли, поставленный неподалеку от новой русской столицы – города Владимира, и резиденции Великого князя в Боголюбово. Он напоминает платок, сброшенный с небес на землю. </a:t>
            </a:r>
          </a:p>
          <a:p>
            <a:pPr algn="ctr" eaLnBrk="1" hangingPunct="1">
              <a:lnSpc>
                <a:spcPct val="80000"/>
              </a:lnSpc>
              <a:buFontTx/>
              <a:buNone/>
              <a:defRPr/>
            </a:pPr>
            <a:r>
              <a:rPr lang="ru-RU" sz="2000" b="1" i="1" dirty="0" smtClean="0">
                <a:latin typeface="Times New Roman" pitchFamily="18" charset="0"/>
              </a:rPr>
              <a:t>	</a:t>
            </a:r>
          </a:p>
        </p:txBody>
      </p:sp>
      <p:pic>
        <p:nvPicPr>
          <p:cNvPr id="58372" name="Picture 4"/>
          <p:cNvPicPr>
            <a:picLocks noGrp="1" noChangeAspect="1" noChangeArrowheads="1"/>
          </p:cNvPicPr>
          <p:nvPr>
            <p:ph sz="half" idx="2"/>
          </p:nvPr>
        </p:nvPicPr>
        <p:blipFill>
          <a:blip r:embed="rId2" cstate="print"/>
          <a:srcRect/>
          <a:stretch>
            <a:fillRect/>
          </a:stretch>
        </p:blipFill>
        <p:spPr>
          <a:xfrm>
            <a:off x="5353050" y="1268413"/>
            <a:ext cx="3790950" cy="49307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fade">
                                      <p:cBhvr>
                                        <p:cTn id="7" dur="800" decel="100000"/>
                                        <p:tgtEl>
                                          <p:spTgt spid="58372"/>
                                        </p:tgtEl>
                                      </p:cBhvr>
                                    </p:animEffect>
                                    <p:anim calcmode="lin" valueType="num">
                                      <p:cBhvr>
                                        <p:cTn id="8" dur="800" decel="100000" fill="hold"/>
                                        <p:tgtEl>
                                          <p:spTgt spid="58372"/>
                                        </p:tgtEl>
                                        <p:attrNameLst>
                                          <p:attrName>style.rotation</p:attrName>
                                        </p:attrNameLst>
                                      </p:cBhvr>
                                      <p:tavLst>
                                        <p:tav tm="0">
                                          <p:val>
                                            <p:fltVal val="-90"/>
                                          </p:val>
                                        </p:tav>
                                        <p:tav tm="100000">
                                          <p:val>
                                            <p:fltVal val="0"/>
                                          </p:val>
                                        </p:tav>
                                      </p:tavLst>
                                    </p:anim>
                                    <p:anim calcmode="lin" valueType="num">
                                      <p:cBhvr>
                                        <p:cTn id="9" dur="800" decel="100000" fill="hold"/>
                                        <p:tgtEl>
                                          <p:spTgt spid="58372"/>
                                        </p:tgtEl>
                                        <p:attrNameLst>
                                          <p:attrName>ppt_x</p:attrName>
                                        </p:attrNameLst>
                                      </p:cBhvr>
                                      <p:tavLst>
                                        <p:tav tm="0">
                                          <p:val>
                                            <p:strVal val="#ppt_x+0.4"/>
                                          </p:val>
                                        </p:tav>
                                        <p:tav tm="100000">
                                          <p:val>
                                            <p:strVal val="#ppt_x-0.05"/>
                                          </p:val>
                                        </p:tav>
                                      </p:tavLst>
                                    </p:anim>
                                    <p:anim calcmode="lin" valueType="num">
                                      <p:cBhvr>
                                        <p:cTn id="10" dur="800" decel="100000" fill="hold"/>
                                        <p:tgtEl>
                                          <p:spTgt spid="5837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837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837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Grp="1" noChangeArrowheads="1"/>
          </p:cNvSpPr>
          <p:nvPr>
            <p:ph type="body" sz="half" idx="1"/>
          </p:nvPr>
        </p:nvSpPr>
        <p:spPr>
          <a:xfrm>
            <a:off x="0" y="642938"/>
            <a:ext cx="4500563" cy="5667375"/>
          </a:xfrm>
        </p:spPr>
        <p:txBody>
          <a:bodyPr/>
          <a:lstStyle/>
          <a:p>
            <a:pPr algn="just" eaLnBrk="1" hangingPunct="1">
              <a:lnSpc>
                <a:spcPct val="80000"/>
              </a:lnSpc>
              <a:buFontTx/>
              <a:buNone/>
              <a:defRPr/>
            </a:pPr>
            <a:r>
              <a:rPr lang="ru-RU" sz="2800" b="1" i="1" dirty="0" smtClean="0">
                <a:latin typeface="Times New Roman" pitchFamily="18" charset="0"/>
              </a:rPr>
              <a:t>	</a:t>
            </a:r>
            <a:r>
              <a:rPr lang="ru-RU" sz="2200" b="1" i="1" dirty="0" smtClean="0">
                <a:effectLst>
                  <a:outerShdw blurRad="38100" dist="38100" dir="2700000" algn="tl">
                    <a:srgbClr val="000000">
                      <a:alpha val="43137"/>
                    </a:srgbClr>
                  </a:outerShdw>
                </a:effectLst>
                <a:latin typeface="Segoe Script" pitchFamily="34" charset="0"/>
              </a:rPr>
              <a:t>Недалеко от Киева, первой столицы Древнерусского государства, при Великом князе Ярославе Мудром (сыне князя Владимира Красно солнышко) был основан первый на Руси монастырь - </a:t>
            </a:r>
            <a:r>
              <a:rPr lang="ru-RU" sz="2200" b="1" i="1" dirty="0" err="1" smtClean="0">
                <a:effectLst>
                  <a:outerShdw blurRad="38100" dist="38100" dir="2700000" algn="tl">
                    <a:srgbClr val="000000">
                      <a:alpha val="43137"/>
                    </a:srgbClr>
                  </a:outerShdw>
                </a:effectLst>
                <a:latin typeface="Segoe Script" pitchFamily="34" charset="0"/>
              </a:rPr>
              <a:t>Киево-печерский</a:t>
            </a:r>
            <a:r>
              <a:rPr lang="ru-RU" sz="2200" b="1" i="1" dirty="0" smtClean="0">
                <a:effectLst>
                  <a:outerShdw blurRad="38100" dist="38100" dir="2700000" algn="tl">
                    <a:srgbClr val="000000">
                      <a:alpha val="43137"/>
                    </a:srgbClr>
                  </a:outerShdw>
                </a:effectLst>
                <a:latin typeface="Segoe Script" pitchFamily="34" charset="0"/>
              </a:rPr>
              <a:t>. Печерским (или </a:t>
            </a:r>
            <a:r>
              <a:rPr lang="ru-RU" sz="2200" b="1" i="1" dirty="0" err="1" smtClean="0">
                <a:effectLst>
                  <a:outerShdw blurRad="38100" dist="38100" dir="2700000" algn="tl">
                    <a:srgbClr val="000000">
                      <a:alpha val="43137"/>
                    </a:srgbClr>
                  </a:outerShdw>
                </a:effectLst>
                <a:latin typeface="Segoe Script" pitchFamily="34" charset="0"/>
              </a:rPr>
              <a:t>пещерским</a:t>
            </a:r>
            <a:r>
              <a:rPr lang="ru-RU" sz="2200" b="1" i="1" dirty="0" smtClean="0">
                <a:effectLst>
                  <a:outerShdw blurRad="38100" dist="38100" dir="2700000" algn="tl">
                    <a:srgbClr val="000000">
                      <a:alpha val="43137"/>
                    </a:srgbClr>
                  </a:outerShdw>
                </a:effectLst>
                <a:latin typeface="Segoe Script" pitchFamily="34" charset="0"/>
              </a:rPr>
              <a:t> - от слова пещера) он назывался оттого, что первые его обитатели в качестве жилища использовали пещеры в высоком и обрывистом берегу реки Днепр.</a:t>
            </a:r>
          </a:p>
        </p:txBody>
      </p:sp>
      <p:pic>
        <p:nvPicPr>
          <p:cNvPr id="29702" name="Picture 6"/>
          <p:cNvPicPr>
            <a:picLocks noGrp="1" noChangeAspect="1" noChangeArrowheads="1"/>
          </p:cNvPicPr>
          <p:nvPr>
            <p:ph sz="quarter" idx="2"/>
          </p:nvPr>
        </p:nvPicPr>
        <p:blipFill>
          <a:blip r:embed="rId2" cstate="print"/>
          <a:srcRect/>
          <a:stretch>
            <a:fillRect/>
          </a:stretch>
        </p:blipFill>
        <p:spPr>
          <a:xfrm>
            <a:off x="4284663" y="404813"/>
            <a:ext cx="4737100" cy="3236912"/>
          </a:xfrm>
        </p:spPr>
      </p:pic>
      <p:pic>
        <p:nvPicPr>
          <p:cNvPr id="29703" name="Picture 7"/>
          <p:cNvPicPr>
            <a:picLocks noGrp="1" noChangeAspect="1" noChangeArrowheads="1"/>
          </p:cNvPicPr>
          <p:nvPr>
            <p:ph sz="quarter" idx="3"/>
          </p:nvPr>
        </p:nvPicPr>
        <p:blipFill>
          <a:blip r:embed="rId3" cstate="print"/>
          <a:srcRect/>
          <a:stretch>
            <a:fillRect/>
          </a:stretch>
        </p:blipFill>
        <p:spPr>
          <a:xfrm>
            <a:off x="4370388" y="3297238"/>
            <a:ext cx="4640262" cy="34575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fade">
                                      <p:cBhvr>
                                        <p:cTn id="7" dur="800" decel="100000"/>
                                        <p:tgtEl>
                                          <p:spTgt spid="29702"/>
                                        </p:tgtEl>
                                      </p:cBhvr>
                                    </p:animEffect>
                                    <p:anim calcmode="lin" valueType="num">
                                      <p:cBhvr>
                                        <p:cTn id="8" dur="800" decel="100000" fill="hold"/>
                                        <p:tgtEl>
                                          <p:spTgt spid="29702"/>
                                        </p:tgtEl>
                                        <p:attrNameLst>
                                          <p:attrName>style.rotation</p:attrName>
                                        </p:attrNameLst>
                                      </p:cBhvr>
                                      <p:tavLst>
                                        <p:tav tm="0">
                                          <p:val>
                                            <p:fltVal val="-90"/>
                                          </p:val>
                                        </p:tav>
                                        <p:tav tm="100000">
                                          <p:val>
                                            <p:fltVal val="0"/>
                                          </p:val>
                                        </p:tav>
                                      </p:tavLst>
                                    </p:anim>
                                    <p:anim calcmode="lin" valueType="num">
                                      <p:cBhvr>
                                        <p:cTn id="9" dur="800" decel="100000" fill="hold"/>
                                        <p:tgtEl>
                                          <p:spTgt spid="29702"/>
                                        </p:tgtEl>
                                        <p:attrNameLst>
                                          <p:attrName>ppt_x</p:attrName>
                                        </p:attrNameLst>
                                      </p:cBhvr>
                                      <p:tavLst>
                                        <p:tav tm="0">
                                          <p:val>
                                            <p:strVal val="#ppt_x+0.4"/>
                                          </p:val>
                                        </p:tav>
                                        <p:tav tm="100000">
                                          <p:val>
                                            <p:strVal val="#ppt_x-0.05"/>
                                          </p:val>
                                        </p:tav>
                                      </p:tavLst>
                                    </p:anim>
                                    <p:anim calcmode="lin" valueType="num">
                                      <p:cBhvr>
                                        <p:cTn id="10" dur="800" decel="100000" fill="hold"/>
                                        <p:tgtEl>
                                          <p:spTgt spid="2970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970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970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9703"/>
                                        </p:tgtEl>
                                        <p:attrNameLst>
                                          <p:attrName>style.visibility</p:attrName>
                                        </p:attrNameLst>
                                      </p:cBhvr>
                                      <p:to>
                                        <p:strVal val="visible"/>
                                      </p:to>
                                    </p:set>
                                    <p:animEffect transition="in" filter="fade">
                                      <p:cBhvr>
                                        <p:cTn id="17" dur="800" decel="100000"/>
                                        <p:tgtEl>
                                          <p:spTgt spid="29703"/>
                                        </p:tgtEl>
                                      </p:cBhvr>
                                    </p:animEffect>
                                    <p:anim calcmode="lin" valueType="num">
                                      <p:cBhvr>
                                        <p:cTn id="18" dur="800" decel="100000" fill="hold"/>
                                        <p:tgtEl>
                                          <p:spTgt spid="29703"/>
                                        </p:tgtEl>
                                        <p:attrNameLst>
                                          <p:attrName>style.rotation</p:attrName>
                                        </p:attrNameLst>
                                      </p:cBhvr>
                                      <p:tavLst>
                                        <p:tav tm="0">
                                          <p:val>
                                            <p:fltVal val="-90"/>
                                          </p:val>
                                        </p:tav>
                                        <p:tav tm="100000">
                                          <p:val>
                                            <p:fltVal val="0"/>
                                          </p:val>
                                        </p:tav>
                                      </p:tavLst>
                                    </p:anim>
                                    <p:anim calcmode="lin" valueType="num">
                                      <p:cBhvr>
                                        <p:cTn id="19" dur="800" decel="100000" fill="hold"/>
                                        <p:tgtEl>
                                          <p:spTgt spid="29703"/>
                                        </p:tgtEl>
                                        <p:attrNameLst>
                                          <p:attrName>ppt_x</p:attrName>
                                        </p:attrNameLst>
                                      </p:cBhvr>
                                      <p:tavLst>
                                        <p:tav tm="0">
                                          <p:val>
                                            <p:strVal val="#ppt_x+0.4"/>
                                          </p:val>
                                        </p:tav>
                                        <p:tav tm="100000">
                                          <p:val>
                                            <p:strVal val="#ppt_x-0.05"/>
                                          </p:val>
                                        </p:tav>
                                      </p:tavLst>
                                    </p:anim>
                                    <p:anim calcmode="lin" valueType="num">
                                      <p:cBhvr>
                                        <p:cTn id="20" dur="800" decel="100000" fill="hold"/>
                                        <p:tgtEl>
                                          <p:spTgt spid="29703"/>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9703"/>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970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Grp="1" noChangeArrowheads="1"/>
          </p:cNvSpPr>
          <p:nvPr>
            <p:ph type="body" sz="half" idx="1"/>
          </p:nvPr>
        </p:nvSpPr>
        <p:spPr>
          <a:xfrm>
            <a:off x="0" y="571500"/>
            <a:ext cx="5143500" cy="6524625"/>
          </a:xfrm>
        </p:spPr>
        <p:txBody>
          <a:bodyPr/>
          <a:lstStyle/>
          <a:p>
            <a:pPr algn="just" eaLnBrk="1" hangingPunct="1">
              <a:buFontTx/>
              <a:buNone/>
              <a:defRPr/>
            </a:pPr>
            <a:r>
              <a:rPr lang="ru-RU" sz="2800" b="1" i="1" dirty="0" smtClean="0">
                <a:latin typeface="Times New Roman" pitchFamily="18" charset="0"/>
              </a:rPr>
              <a:t>	</a:t>
            </a:r>
            <a:r>
              <a:rPr lang="ru-RU" sz="2400" b="1" i="1" dirty="0" smtClean="0">
                <a:effectLst>
                  <a:outerShdw blurRad="38100" dist="38100" dir="2700000" algn="tl">
                    <a:srgbClr val="000000">
                      <a:alpha val="43137"/>
                    </a:srgbClr>
                  </a:outerShdw>
                </a:effectLst>
                <a:latin typeface="Segoe Script" pitchFamily="34" charset="0"/>
              </a:rPr>
              <a:t>Доверить составление летописи можно быль отнюдь не каждому. Здесь не годился простой переписчик, который владел грамотой. Для написания летописного свода отбирали самых опытных, самых талантливых книжников своего времени. До нас дошло имя, и нам известны труды одного из самых первых русских летописцев - </a:t>
            </a:r>
            <a:r>
              <a:rPr lang="ru-RU" sz="2400" b="1" i="1" dirty="0" smtClean="0">
                <a:solidFill>
                  <a:srgbClr val="FF0000"/>
                </a:solidFill>
                <a:effectLst>
                  <a:outerShdw blurRad="38100" dist="38100" dir="2700000" algn="tl">
                    <a:srgbClr val="000000">
                      <a:alpha val="43137"/>
                    </a:srgbClr>
                  </a:outerShdw>
                </a:effectLst>
                <a:latin typeface="Segoe Script" pitchFamily="34" charset="0"/>
              </a:rPr>
              <a:t>Нестора.</a:t>
            </a:r>
            <a:endParaRPr lang="ru-RU" sz="2800" b="1" i="1" dirty="0" smtClean="0">
              <a:solidFill>
                <a:srgbClr val="FF0000"/>
              </a:solidFill>
              <a:effectLst>
                <a:outerShdw blurRad="38100" dist="38100" dir="2700000" algn="tl">
                  <a:srgbClr val="000000">
                    <a:alpha val="43137"/>
                  </a:srgbClr>
                </a:outerShdw>
              </a:effectLst>
              <a:latin typeface="Segoe Script" pitchFamily="34" charset="0"/>
            </a:endParaRPr>
          </a:p>
        </p:txBody>
      </p:sp>
      <p:pic>
        <p:nvPicPr>
          <p:cNvPr id="21511" name="Picture 7"/>
          <p:cNvPicPr>
            <a:picLocks noGrp="1" noChangeAspect="1" noChangeArrowheads="1"/>
          </p:cNvPicPr>
          <p:nvPr>
            <p:ph sz="half" idx="2"/>
          </p:nvPr>
        </p:nvPicPr>
        <p:blipFill>
          <a:blip r:embed="rId2" cstate="print"/>
          <a:srcRect/>
          <a:stretch>
            <a:fillRect/>
          </a:stretch>
        </p:blipFill>
        <p:spPr>
          <a:xfrm>
            <a:off x="5040313" y="549275"/>
            <a:ext cx="4103687" cy="5741988"/>
          </a:xfrm>
        </p:spPr>
      </p:pic>
      <p:sp>
        <p:nvSpPr>
          <p:cNvPr id="15364" name="Text Box 8"/>
          <p:cNvSpPr txBox="1">
            <a:spLocks noChangeArrowheads="1"/>
          </p:cNvSpPr>
          <p:nvPr/>
        </p:nvSpPr>
        <p:spPr bwMode="auto">
          <a:xfrm>
            <a:off x="5802313" y="5997575"/>
            <a:ext cx="2784475" cy="646113"/>
          </a:xfrm>
          <a:prstGeom prst="rect">
            <a:avLst/>
          </a:prstGeom>
          <a:noFill/>
          <a:ln w="9525">
            <a:noFill/>
            <a:miter lim="800000"/>
            <a:headEnd/>
            <a:tailEnd/>
          </a:ln>
        </p:spPr>
        <p:txBody>
          <a:bodyPr>
            <a:spAutoFit/>
          </a:bodyPr>
          <a:lstStyle/>
          <a:p>
            <a:pPr algn="ctr">
              <a:spcBef>
                <a:spcPct val="20000"/>
              </a:spcBef>
            </a:pPr>
            <a:r>
              <a:rPr lang="ru-RU" b="1"/>
              <a:t>В. М. Васнецов. 1919 г</a:t>
            </a:r>
            <a:r>
              <a:rPr lang="ru-RU"/>
              <a:t>.</a:t>
            </a:r>
          </a:p>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fade">
                                      <p:cBhvr>
                                        <p:cTn id="7" dur="800" decel="100000"/>
                                        <p:tgtEl>
                                          <p:spTgt spid="21511"/>
                                        </p:tgtEl>
                                      </p:cBhvr>
                                    </p:animEffect>
                                    <p:anim calcmode="lin" valueType="num">
                                      <p:cBhvr>
                                        <p:cTn id="8" dur="800" decel="100000" fill="hold"/>
                                        <p:tgtEl>
                                          <p:spTgt spid="21511"/>
                                        </p:tgtEl>
                                        <p:attrNameLst>
                                          <p:attrName>style.rotation</p:attrName>
                                        </p:attrNameLst>
                                      </p:cBhvr>
                                      <p:tavLst>
                                        <p:tav tm="0">
                                          <p:val>
                                            <p:fltVal val="-90"/>
                                          </p:val>
                                        </p:tav>
                                        <p:tav tm="100000">
                                          <p:val>
                                            <p:fltVal val="0"/>
                                          </p:val>
                                        </p:tav>
                                      </p:tavLst>
                                    </p:anim>
                                    <p:anim calcmode="lin" valueType="num">
                                      <p:cBhvr>
                                        <p:cTn id="9" dur="800" decel="100000" fill="hold"/>
                                        <p:tgtEl>
                                          <p:spTgt spid="21511"/>
                                        </p:tgtEl>
                                        <p:attrNameLst>
                                          <p:attrName>ppt_x</p:attrName>
                                        </p:attrNameLst>
                                      </p:cBhvr>
                                      <p:tavLst>
                                        <p:tav tm="0">
                                          <p:val>
                                            <p:strVal val="#ppt_x+0.4"/>
                                          </p:val>
                                        </p:tav>
                                        <p:tav tm="100000">
                                          <p:val>
                                            <p:strVal val="#ppt_x-0.05"/>
                                          </p:val>
                                        </p:tav>
                                      </p:tavLst>
                                    </p:anim>
                                    <p:anim calcmode="lin" valueType="num">
                                      <p:cBhvr>
                                        <p:cTn id="10" dur="800" decel="100000" fill="hold"/>
                                        <p:tgtEl>
                                          <p:spTgt spid="215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15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15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p:cNvSpPr>
            <a:spLocks noGrp="1" noChangeArrowheads="1"/>
          </p:cNvSpPr>
          <p:nvPr>
            <p:ph type="body" sz="half" idx="1"/>
          </p:nvPr>
        </p:nvSpPr>
        <p:spPr>
          <a:xfrm>
            <a:off x="0" y="571500"/>
            <a:ext cx="4929188" cy="5865813"/>
          </a:xfrm>
        </p:spPr>
        <p:txBody>
          <a:bodyPr/>
          <a:lstStyle/>
          <a:p>
            <a:pPr algn="ctr" eaLnBrk="1" hangingPunct="1">
              <a:buFontTx/>
              <a:buNone/>
              <a:defRPr/>
            </a:pPr>
            <a:r>
              <a:rPr lang="ru-RU" sz="2800" b="1" i="1" dirty="0" smtClean="0">
                <a:effectLst>
                  <a:outerShdw blurRad="38100" dist="38100" dir="2700000" algn="tl">
                    <a:srgbClr val="000000">
                      <a:alpha val="43137"/>
                    </a:srgbClr>
                  </a:outerShdw>
                </a:effectLst>
                <a:latin typeface="Segoe Script" pitchFamily="34" charset="0"/>
              </a:rPr>
              <a:t>Молодой Нестор, по собственным его словам, поступил в Печерский монастырь в 17 лет, он в совершенстве овладел книжным искусством и из простого переписчика стал одним из первых древнерусских писателей.</a:t>
            </a:r>
          </a:p>
        </p:txBody>
      </p:sp>
      <p:pic>
        <p:nvPicPr>
          <p:cNvPr id="16387" name="Picture 11"/>
          <p:cNvPicPr>
            <a:picLocks noGrp="1" noChangeAspect="1" noChangeArrowheads="1"/>
          </p:cNvPicPr>
          <p:nvPr>
            <p:ph sz="half" idx="2"/>
          </p:nvPr>
        </p:nvPicPr>
        <p:blipFill>
          <a:blip r:embed="rId2" cstate="print"/>
          <a:srcRect/>
          <a:stretch>
            <a:fillRect/>
          </a:stretch>
        </p:blipFill>
        <p:spPr>
          <a:xfrm>
            <a:off x="4929188" y="692150"/>
            <a:ext cx="3786187" cy="4846638"/>
          </a:xfrm>
          <a:noFill/>
        </p:spPr>
      </p:pic>
      <p:sp>
        <p:nvSpPr>
          <p:cNvPr id="16388" name="Text Box 12"/>
          <p:cNvSpPr txBox="1">
            <a:spLocks noChangeArrowheads="1"/>
          </p:cNvSpPr>
          <p:nvPr/>
        </p:nvSpPr>
        <p:spPr bwMode="auto">
          <a:xfrm>
            <a:off x="5715000" y="5576888"/>
            <a:ext cx="2500313" cy="923925"/>
          </a:xfrm>
          <a:prstGeom prst="rect">
            <a:avLst/>
          </a:prstGeom>
          <a:noFill/>
          <a:ln w="9525">
            <a:noFill/>
            <a:miter lim="800000"/>
            <a:headEnd/>
            <a:tailEnd/>
          </a:ln>
        </p:spPr>
        <p:txBody>
          <a:bodyPr wrap="none">
            <a:spAutoFit/>
          </a:bodyPr>
          <a:lstStyle/>
          <a:p>
            <a:pPr algn="ctr"/>
            <a:r>
              <a:rPr lang="ru-RU" b="1"/>
              <a:t>Преподобный </a:t>
            </a:r>
          </a:p>
          <a:p>
            <a:pPr algn="ctr"/>
            <a:r>
              <a:rPr lang="ru-RU" b="1"/>
              <a:t>Нестор- летописец. </a:t>
            </a:r>
          </a:p>
          <a:p>
            <a:pPr algn="ctr"/>
            <a:r>
              <a:rPr lang="ru-RU" b="1"/>
              <a:t>Икона. Нач. XX века.</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Grp="1" noChangeArrowheads="1"/>
          </p:cNvSpPr>
          <p:nvPr>
            <p:ph type="body" sz="half" idx="1"/>
          </p:nvPr>
        </p:nvSpPr>
        <p:spPr>
          <a:xfrm>
            <a:off x="357188" y="428625"/>
            <a:ext cx="4357687" cy="6048375"/>
          </a:xfrm>
        </p:spPr>
        <p:txBody>
          <a:bodyPr/>
          <a:lstStyle/>
          <a:p>
            <a:pPr algn="ctr" eaLnBrk="1" hangingPunct="1">
              <a:lnSpc>
                <a:spcPct val="80000"/>
              </a:lnSpc>
              <a:buFontTx/>
              <a:buNone/>
              <a:defRPr/>
            </a:pPr>
            <a:r>
              <a:rPr lang="ru-RU" sz="2200" b="1" i="1" dirty="0" smtClean="0">
                <a:effectLst>
                  <a:outerShdw blurRad="38100" dist="38100" dir="2700000" algn="tl">
                    <a:srgbClr val="000000">
                      <a:alpha val="43137"/>
                    </a:srgbClr>
                  </a:outerShdw>
                </a:effectLst>
                <a:latin typeface="Segoe Script" pitchFamily="34" charset="0"/>
              </a:rPr>
              <a:t>Сохранились его слова о пользе книжной премудрости: "Великая бывает польза от учения книжного, - говорил он, - книги… учат нас…, ибо от книжных слов обретаем мудрость и воздержание. В книгах напечатана глубина, ими утешаемся в печали, они узда воздержания. Если прилежно поищешь мудрости, то приобретешь великую пользу для своей души. Ибо тот, кто читает книги, беседует с Богом или святыми мужами".</a:t>
            </a:r>
          </a:p>
        </p:txBody>
      </p:sp>
      <p:pic>
        <p:nvPicPr>
          <p:cNvPr id="34824" name="Picture 8"/>
          <p:cNvPicPr>
            <a:picLocks noGrp="1" noChangeAspect="1" noChangeArrowheads="1"/>
          </p:cNvPicPr>
          <p:nvPr>
            <p:ph sz="half" idx="2"/>
          </p:nvPr>
        </p:nvPicPr>
        <p:blipFill>
          <a:blip r:embed="rId2" cstate="print"/>
          <a:srcRect/>
          <a:stretch>
            <a:fillRect/>
          </a:stretch>
        </p:blipFill>
        <p:spPr>
          <a:xfrm>
            <a:off x="4967288" y="644525"/>
            <a:ext cx="3676650" cy="5141913"/>
          </a:xfrm>
          <a:noFill/>
        </p:spPr>
      </p:pic>
      <p:sp>
        <p:nvSpPr>
          <p:cNvPr id="17412" name="Text Box 9"/>
          <p:cNvSpPr txBox="1">
            <a:spLocks noChangeArrowheads="1"/>
          </p:cNvSpPr>
          <p:nvPr/>
        </p:nvSpPr>
        <p:spPr bwMode="auto">
          <a:xfrm>
            <a:off x="5789613" y="5715000"/>
            <a:ext cx="2403475" cy="923925"/>
          </a:xfrm>
          <a:prstGeom prst="rect">
            <a:avLst/>
          </a:prstGeom>
          <a:noFill/>
          <a:ln w="9525">
            <a:noFill/>
            <a:miter lim="800000"/>
            <a:headEnd/>
            <a:tailEnd/>
          </a:ln>
        </p:spPr>
        <p:txBody>
          <a:bodyPr wrap="none">
            <a:spAutoFit/>
          </a:bodyPr>
          <a:lstStyle/>
          <a:p>
            <a:pPr algn="ctr"/>
            <a:r>
              <a:rPr lang="ru-RU" b="1"/>
              <a:t>Преподобный </a:t>
            </a:r>
          </a:p>
          <a:p>
            <a:pPr algn="ctr"/>
            <a:r>
              <a:rPr lang="ru-RU" b="1"/>
              <a:t>Нестор- летописец.</a:t>
            </a:r>
          </a:p>
          <a:p>
            <a:pPr algn="ctr"/>
            <a:r>
              <a:rPr lang="ru-RU" b="1"/>
              <a:t> Икона. XIX век.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4824"/>
                                        </p:tgtEl>
                                        <p:attrNameLst>
                                          <p:attrName>style.visibility</p:attrName>
                                        </p:attrNameLst>
                                      </p:cBhvr>
                                      <p:to>
                                        <p:strVal val="visible"/>
                                      </p:to>
                                    </p:set>
                                    <p:animEffect transition="in" filter="fade">
                                      <p:cBhvr>
                                        <p:cTn id="7" dur="800" decel="100000"/>
                                        <p:tgtEl>
                                          <p:spTgt spid="34824"/>
                                        </p:tgtEl>
                                      </p:cBhvr>
                                    </p:animEffect>
                                    <p:anim calcmode="lin" valueType="num">
                                      <p:cBhvr>
                                        <p:cTn id="8" dur="800" decel="100000" fill="hold"/>
                                        <p:tgtEl>
                                          <p:spTgt spid="34824"/>
                                        </p:tgtEl>
                                        <p:attrNameLst>
                                          <p:attrName>style.rotation</p:attrName>
                                        </p:attrNameLst>
                                      </p:cBhvr>
                                      <p:tavLst>
                                        <p:tav tm="0">
                                          <p:val>
                                            <p:fltVal val="-90"/>
                                          </p:val>
                                        </p:tav>
                                        <p:tav tm="100000">
                                          <p:val>
                                            <p:fltVal val="0"/>
                                          </p:val>
                                        </p:tav>
                                      </p:tavLst>
                                    </p:anim>
                                    <p:anim calcmode="lin" valueType="num">
                                      <p:cBhvr>
                                        <p:cTn id="9" dur="800" decel="100000" fill="hold"/>
                                        <p:tgtEl>
                                          <p:spTgt spid="34824"/>
                                        </p:tgtEl>
                                        <p:attrNameLst>
                                          <p:attrName>ppt_x</p:attrName>
                                        </p:attrNameLst>
                                      </p:cBhvr>
                                      <p:tavLst>
                                        <p:tav tm="0">
                                          <p:val>
                                            <p:strVal val="#ppt_x+0.4"/>
                                          </p:val>
                                        </p:tav>
                                        <p:tav tm="100000">
                                          <p:val>
                                            <p:strVal val="#ppt_x-0.05"/>
                                          </p:val>
                                        </p:tav>
                                      </p:tavLst>
                                    </p:anim>
                                    <p:anim calcmode="lin" valueType="num">
                                      <p:cBhvr>
                                        <p:cTn id="10" dur="800" decel="100000" fill="hold"/>
                                        <p:tgtEl>
                                          <p:spTgt spid="3482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482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482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a:xfrm>
            <a:off x="500063" y="857250"/>
            <a:ext cx="8229600" cy="1143000"/>
          </a:xfrm>
        </p:spPr>
        <p:txBody>
          <a:bodyPr/>
          <a:lstStyle/>
          <a:p>
            <a:pPr eaLnBrk="1" hangingPunct="1">
              <a:defRPr/>
            </a:pPr>
            <a:r>
              <a:rPr lang="ru-RU" sz="2400" b="1" i="1" dirty="0" smtClean="0">
                <a:effectLst>
                  <a:outerShdw blurRad="38100" dist="38100" dir="2700000" algn="tl">
                    <a:srgbClr val="000000">
                      <a:alpha val="43137"/>
                    </a:srgbClr>
                  </a:outerShdw>
                </a:effectLst>
                <a:latin typeface="Segoe Script" pitchFamily="34" charset="0"/>
              </a:rPr>
              <a:t>Образ Нестора-летописца, мудрого хранителя сокровищницы отечественной истории, вдохновлял и продолжает вдохновлять художников и писателей на создание новых памятников культуры.</a:t>
            </a:r>
          </a:p>
        </p:txBody>
      </p:sp>
      <p:pic>
        <p:nvPicPr>
          <p:cNvPr id="40967" name="Picture 7"/>
          <p:cNvPicPr>
            <a:picLocks noGrp="1" noChangeAspect="1" noChangeArrowheads="1"/>
          </p:cNvPicPr>
          <p:nvPr>
            <p:ph idx="1"/>
          </p:nvPr>
        </p:nvPicPr>
        <p:blipFill>
          <a:blip r:embed="rId2" cstate="print"/>
          <a:srcRect/>
          <a:stretch>
            <a:fillRect/>
          </a:stretch>
        </p:blipFill>
        <p:spPr>
          <a:xfrm>
            <a:off x="1633538" y="2444750"/>
            <a:ext cx="6235700" cy="446881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0967"/>
                                        </p:tgtEl>
                                        <p:attrNameLst>
                                          <p:attrName>style.visibility</p:attrName>
                                        </p:attrNameLst>
                                      </p:cBhvr>
                                      <p:to>
                                        <p:strVal val="visible"/>
                                      </p:to>
                                    </p:set>
                                    <p:animEffect transition="in" filter="fade">
                                      <p:cBhvr>
                                        <p:cTn id="7" dur="800" decel="100000"/>
                                        <p:tgtEl>
                                          <p:spTgt spid="40967"/>
                                        </p:tgtEl>
                                      </p:cBhvr>
                                    </p:animEffect>
                                    <p:anim calcmode="lin" valueType="num">
                                      <p:cBhvr>
                                        <p:cTn id="8" dur="800" decel="100000" fill="hold"/>
                                        <p:tgtEl>
                                          <p:spTgt spid="40967"/>
                                        </p:tgtEl>
                                        <p:attrNameLst>
                                          <p:attrName>style.rotation</p:attrName>
                                        </p:attrNameLst>
                                      </p:cBhvr>
                                      <p:tavLst>
                                        <p:tav tm="0">
                                          <p:val>
                                            <p:fltVal val="-90"/>
                                          </p:val>
                                        </p:tav>
                                        <p:tav tm="100000">
                                          <p:val>
                                            <p:fltVal val="0"/>
                                          </p:val>
                                        </p:tav>
                                      </p:tavLst>
                                    </p:anim>
                                    <p:anim calcmode="lin" valueType="num">
                                      <p:cBhvr>
                                        <p:cTn id="9" dur="800" decel="100000" fill="hold"/>
                                        <p:tgtEl>
                                          <p:spTgt spid="40967"/>
                                        </p:tgtEl>
                                        <p:attrNameLst>
                                          <p:attrName>ppt_x</p:attrName>
                                        </p:attrNameLst>
                                      </p:cBhvr>
                                      <p:tavLst>
                                        <p:tav tm="0">
                                          <p:val>
                                            <p:strVal val="#ppt_x+0.4"/>
                                          </p:val>
                                        </p:tav>
                                        <p:tav tm="100000">
                                          <p:val>
                                            <p:strVal val="#ppt_x-0.05"/>
                                          </p:val>
                                        </p:tav>
                                      </p:tavLst>
                                    </p:anim>
                                    <p:anim calcmode="lin" valueType="num">
                                      <p:cBhvr>
                                        <p:cTn id="10" dur="800" decel="100000" fill="hold"/>
                                        <p:tgtEl>
                                          <p:spTgt spid="4096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096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096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p:cNvSpPr>
            <a:spLocks noGrp="1" noChangeArrowheads="1"/>
          </p:cNvSpPr>
          <p:nvPr>
            <p:ph type="body" sz="half" idx="1"/>
          </p:nvPr>
        </p:nvSpPr>
        <p:spPr>
          <a:xfrm>
            <a:off x="500063" y="333375"/>
            <a:ext cx="8072437" cy="3667125"/>
          </a:xfrm>
        </p:spPr>
        <p:txBody>
          <a:bodyPr/>
          <a:lstStyle/>
          <a:p>
            <a:pPr algn="ctr" eaLnBrk="1" hangingPunct="1">
              <a:lnSpc>
                <a:spcPct val="90000"/>
              </a:lnSpc>
              <a:buFontTx/>
              <a:buNone/>
              <a:defRPr/>
            </a:pPr>
            <a:r>
              <a:rPr lang="ru-RU" sz="2400" b="1" i="1" dirty="0" smtClean="0">
                <a:effectLst>
                  <a:outerShdw blurRad="38100" dist="38100" dir="2700000" algn="tl">
                    <a:srgbClr val="000000">
                      <a:alpha val="43137"/>
                    </a:srgbClr>
                  </a:outerShdw>
                </a:effectLst>
                <a:latin typeface="Segoe Script" pitchFamily="34" charset="0"/>
              </a:rPr>
              <a:t>Его перу принадлежат биографии (или, как их тогда называли, жития) русских князей Бориса и Глеба, биографии (жития) тех, кто жил с Нестором в </a:t>
            </a:r>
            <a:r>
              <a:rPr lang="ru-RU" sz="2400" b="1" i="1" dirty="0" err="1" smtClean="0">
                <a:effectLst>
                  <a:outerShdw blurRad="38100" dist="38100" dir="2700000" algn="tl">
                    <a:srgbClr val="000000">
                      <a:alpha val="43137"/>
                    </a:srgbClr>
                  </a:outerShdw>
                </a:effectLst>
                <a:latin typeface="Segoe Script" pitchFamily="34" charset="0"/>
              </a:rPr>
              <a:t>Киево-печерском</a:t>
            </a:r>
            <a:r>
              <a:rPr lang="ru-RU" sz="2400" b="1" i="1" dirty="0" smtClean="0">
                <a:effectLst>
                  <a:outerShdw blurRad="38100" dist="38100" dir="2700000" algn="tl">
                    <a:srgbClr val="000000">
                      <a:alpha val="43137"/>
                    </a:srgbClr>
                  </a:outerShdw>
                </a:effectLst>
                <a:latin typeface="Segoe Script" pitchFamily="34" charset="0"/>
              </a:rPr>
              <a:t> монастыре. Но главным подвигом жизни Нестора явился труд над составлением древнейшей из дошедших до нас летописи, которая называется "Повесть временных лет". </a:t>
            </a:r>
          </a:p>
        </p:txBody>
      </p:sp>
      <p:pic>
        <p:nvPicPr>
          <p:cNvPr id="36873" name="Picture 9" descr="img_10_12_0_5"/>
          <p:cNvPicPr>
            <a:picLocks noGrp="1" noChangeAspect="1" noChangeArrowheads="1"/>
          </p:cNvPicPr>
          <p:nvPr>
            <p:ph sz="half" idx="2"/>
          </p:nvPr>
        </p:nvPicPr>
        <p:blipFill>
          <a:blip r:embed="rId2" cstate="print"/>
          <a:srcRect/>
          <a:stretch>
            <a:fillRect/>
          </a:stretch>
        </p:blipFill>
        <p:spPr>
          <a:xfrm>
            <a:off x="2500313" y="3857625"/>
            <a:ext cx="4038600" cy="2595563"/>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6873"/>
                                        </p:tgtEl>
                                        <p:attrNameLst>
                                          <p:attrName>style.visibility</p:attrName>
                                        </p:attrNameLst>
                                      </p:cBhvr>
                                      <p:to>
                                        <p:strVal val="visible"/>
                                      </p:to>
                                    </p:set>
                                    <p:animEffect transition="in" filter="fade">
                                      <p:cBhvr>
                                        <p:cTn id="7" dur="800" decel="100000"/>
                                        <p:tgtEl>
                                          <p:spTgt spid="36873"/>
                                        </p:tgtEl>
                                      </p:cBhvr>
                                    </p:animEffect>
                                    <p:anim calcmode="lin" valueType="num">
                                      <p:cBhvr>
                                        <p:cTn id="8" dur="800" decel="100000" fill="hold"/>
                                        <p:tgtEl>
                                          <p:spTgt spid="36873"/>
                                        </p:tgtEl>
                                        <p:attrNameLst>
                                          <p:attrName>style.rotation</p:attrName>
                                        </p:attrNameLst>
                                      </p:cBhvr>
                                      <p:tavLst>
                                        <p:tav tm="0">
                                          <p:val>
                                            <p:fltVal val="-90"/>
                                          </p:val>
                                        </p:tav>
                                        <p:tav tm="100000">
                                          <p:val>
                                            <p:fltVal val="0"/>
                                          </p:val>
                                        </p:tav>
                                      </p:tavLst>
                                    </p:anim>
                                    <p:anim calcmode="lin" valueType="num">
                                      <p:cBhvr>
                                        <p:cTn id="9" dur="800" decel="100000" fill="hold"/>
                                        <p:tgtEl>
                                          <p:spTgt spid="36873"/>
                                        </p:tgtEl>
                                        <p:attrNameLst>
                                          <p:attrName>ppt_x</p:attrName>
                                        </p:attrNameLst>
                                      </p:cBhvr>
                                      <p:tavLst>
                                        <p:tav tm="0">
                                          <p:val>
                                            <p:strVal val="#ppt_x+0.4"/>
                                          </p:val>
                                        </p:tav>
                                        <p:tav tm="100000">
                                          <p:val>
                                            <p:strVal val="#ppt_x-0.05"/>
                                          </p:val>
                                        </p:tav>
                                      </p:tavLst>
                                    </p:anim>
                                    <p:anim calcmode="lin" valueType="num">
                                      <p:cBhvr>
                                        <p:cTn id="10" dur="800" decel="100000" fill="hold"/>
                                        <p:tgtEl>
                                          <p:spTgt spid="3687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687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687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r" eaLnBrk="1" hangingPunct="1"/>
            <a:r>
              <a:rPr lang="ru-RU" sz="3800" smtClean="0"/>
              <a:t> </a:t>
            </a:r>
          </a:p>
        </p:txBody>
      </p:sp>
      <p:sp>
        <p:nvSpPr>
          <p:cNvPr id="44035" name="Rectangle 3"/>
          <p:cNvSpPr>
            <a:spLocks noGrp="1" noChangeArrowheads="1"/>
          </p:cNvSpPr>
          <p:nvPr>
            <p:ph type="body" sz="half" idx="1"/>
          </p:nvPr>
        </p:nvSpPr>
        <p:spPr>
          <a:xfrm>
            <a:off x="285750" y="404813"/>
            <a:ext cx="4286250" cy="6119812"/>
          </a:xfrm>
        </p:spPr>
        <p:txBody>
          <a:bodyPr/>
          <a:lstStyle/>
          <a:p>
            <a:pPr algn="ctr" eaLnBrk="1" hangingPunct="1">
              <a:buFontTx/>
              <a:buNone/>
              <a:defRPr/>
            </a:pPr>
            <a:r>
              <a:rPr lang="ru-RU" sz="2800" b="1" i="1" dirty="0" smtClean="0">
                <a:effectLst>
                  <a:outerShdw blurRad="38100" dist="38100" dir="2700000" algn="tl">
                    <a:srgbClr val="000000">
                      <a:alpha val="43137"/>
                    </a:srgbClr>
                  </a:outerShdw>
                </a:effectLst>
                <a:latin typeface="Segoe Script" pitchFamily="34" charset="0"/>
              </a:rPr>
              <a:t>Вот как начинает ее Нестор-летописец: "Се повести временных лет, откуда есть пошла земля Русская, кто в Киеве </a:t>
            </a:r>
            <a:r>
              <a:rPr lang="ru-RU" sz="2800" b="1" i="1" dirty="0" err="1" smtClean="0">
                <a:effectLst>
                  <a:outerShdw blurRad="38100" dist="38100" dir="2700000" algn="tl">
                    <a:srgbClr val="000000">
                      <a:alpha val="43137"/>
                    </a:srgbClr>
                  </a:outerShdw>
                </a:effectLst>
                <a:latin typeface="Segoe Script" pitchFamily="34" charset="0"/>
              </a:rPr>
              <a:t>нача</a:t>
            </a:r>
            <a:r>
              <a:rPr lang="ru-RU" sz="2800" b="1" i="1" dirty="0" smtClean="0">
                <a:effectLst>
                  <a:outerShdw blurRad="38100" dist="38100" dir="2700000" algn="tl">
                    <a:srgbClr val="000000">
                      <a:alpha val="43137"/>
                    </a:srgbClr>
                  </a:outerShdw>
                </a:effectLst>
                <a:latin typeface="Segoe Script" pitchFamily="34" charset="0"/>
              </a:rPr>
              <a:t> </a:t>
            </a:r>
            <a:r>
              <a:rPr lang="ru-RU" sz="2800" b="1" i="1" dirty="0" err="1" smtClean="0">
                <a:effectLst>
                  <a:outerShdw blurRad="38100" dist="38100" dir="2700000" algn="tl">
                    <a:srgbClr val="000000">
                      <a:alpha val="43137"/>
                    </a:srgbClr>
                  </a:outerShdw>
                </a:effectLst>
                <a:latin typeface="Segoe Script" pitchFamily="34" charset="0"/>
              </a:rPr>
              <a:t>первее</a:t>
            </a:r>
            <a:r>
              <a:rPr lang="ru-RU" sz="2800" b="1" i="1" dirty="0" smtClean="0">
                <a:effectLst>
                  <a:outerShdw blurRad="38100" dist="38100" dir="2700000" algn="tl">
                    <a:srgbClr val="000000">
                      <a:alpha val="43137"/>
                    </a:srgbClr>
                  </a:outerShdw>
                </a:effectLst>
                <a:latin typeface="Segoe Script" pitchFamily="34" charset="0"/>
              </a:rPr>
              <a:t> княжить и откуда Русская земля начала быть".</a:t>
            </a:r>
          </a:p>
        </p:txBody>
      </p:sp>
      <p:pic>
        <p:nvPicPr>
          <p:cNvPr id="44040" name="Picture 8" descr="nestor"/>
          <p:cNvPicPr>
            <a:picLocks noGrp="1" noChangeAspect="1" noChangeArrowheads="1"/>
          </p:cNvPicPr>
          <p:nvPr>
            <p:ph sz="half" idx="2"/>
          </p:nvPr>
        </p:nvPicPr>
        <p:blipFill>
          <a:blip r:embed="rId3" cstate="print"/>
          <a:srcRect/>
          <a:stretch>
            <a:fillRect/>
          </a:stretch>
        </p:blipFill>
        <p:spPr>
          <a:xfrm>
            <a:off x="4297363" y="938213"/>
            <a:ext cx="4760912" cy="5243512"/>
          </a:xfr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4040"/>
                                        </p:tgtEl>
                                        <p:attrNameLst>
                                          <p:attrName>style.visibility</p:attrName>
                                        </p:attrNameLst>
                                      </p:cBhvr>
                                      <p:to>
                                        <p:strVal val="visible"/>
                                      </p:to>
                                    </p:set>
                                    <p:animEffect transition="in" filter="fade">
                                      <p:cBhvr>
                                        <p:cTn id="7" dur="800" decel="100000"/>
                                        <p:tgtEl>
                                          <p:spTgt spid="44040"/>
                                        </p:tgtEl>
                                      </p:cBhvr>
                                    </p:animEffect>
                                    <p:anim calcmode="lin" valueType="num">
                                      <p:cBhvr>
                                        <p:cTn id="8" dur="800" decel="100000" fill="hold"/>
                                        <p:tgtEl>
                                          <p:spTgt spid="44040"/>
                                        </p:tgtEl>
                                        <p:attrNameLst>
                                          <p:attrName>style.rotation</p:attrName>
                                        </p:attrNameLst>
                                      </p:cBhvr>
                                      <p:tavLst>
                                        <p:tav tm="0">
                                          <p:val>
                                            <p:fltVal val="-90"/>
                                          </p:val>
                                        </p:tav>
                                        <p:tav tm="100000">
                                          <p:val>
                                            <p:fltVal val="0"/>
                                          </p:val>
                                        </p:tav>
                                      </p:tavLst>
                                    </p:anim>
                                    <p:anim calcmode="lin" valueType="num">
                                      <p:cBhvr>
                                        <p:cTn id="9" dur="800" decel="100000" fill="hold"/>
                                        <p:tgtEl>
                                          <p:spTgt spid="44040"/>
                                        </p:tgtEl>
                                        <p:attrNameLst>
                                          <p:attrName>ppt_x</p:attrName>
                                        </p:attrNameLst>
                                      </p:cBhvr>
                                      <p:tavLst>
                                        <p:tav tm="0">
                                          <p:val>
                                            <p:strVal val="#ppt_x+0.4"/>
                                          </p:val>
                                        </p:tav>
                                        <p:tav tm="100000">
                                          <p:val>
                                            <p:strVal val="#ppt_x-0.05"/>
                                          </p:val>
                                        </p:tav>
                                      </p:tavLst>
                                    </p:anim>
                                    <p:anim calcmode="lin" valueType="num">
                                      <p:cBhvr>
                                        <p:cTn id="10" dur="800" decel="100000" fill="hold"/>
                                        <p:tgtEl>
                                          <p:spTgt spid="4404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404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404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457200" y="692150"/>
            <a:ext cx="8229600" cy="5905500"/>
          </a:xfrm>
        </p:spPr>
        <p:txBody>
          <a:bodyPr/>
          <a:lstStyle/>
          <a:p>
            <a:pPr algn="ctr" eaLnBrk="1" hangingPunct="1">
              <a:buFontTx/>
              <a:buNone/>
            </a:pPr>
            <a:r>
              <a:rPr lang="ru-RU" dirty="0" smtClean="0"/>
              <a:t>	</a:t>
            </a:r>
            <a:r>
              <a:rPr lang="ru-RU" b="1" i="1" dirty="0" smtClean="0">
                <a:latin typeface="Segoe Script" pitchFamily="34" charset="0"/>
              </a:rPr>
              <a:t>«Древнерусская литература  наполняет нас гордостью за наших далёких предков предшественников, учит нас с уважением относиться к их труду, борьбе, к их заботам о благе родины».</a:t>
            </a:r>
            <a:endParaRPr lang="ru-RU" sz="3600" b="1" i="1" dirty="0" smtClean="0">
              <a:latin typeface="Segoe Script" pitchFamily="34" charset="0"/>
            </a:endParaRPr>
          </a:p>
          <a:p>
            <a:pPr algn="ctr" eaLnBrk="1" hangingPunct="1">
              <a:buFontTx/>
              <a:buNone/>
            </a:pPr>
            <a:endParaRPr lang="ru-RU" sz="3600" b="1" i="1" dirty="0" smtClean="0">
              <a:latin typeface="Times New Roman" pitchFamily="18" charset="0"/>
            </a:endParaRPr>
          </a:p>
          <a:p>
            <a:pPr algn="r" eaLnBrk="1" hangingPunct="1">
              <a:buFontTx/>
              <a:buNone/>
            </a:pPr>
            <a:r>
              <a:rPr lang="ru-RU" sz="3600" b="1" i="1" dirty="0" smtClean="0">
                <a:latin typeface="Segoe Script" pitchFamily="34" charset="0"/>
              </a:rPr>
              <a:t>Д.С.Лихачев</a:t>
            </a:r>
          </a:p>
        </p:txBody>
      </p:sp>
      <p:pic>
        <p:nvPicPr>
          <p:cNvPr id="3075" name="Picture 4" descr="сканирование002"/>
          <p:cNvPicPr>
            <a:picLocks noChangeAspect="1" noChangeArrowheads="1"/>
          </p:cNvPicPr>
          <p:nvPr/>
        </p:nvPicPr>
        <p:blipFill>
          <a:blip r:embed="rId2" cstate="print"/>
          <a:srcRect/>
          <a:stretch>
            <a:fillRect/>
          </a:stretch>
        </p:blipFill>
        <p:spPr bwMode="auto">
          <a:xfrm>
            <a:off x="695325" y="4267200"/>
            <a:ext cx="3773488" cy="212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0" y="333375"/>
            <a:ext cx="8858250" cy="6408738"/>
          </a:xfrm>
        </p:spPr>
        <p:txBody>
          <a:bodyPr/>
          <a:lstStyle/>
          <a:p>
            <a:pPr algn="ctr" eaLnBrk="1" hangingPunct="1">
              <a:spcBef>
                <a:spcPts val="0"/>
              </a:spcBef>
              <a:buFontTx/>
              <a:buNone/>
              <a:defRPr/>
            </a:pPr>
            <a:r>
              <a:rPr lang="ru-RU" sz="3600" b="1" i="1" dirty="0" smtClean="0">
                <a:solidFill>
                  <a:srgbClr val="FF0000"/>
                </a:solidFill>
                <a:latin typeface="Times New Roman" pitchFamily="18" charset="0"/>
              </a:rPr>
              <a:t>О летописи  </a:t>
            </a:r>
          </a:p>
          <a:p>
            <a:pPr algn="ctr" eaLnBrk="1" hangingPunct="1">
              <a:spcBef>
                <a:spcPts val="0"/>
              </a:spcBef>
              <a:buFontTx/>
              <a:buNone/>
              <a:defRPr/>
            </a:pPr>
            <a:r>
              <a:rPr lang="ru-RU" sz="3600" b="1" i="1" dirty="0" smtClean="0">
                <a:solidFill>
                  <a:srgbClr val="FF0000"/>
                </a:solidFill>
                <a:latin typeface="Times New Roman" pitchFamily="18" charset="0"/>
              </a:rPr>
              <a:t>«Повесть временных лет»</a:t>
            </a:r>
          </a:p>
          <a:p>
            <a:pPr algn="ctr" eaLnBrk="1" hangingPunct="1">
              <a:lnSpc>
                <a:spcPct val="90000"/>
              </a:lnSpc>
              <a:buFontTx/>
              <a:buNone/>
              <a:defRPr/>
            </a:pPr>
            <a:r>
              <a:rPr lang="ru-RU" sz="2200" b="1" i="1" dirty="0" smtClean="0">
                <a:effectLst>
                  <a:outerShdw blurRad="38100" dist="38100" dir="2700000" algn="tl">
                    <a:srgbClr val="000000">
                      <a:alpha val="43137"/>
                    </a:srgbClr>
                  </a:outerShdw>
                </a:effectLst>
                <a:latin typeface="Segoe Script" pitchFamily="34" charset="0"/>
              </a:rPr>
              <a:t>	«Повесть временных лет» составлена около 1113 года монахом Киево-Печёрского монастыря Нестором. В науке летописи называются летописными сводами, так как каждый автор в своем повествовании соединял в одно целое уже имевшиеся к тому времени летописи, повести, жития, различный документы и собственные записи. В основу своего труда Нестор положил Начальный свод (1093–1095), которому, в совою очередь, предшествовали более ранние летописные своды. Этот текст Нестор значительно переработал и дополнил, использовав переводную византийскую хронику Георгия </a:t>
            </a:r>
            <a:r>
              <a:rPr lang="ru-RU" sz="2200" b="1" i="1" dirty="0" err="1" smtClean="0">
                <a:effectLst>
                  <a:outerShdw blurRad="38100" dist="38100" dir="2700000" algn="tl">
                    <a:srgbClr val="000000">
                      <a:alpha val="43137"/>
                    </a:srgbClr>
                  </a:outerShdw>
                </a:effectLst>
                <a:latin typeface="Segoe Script" pitchFamily="34" charset="0"/>
              </a:rPr>
              <a:t>Амартола</a:t>
            </a:r>
            <a:r>
              <a:rPr lang="ru-RU" sz="2200" b="1" i="1" dirty="0" smtClean="0">
                <a:effectLst>
                  <a:outerShdw blurRad="38100" dist="38100" dir="2700000" algn="tl">
                    <a:srgbClr val="000000">
                      <a:alpha val="43137"/>
                    </a:srgbClr>
                  </a:outerShdw>
                </a:effectLst>
                <a:latin typeface="Segoe Script" pitchFamily="34" charset="0"/>
              </a:rPr>
              <a:t>. Кроме того, он включил в «Повесть» договоры русских князей с Византией, ряд народных сказаний, свои собственные рассказы о событиях конца XI – начала XII века.</a:t>
            </a:r>
          </a:p>
          <a:p>
            <a:pPr algn="ctr" eaLnBrk="1" hangingPunct="1">
              <a:lnSpc>
                <a:spcPct val="90000"/>
              </a:lnSpc>
              <a:buFontTx/>
              <a:buNone/>
              <a:defRPr/>
            </a:pPr>
            <a:endParaRPr lang="ru-RU" sz="2400" b="1" i="1" dirty="0" smtClean="0">
              <a:latin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85750" y="857250"/>
            <a:ext cx="4214813" cy="1500188"/>
          </a:xfrm>
        </p:spPr>
        <p:txBody>
          <a:bodyPr/>
          <a:lstStyle/>
          <a:p>
            <a:pPr eaLnBrk="1" hangingPunct="1"/>
            <a:r>
              <a:rPr lang="ru-RU" b="1" dirty="0" smtClean="0">
                <a:solidFill>
                  <a:srgbClr val="FF0000"/>
                </a:solidFill>
                <a:latin typeface="Times New Roman" pitchFamily="18" charset="0"/>
              </a:rPr>
              <a:t>Известие о походе Мамая</a:t>
            </a:r>
          </a:p>
        </p:txBody>
      </p:sp>
      <p:sp>
        <p:nvSpPr>
          <p:cNvPr id="23555" name="Rectangle 3"/>
          <p:cNvSpPr>
            <a:spLocks noGrp="1" noChangeArrowheads="1"/>
          </p:cNvSpPr>
          <p:nvPr>
            <p:ph type="body" sz="half" idx="1"/>
          </p:nvPr>
        </p:nvSpPr>
        <p:spPr>
          <a:xfrm>
            <a:off x="214313" y="3357563"/>
            <a:ext cx="4438650" cy="1143000"/>
          </a:xfrm>
        </p:spPr>
        <p:txBody>
          <a:bodyPr/>
          <a:lstStyle/>
          <a:p>
            <a:pPr algn="ctr" eaLnBrk="1" hangingPunct="1">
              <a:buFontTx/>
              <a:buNone/>
              <a:defRPr/>
            </a:pPr>
            <a:r>
              <a:rPr lang="ru-RU" sz="2400" b="1" i="1" dirty="0" smtClean="0">
                <a:effectLst>
                  <a:outerShdw blurRad="38100" dist="38100" dir="2700000" algn="tl">
                    <a:srgbClr val="000000">
                      <a:alpha val="43137"/>
                    </a:srgbClr>
                  </a:outerShdw>
                </a:effectLst>
                <a:latin typeface="Segoe Script" pitchFamily="34" charset="0"/>
              </a:rPr>
              <a:t>Миниатюра лицевого «Жития Сергия Радонежского»,</a:t>
            </a:r>
          </a:p>
          <a:p>
            <a:pPr algn="ctr" eaLnBrk="1" hangingPunct="1">
              <a:buFontTx/>
              <a:buNone/>
              <a:defRPr/>
            </a:pPr>
            <a:r>
              <a:rPr lang="ru-RU" sz="2400" b="1" i="1" dirty="0" smtClean="0">
                <a:effectLst>
                  <a:outerShdw blurRad="38100" dist="38100" dir="2700000" algn="tl">
                    <a:srgbClr val="000000">
                      <a:alpha val="43137"/>
                    </a:srgbClr>
                  </a:outerShdw>
                </a:effectLst>
                <a:latin typeface="Segoe Script" pitchFamily="34" charset="0"/>
              </a:rPr>
              <a:t> XVI в.</a:t>
            </a:r>
          </a:p>
        </p:txBody>
      </p:sp>
      <p:pic>
        <p:nvPicPr>
          <p:cNvPr id="23558" name="Picture 6"/>
          <p:cNvPicPr>
            <a:picLocks noGrp="1" noChangeAspect="1" noChangeArrowheads="1"/>
          </p:cNvPicPr>
          <p:nvPr>
            <p:ph sz="half" idx="2"/>
          </p:nvPr>
        </p:nvPicPr>
        <p:blipFill>
          <a:blip r:embed="rId2" cstate="print"/>
          <a:srcRect/>
          <a:stretch>
            <a:fillRect/>
          </a:stretch>
        </p:blipFill>
        <p:spPr>
          <a:xfrm>
            <a:off x="4443413" y="512763"/>
            <a:ext cx="4524375" cy="62420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3558"/>
                                        </p:tgtEl>
                                        <p:attrNameLst>
                                          <p:attrName>style.visibility</p:attrName>
                                        </p:attrNameLst>
                                      </p:cBhvr>
                                      <p:to>
                                        <p:strVal val="visible"/>
                                      </p:to>
                                    </p:set>
                                    <p:animEffect transition="in" filter="fade">
                                      <p:cBhvr>
                                        <p:cTn id="7" dur="800" decel="100000"/>
                                        <p:tgtEl>
                                          <p:spTgt spid="23558"/>
                                        </p:tgtEl>
                                      </p:cBhvr>
                                    </p:animEffect>
                                    <p:anim calcmode="lin" valueType="num">
                                      <p:cBhvr>
                                        <p:cTn id="8" dur="800" decel="100000" fill="hold"/>
                                        <p:tgtEl>
                                          <p:spTgt spid="23558"/>
                                        </p:tgtEl>
                                        <p:attrNameLst>
                                          <p:attrName>style.rotation</p:attrName>
                                        </p:attrNameLst>
                                      </p:cBhvr>
                                      <p:tavLst>
                                        <p:tav tm="0">
                                          <p:val>
                                            <p:fltVal val="-90"/>
                                          </p:val>
                                        </p:tav>
                                        <p:tav tm="100000">
                                          <p:val>
                                            <p:fltVal val="0"/>
                                          </p:val>
                                        </p:tav>
                                      </p:tavLst>
                                    </p:anim>
                                    <p:anim calcmode="lin" valueType="num">
                                      <p:cBhvr>
                                        <p:cTn id="9" dur="800" decel="100000" fill="hold"/>
                                        <p:tgtEl>
                                          <p:spTgt spid="23558"/>
                                        </p:tgtEl>
                                        <p:attrNameLst>
                                          <p:attrName>ppt_x</p:attrName>
                                        </p:attrNameLst>
                                      </p:cBhvr>
                                      <p:tavLst>
                                        <p:tav tm="0">
                                          <p:val>
                                            <p:strVal val="#ppt_x+0.4"/>
                                          </p:val>
                                        </p:tav>
                                        <p:tav tm="100000">
                                          <p:val>
                                            <p:strVal val="#ppt_x-0.05"/>
                                          </p:val>
                                        </p:tav>
                                      </p:tavLst>
                                    </p:anim>
                                    <p:anim calcmode="lin" valueType="num">
                                      <p:cBhvr>
                                        <p:cTn id="10" dur="800" decel="100000" fill="hold"/>
                                        <p:tgtEl>
                                          <p:spTgt spid="2355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355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355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ru-RU" sz="4000" b="1" dirty="0" smtClean="0">
                <a:solidFill>
                  <a:srgbClr val="FF0000"/>
                </a:solidFill>
                <a:latin typeface="Times New Roman" pitchFamily="18" charset="0"/>
              </a:rPr>
              <a:t>Миниатюра </a:t>
            </a:r>
            <a:br>
              <a:rPr lang="ru-RU" sz="4000" b="1" dirty="0" smtClean="0">
                <a:solidFill>
                  <a:srgbClr val="FF0000"/>
                </a:solidFill>
                <a:latin typeface="Times New Roman" pitchFamily="18" charset="0"/>
              </a:rPr>
            </a:br>
            <a:r>
              <a:rPr lang="ru-RU" sz="4000" b="1" dirty="0" smtClean="0">
                <a:solidFill>
                  <a:srgbClr val="FF0000"/>
                </a:solidFill>
                <a:latin typeface="Times New Roman" pitchFamily="18" charset="0"/>
              </a:rPr>
              <a:t>из </a:t>
            </a:r>
            <a:r>
              <a:rPr lang="ru-RU" sz="4000" b="1" dirty="0" err="1" smtClean="0">
                <a:solidFill>
                  <a:srgbClr val="FF0000"/>
                </a:solidFill>
                <a:latin typeface="Times New Roman" pitchFamily="18" charset="0"/>
              </a:rPr>
              <a:t>Радзивиловской</a:t>
            </a:r>
            <a:r>
              <a:rPr lang="ru-RU" sz="4000" b="1" dirty="0" smtClean="0">
                <a:solidFill>
                  <a:srgbClr val="FF0000"/>
                </a:solidFill>
                <a:latin typeface="Times New Roman" pitchFamily="18" charset="0"/>
              </a:rPr>
              <a:t> летописи</a:t>
            </a:r>
          </a:p>
        </p:txBody>
      </p:sp>
      <p:pic>
        <p:nvPicPr>
          <p:cNvPr id="24582" name="Picture 6"/>
          <p:cNvPicPr>
            <a:picLocks noGrp="1" noChangeAspect="1" noChangeArrowheads="1"/>
          </p:cNvPicPr>
          <p:nvPr>
            <p:ph idx="1"/>
          </p:nvPr>
        </p:nvPicPr>
        <p:blipFill>
          <a:blip r:embed="rId2" cstate="print"/>
          <a:srcRect/>
          <a:stretch>
            <a:fillRect/>
          </a:stretch>
        </p:blipFill>
        <p:spPr>
          <a:xfrm>
            <a:off x="1476375" y="1335088"/>
            <a:ext cx="6022975" cy="552291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4582"/>
                                        </p:tgtEl>
                                        <p:attrNameLst>
                                          <p:attrName>style.visibility</p:attrName>
                                        </p:attrNameLst>
                                      </p:cBhvr>
                                      <p:to>
                                        <p:strVal val="visible"/>
                                      </p:to>
                                    </p:set>
                                    <p:animEffect transition="in" filter="fade">
                                      <p:cBhvr>
                                        <p:cTn id="7" dur="800" decel="100000"/>
                                        <p:tgtEl>
                                          <p:spTgt spid="24582"/>
                                        </p:tgtEl>
                                      </p:cBhvr>
                                    </p:animEffect>
                                    <p:anim calcmode="lin" valueType="num">
                                      <p:cBhvr>
                                        <p:cTn id="8" dur="800" decel="100000" fill="hold"/>
                                        <p:tgtEl>
                                          <p:spTgt spid="24582"/>
                                        </p:tgtEl>
                                        <p:attrNameLst>
                                          <p:attrName>style.rotation</p:attrName>
                                        </p:attrNameLst>
                                      </p:cBhvr>
                                      <p:tavLst>
                                        <p:tav tm="0">
                                          <p:val>
                                            <p:fltVal val="-90"/>
                                          </p:val>
                                        </p:tav>
                                        <p:tav tm="100000">
                                          <p:val>
                                            <p:fltVal val="0"/>
                                          </p:val>
                                        </p:tav>
                                      </p:tavLst>
                                    </p:anim>
                                    <p:anim calcmode="lin" valueType="num">
                                      <p:cBhvr>
                                        <p:cTn id="9" dur="800" decel="100000" fill="hold"/>
                                        <p:tgtEl>
                                          <p:spTgt spid="24582"/>
                                        </p:tgtEl>
                                        <p:attrNameLst>
                                          <p:attrName>ppt_x</p:attrName>
                                        </p:attrNameLst>
                                      </p:cBhvr>
                                      <p:tavLst>
                                        <p:tav tm="0">
                                          <p:val>
                                            <p:strVal val="#ppt_x+0.4"/>
                                          </p:val>
                                        </p:tav>
                                        <p:tav tm="100000">
                                          <p:val>
                                            <p:strVal val="#ppt_x-0.05"/>
                                          </p:val>
                                        </p:tav>
                                      </p:tavLst>
                                    </p:anim>
                                    <p:anim calcmode="lin" valueType="num">
                                      <p:cBhvr>
                                        <p:cTn id="10" dur="800" decel="100000" fill="hold"/>
                                        <p:tgtEl>
                                          <p:spTgt spid="2458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458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458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785813" y="285750"/>
            <a:ext cx="7772400" cy="949325"/>
          </a:xfrm>
        </p:spPr>
        <p:txBody>
          <a:bodyPr/>
          <a:lstStyle/>
          <a:p>
            <a:pPr eaLnBrk="1" hangingPunct="1"/>
            <a:r>
              <a:rPr lang="ru-RU" b="1" dirty="0" smtClean="0"/>
              <a:t>Лаврентьевская летопись</a:t>
            </a:r>
          </a:p>
        </p:txBody>
      </p:sp>
      <p:sp>
        <p:nvSpPr>
          <p:cNvPr id="22533" name="Rectangle 5"/>
          <p:cNvSpPr>
            <a:spLocks noGrp="1" noChangeArrowheads="1"/>
          </p:cNvSpPr>
          <p:nvPr>
            <p:ph type="body" sz="half" idx="1"/>
          </p:nvPr>
        </p:nvSpPr>
        <p:spPr>
          <a:xfrm>
            <a:off x="2771775" y="1196975"/>
            <a:ext cx="2376488" cy="2016125"/>
          </a:xfrm>
        </p:spPr>
        <p:txBody>
          <a:bodyPr/>
          <a:lstStyle/>
          <a:p>
            <a:pPr eaLnBrk="1" hangingPunct="1">
              <a:lnSpc>
                <a:spcPct val="80000"/>
              </a:lnSpc>
              <a:buFontTx/>
              <a:buNone/>
            </a:pPr>
            <a:endParaRPr lang="ru-RU" sz="2400" smtClean="0"/>
          </a:p>
          <a:p>
            <a:pPr eaLnBrk="1" hangingPunct="1">
              <a:lnSpc>
                <a:spcPct val="80000"/>
              </a:lnSpc>
            </a:pPr>
            <a:r>
              <a:rPr lang="ru-RU" sz="1800" b="1" smtClean="0"/>
              <a:t>Нижегородский Печёрский монастырь</a:t>
            </a:r>
          </a:p>
        </p:txBody>
      </p:sp>
      <p:sp>
        <p:nvSpPr>
          <p:cNvPr id="22534" name="Rectangle 6"/>
          <p:cNvSpPr>
            <a:spLocks noGrp="1" noChangeArrowheads="1"/>
          </p:cNvSpPr>
          <p:nvPr>
            <p:ph type="body" sz="half" idx="2"/>
          </p:nvPr>
        </p:nvSpPr>
        <p:spPr>
          <a:xfrm>
            <a:off x="5143500" y="4500563"/>
            <a:ext cx="3673475" cy="2019300"/>
          </a:xfrm>
        </p:spPr>
        <p:txBody>
          <a:bodyPr/>
          <a:lstStyle/>
          <a:p>
            <a:pPr eaLnBrk="1" hangingPunct="1">
              <a:lnSpc>
                <a:spcPct val="80000"/>
              </a:lnSpc>
            </a:pPr>
            <a:r>
              <a:rPr lang="ru-RU" sz="2400" smtClean="0"/>
              <a:t> </a:t>
            </a:r>
            <a:r>
              <a:rPr lang="ru-RU" sz="2000" b="1" smtClean="0">
                <a:latin typeface="Segoe Script" pitchFamily="34" charset="0"/>
              </a:rPr>
              <a:t>    Копия сделана в 1377  году монахом Лаврентием по заданию суздальско-нижегородского князя Дмитрия Константиновича</a:t>
            </a:r>
            <a:r>
              <a:rPr lang="ru-RU" sz="2400" b="1" smtClean="0"/>
              <a:t>.</a:t>
            </a:r>
          </a:p>
        </p:txBody>
      </p:sp>
      <p:pic>
        <p:nvPicPr>
          <p:cNvPr id="22535" name="Picture 7"/>
          <p:cNvPicPr>
            <a:picLocks noChangeAspect="1" noChangeArrowheads="1"/>
          </p:cNvPicPr>
          <p:nvPr/>
        </p:nvPicPr>
        <p:blipFill>
          <a:blip r:embed="rId2" cstate="print"/>
          <a:srcRect/>
          <a:stretch>
            <a:fillRect/>
          </a:stretch>
        </p:blipFill>
        <p:spPr bwMode="auto">
          <a:xfrm>
            <a:off x="2944813" y="3230563"/>
            <a:ext cx="2749550" cy="3719512"/>
          </a:xfrm>
          <a:prstGeom prst="rect">
            <a:avLst/>
          </a:prstGeom>
          <a:noFill/>
          <a:ln w="9525">
            <a:noFill/>
            <a:miter lim="800000"/>
            <a:headEnd/>
            <a:tailEnd/>
          </a:ln>
        </p:spPr>
      </p:pic>
      <p:pic>
        <p:nvPicPr>
          <p:cNvPr id="22536" name="Picture 8"/>
          <p:cNvPicPr>
            <a:picLocks noChangeAspect="1" noChangeArrowheads="1"/>
          </p:cNvPicPr>
          <p:nvPr/>
        </p:nvPicPr>
        <p:blipFill>
          <a:blip r:embed="rId3" cstate="print"/>
          <a:srcRect/>
          <a:stretch>
            <a:fillRect/>
          </a:stretch>
        </p:blipFill>
        <p:spPr bwMode="auto">
          <a:xfrm>
            <a:off x="5157788" y="938213"/>
            <a:ext cx="3979862" cy="3225800"/>
          </a:xfrm>
          <a:prstGeom prst="rect">
            <a:avLst/>
          </a:prstGeom>
          <a:noFill/>
          <a:ln w="9525">
            <a:noFill/>
            <a:miter lim="800000"/>
            <a:headEnd/>
            <a:tailEnd/>
          </a:ln>
        </p:spPr>
      </p:pic>
      <p:pic>
        <p:nvPicPr>
          <p:cNvPr id="22537" name="Picture 9"/>
          <p:cNvPicPr>
            <a:picLocks noChangeAspect="1" noChangeArrowheads="1"/>
          </p:cNvPicPr>
          <p:nvPr/>
        </p:nvPicPr>
        <p:blipFill>
          <a:blip r:embed="rId4" cstate="print"/>
          <a:srcRect/>
          <a:stretch>
            <a:fillRect/>
          </a:stretch>
        </p:blipFill>
        <p:spPr bwMode="auto">
          <a:xfrm>
            <a:off x="122238" y="993775"/>
            <a:ext cx="3333750" cy="2974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2537"/>
                                        </p:tgtEl>
                                        <p:attrNameLst>
                                          <p:attrName>style.visibility</p:attrName>
                                        </p:attrNameLst>
                                      </p:cBhvr>
                                      <p:to>
                                        <p:strVal val="visible"/>
                                      </p:to>
                                    </p:set>
                                    <p:animEffect transition="in" filter="fade">
                                      <p:cBhvr>
                                        <p:cTn id="7" dur="2400" decel="100000"/>
                                        <p:tgtEl>
                                          <p:spTgt spid="22537"/>
                                        </p:tgtEl>
                                      </p:cBhvr>
                                    </p:animEffect>
                                    <p:anim calcmode="lin" valueType="num">
                                      <p:cBhvr>
                                        <p:cTn id="8" dur="2400" decel="100000" fill="hold"/>
                                        <p:tgtEl>
                                          <p:spTgt spid="22537"/>
                                        </p:tgtEl>
                                        <p:attrNameLst>
                                          <p:attrName>style.rotation</p:attrName>
                                        </p:attrNameLst>
                                      </p:cBhvr>
                                      <p:tavLst>
                                        <p:tav tm="0">
                                          <p:val>
                                            <p:fltVal val="-90"/>
                                          </p:val>
                                        </p:tav>
                                        <p:tav tm="100000">
                                          <p:val>
                                            <p:fltVal val="0"/>
                                          </p:val>
                                        </p:tav>
                                      </p:tavLst>
                                    </p:anim>
                                    <p:anim calcmode="lin" valueType="num">
                                      <p:cBhvr>
                                        <p:cTn id="9" dur="2400" decel="100000" fill="hold"/>
                                        <p:tgtEl>
                                          <p:spTgt spid="22537"/>
                                        </p:tgtEl>
                                        <p:attrNameLst>
                                          <p:attrName>ppt_x</p:attrName>
                                        </p:attrNameLst>
                                      </p:cBhvr>
                                      <p:tavLst>
                                        <p:tav tm="0">
                                          <p:val>
                                            <p:strVal val="#ppt_x+0.4"/>
                                          </p:val>
                                        </p:tav>
                                        <p:tav tm="100000">
                                          <p:val>
                                            <p:strVal val="#ppt_x-0.05"/>
                                          </p:val>
                                        </p:tav>
                                      </p:tavLst>
                                    </p:anim>
                                    <p:anim calcmode="lin" valueType="num">
                                      <p:cBhvr>
                                        <p:cTn id="10" dur="2400" decel="100000" fill="hold"/>
                                        <p:tgtEl>
                                          <p:spTgt spid="22537"/>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22537"/>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2253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3">
                                            <p:txEl>
                                              <p:pRg st="1" end="1"/>
                                            </p:txEl>
                                          </p:spTgt>
                                        </p:tgtEl>
                                        <p:attrNameLst>
                                          <p:attrName>style.visibility</p:attrName>
                                        </p:attrNameLst>
                                      </p:cBhvr>
                                      <p:to>
                                        <p:strVal val="visible"/>
                                      </p:to>
                                    </p:set>
                                    <p:animEffect transition="in" filter="wipe(left)">
                                      <p:cBhvr>
                                        <p:cTn id="17" dur="3000"/>
                                        <p:tgtEl>
                                          <p:spTgt spid="2253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22536"/>
                                        </p:tgtEl>
                                        <p:attrNameLst>
                                          <p:attrName>style.visibility</p:attrName>
                                        </p:attrNameLst>
                                      </p:cBhvr>
                                      <p:to>
                                        <p:strVal val="visible"/>
                                      </p:to>
                                    </p:set>
                                    <p:animEffect transition="in" filter="fade">
                                      <p:cBhvr>
                                        <p:cTn id="22" dur="2400" decel="100000"/>
                                        <p:tgtEl>
                                          <p:spTgt spid="22536"/>
                                        </p:tgtEl>
                                      </p:cBhvr>
                                    </p:animEffect>
                                    <p:anim calcmode="lin" valueType="num">
                                      <p:cBhvr>
                                        <p:cTn id="23" dur="2400" decel="100000" fill="hold"/>
                                        <p:tgtEl>
                                          <p:spTgt spid="22536"/>
                                        </p:tgtEl>
                                        <p:attrNameLst>
                                          <p:attrName>style.rotation</p:attrName>
                                        </p:attrNameLst>
                                      </p:cBhvr>
                                      <p:tavLst>
                                        <p:tav tm="0">
                                          <p:val>
                                            <p:fltVal val="-90"/>
                                          </p:val>
                                        </p:tav>
                                        <p:tav tm="100000">
                                          <p:val>
                                            <p:fltVal val="0"/>
                                          </p:val>
                                        </p:tav>
                                      </p:tavLst>
                                    </p:anim>
                                    <p:anim calcmode="lin" valueType="num">
                                      <p:cBhvr>
                                        <p:cTn id="24" dur="2400" decel="100000" fill="hold"/>
                                        <p:tgtEl>
                                          <p:spTgt spid="22536"/>
                                        </p:tgtEl>
                                        <p:attrNameLst>
                                          <p:attrName>ppt_x</p:attrName>
                                        </p:attrNameLst>
                                      </p:cBhvr>
                                      <p:tavLst>
                                        <p:tav tm="0">
                                          <p:val>
                                            <p:strVal val="#ppt_x+0.4"/>
                                          </p:val>
                                        </p:tav>
                                        <p:tav tm="100000">
                                          <p:val>
                                            <p:strVal val="#ppt_x-0.05"/>
                                          </p:val>
                                        </p:tav>
                                      </p:tavLst>
                                    </p:anim>
                                    <p:anim calcmode="lin" valueType="num">
                                      <p:cBhvr>
                                        <p:cTn id="25" dur="2400" decel="100000" fill="hold"/>
                                        <p:tgtEl>
                                          <p:spTgt spid="22536"/>
                                        </p:tgtEl>
                                        <p:attrNameLst>
                                          <p:attrName>ppt_y</p:attrName>
                                        </p:attrNameLst>
                                      </p:cBhvr>
                                      <p:tavLst>
                                        <p:tav tm="0">
                                          <p:val>
                                            <p:strVal val="#ppt_y-0.4"/>
                                          </p:val>
                                        </p:tav>
                                        <p:tav tm="100000">
                                          <p:val>
                                            <p:strVal val="#ppt_y+0.1"/>
                                          </p:val>
                                        </p:tav>
                                      </p:tavLst>
                                    </p:anim>
                                    <p:anim calcmode="lin" valueType="num">
                                      <p:cBhvr>
                                        <p:cTn id="26" dur="600" accel="100000" fill="hold">
                                          <p:stCondLst>
                                            <p:cond delay="2400"/>
                                          </p:stCondLst>
                                        </p:cTn>
                                        <p:tgtEl>
                                          <p:spTgt spid="22536"/>
                                        </p:tgtEl>
                                        <p:attrNameLst>
                                          <p:attrName>ppt_x</p:attrName>
                                        </p:attrNameLst>
                                      </p:cBhvr>
                                      <p:tavLst>
                                        <p:tav tm="0">
                                          <p:val>
                                            <p:strVal val="#ppt_x-0.05"/>
                                          </p:val>
                                        </p:tav>
                                        <p:tav tm="100000">
                                          <p:val>
                                            <p:strVal val="#ppt_x"/>
                                          </p:val>
                                        </p:tav>
                                      </p:tavLst>
                                    </p:anim>
                                    <p:anim calcmode="lin" valueType="num">
                                      <p:cBhvr>
                                        <p:cTn id="27" dur="600" accel="100000" fill="hold">
                                          <p:stCondLst>
                                            <p:cond delay="2400"/>
                                          </p:stCondLst>
                                        </p:cTn>
                                        <p:tgtEl>
                                          <p:spTgt spid="22536"/>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534">
                                            <p:txEl>
                                              <p:pRg st="0" end="0"/>
                                            </p:txEl>
                                          </p:spTgt>
                                        </p:tgtEl>
                                        <p:attrNameLst>
                                          <p:attrName>style.visibility</p:attrName>
                                        </p:attrNameLst>
                                      </p:cBhvr>
                                      <p:to>
                                        <p:strVal val="visible"/>
                                      </p:to>
                                    </p:set>
                                    <p:animEffect transition="in" filter="wipe(left)">
                                      <p:cBhvr>
                                        <p:cTn id="32" dur="3000"/>
                                        <p:tgtEl>
                                          <p:spTgt spid="2253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22535"/>
                                        </p:tgtEl>
                                        <p:attrNameLst>
                                          <p:attrName>style.visibility</p:attrName>
                                        </p:attrNameLst>
                                      </p:cBhvr>
                                      <p:to>
                                        <p:strVal val="visible"/>
                                      </p:to>
                                    </p:set>
                                    <p:animEffect transition="in" filter="fade">
                                      <p:cBhvr>
                                        <p:cTn id="37" dur="2400" decel="100000"/>
                                        <p:tgtEl>
                                          <p:spTgt spid="22535"/>
                                        </p:tgtEl>
                                      </p:cBhvr>
                                    </p:animEffect>
                                    <p:anim calcmode="lin" valueType="num">
                                      <p:cBhvr>
                                        <p:cTn id="38" dur="2400" decel="100000" fill="hold"/>
                                        <p:tgtEl>
                                          <p:spTgt spid="22535"/>
                                        </p:tgtEl>
                                        <p:attrNameLst>
                                          <p:attrName>style.rotation</p:attrName>
                                        </p:attrNameLst>
                                      </p:cBhvr>
                                      <p:tavLst>
                                        <p:tav tm="0">
                                          <p:val>
                                            <p:fltVal val="-90"/>
                                          </p:val>
                                        </p:tav>
                                        <p:tav tm="100000">
                                          <p:val>
                                            <p:fltVal val="0"/>
                                          </p:val>
                                        </p:tav>
                                      </p:tavLst>
                                    </p:anim>
                                    <p:anim calcmode="lin" valueType="num">
                                      <p:cBhvr>
                                        <p:cTn id="39" dur="2400" decel="100000" fill="hold"/>
                                        <p:tgtEl>
                                          <p:spTgt spid="22535"/>
                                        </p:tgtEl>
                                        <p:attrNameLst>
                                          <p:attrName>ppt_x</p:attrName>
                                        </p:attrNameLst>
                                      </p:cBhvr>
                                      <p:tavLst>
                                        <p:tav tm="0">
                                          <p:val>
                                            <p:strVal val="#ppt_x+0.4"/>
                                          </p:val>
                                        </p:tav>
                                        <p:tav tm="100000">
                                          <p:val>
                                            <p:strVal val="#ppt_x-0.05"/>
                                          </p:val>
                                        </p:tav>
                                      </p:tavLst>
                                    </p:anim>
                                    <p:anim calcmode="lin" valueType="num">
                                      <p:cBhvr>
                                        <p:cTn id="40" dur="2400" decel="100000" fill="hold"/>
                                        <p:tgtEl>
                                          <p:spTgt spid="22535"/>
                                        </p:tgtEl>
                                        <p:attrNameLst>
                                          <p:attrName>ppt_y</p:attrName>
                                        </p:attrNameLst>
                                      </p:cBhvr>
                                      <p:tavLst>
                                        <p:tav tm="0">
                                          <p:val>
                                            <p:strVal val="#ppt_y-0.4"/>
                                          </p:val>
                                        </p:tav>
                                        <p:tav tm="100000">
                                          <p:val>
                                            <p:strVal val="#ppt_y+0.1"/>
                                          </p:val>
                                        </p:tav>
                                      </p:tavLst>
                                    </p:anim>
                                    <p:anim calcmode="lin" valueType="num">
                                      <p:cBhvr>
                                        <p:cTn id="41" dur="600" accel="100000" fill="hold">
                                          <p:stCondLst>
                                            <p:cond delay="2400"/>
                                          </p:stCondLst>
                                        </p:cTn>
                                        <p:tgtEl>
                                          <p:spTgt spid="22535"/>
                                        </p:tgtEl>
                                        <p:attrNameLst>
                                          <p:attrName>ppt_x</p:attrName>
                                        </p:attrNameLst>
                                      </p:cBhvr>
                                      <p:tavLst>
                                        <p:tav tm="0">
                                          <p:val>
                                            <p:strVal val="#ppt_x-0.05"/>
                                          </p:val>
                                        </p:tav>
                                        <p:tav tm="100000">
                                          <p:val>
                                            <p:strVal val="#ppt_x"/>
                                          </p:val>
                                        </p:tav>
                                      </p:tavLst>
                                    </p:anim>
                                    <p:anim calcmode="lin" valueType="num">
                                      <p:cBhvr>
                                        <p:cTn id="42" dur="600" accel="100000" fill="hold">
                                          <p:stCondLst>
                                            <p:cond delay="2400"/>
                                          </p:stCondLst>
                                        </p:cTn>
                                        <p:tgtEl>
                                          <p:spTgt spid="2253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p:bldP spid="2253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ru-RU" b="1" i="1" u="sng" dirty="0" smtClean="0">
                <a:effectLst>
                  <a:outerShdw blurRad="38100" dist="38100" dir="2700000" algn="tl">
                    <a:srgbClr val="000000">
                      <a:alpha val="43137"/>
                    </a:srgbClr>
                  </a:outerShdw>
                </a:effectLst>
                <a:latin typeface="Times New Roman" pitchFamily="18" charset="0"/>
              </a:rPr>
              <a:t>Основные термины</a:t>
            </a:r>
            <a:r>
              <a:rPr lang="ru-RU" b="1" i="1" dirty="0" smtClean="0">
                <a:latin typeface="Times New Roman" pitchFamily="18" charset="0"/>
              </a:rPr>
              <a:t>:</a:t>
            </a:r>
          </a:p>
        </p:txBody>
      </p:sp>
      <p:sp>
        <p:nvSpPr>
          <p:cNvPr id="4099" name="Rectangle 3"/>
          <p:cNvSpPr>
            <a:spLocks noGrp="1" noChangeArrowheads="1"/>
          </p:cNvSpPr>
          <p:nvPr>
            <p:ph type="body" idx="1"/>
          </p:nvPr>
        </p:nvSpPr>
        <p:spPr>
          <a:xfrm>
            <a:off x="285750" y="1357313"/>
            <a:ext cx="6215063" cy="4525962"/>
          </a:xfrm>
        </p:spPr>
        <p:txBody>
          <a:bodyPr/>
          <a:lstStyle/>
          <a:p>
            <a:pPr eaLnBrk="1" hangingPunct="1">
              <a:lnSpc>
                <a:spcPct val="90000"/>
              </a:lnSpc>
            </a:pPr>
            <a:r>
              <a:rPr lang="ru-RU" sz="3600" b="1" i="1" smtClean="0">
                <a:solidFill>
                  <a:srgbClr val="FF0000"/>
                </a:solidFill>
                <a:latin typeface="Segoe Script" pitchFamily="34" charset="0"/>
              </a:rPr>
              <a:t>Летописец</a:t>
            </a:r>
            <a:r>
              <a:rPr lang="ru-RU" sz="3600" b="1" smtClean="0">
                <a:solidFill>
                  <a:srgbClr val="333300"/>
                </a:solidFill>
                <a:latin typeface="Segoe Script" pitchFamily="34" charset="0"/>
              </a:rPr>
              <a:t> – составитель летописи.</a:t>
            </a:r>
          </a:p>
          <a:p>
            <a:pPr eaLnBrk="1" hangingPunct="1">
              <a:lnSpc>
                <a:spcPct val="90000"/>
              </a:lnSpc>
            </a:pPr>
            <a:r>
              <a:rPr lang="ru-RU" sz="3600" b="1" i="1" smtClean="0">
                <a:solidFill>
                  <a:srgbClr val="FF0000"/>
                </a:solidFill>
                <a:latin typeface="Segoe Script" pitchFamily="34" charset="0"/>
              </a:rPr>
              <a:t>Летописание</a:t>
            </a:r>
            <a:r>
              <a:rPr lang="ru-RU" sz="3600" b="1" smtClean="0">
                <a:solidFill>
                  <a:srgbClr val="333300"/>
                </a:solidFill>
                <a:latin typeface="Segoe Script" pitchFamily="34" charset="0"/>
              </a:rPr>
              <a:t> – составление            летописи.</a:t>
            </a:r>
          </a:p>
          <a:p>
            <a:pPr eaLnBrk="1" hangingPunct="1">
              <a:lnSpc>
                <a:spcPct val="90000"/>
              </a:lnSpc>
            </a:pPr>
            <a:r>
              <a:rPr lang="ru-RU" sz="3600" b="1" i="1" smtClean="0">
                <a:solidFill>
                  <a:srgbClr val="FF0000"/>
                </a:solidFill>
                <a:latin typeface="Segoe Script" pitchFamily="34" charset="0"/>
              </a:rPr>
              <a:t>Летопись</a:t>
            </a:r>
            <a:r>
              <a:rPr lang="ru-RU" sz="3600" b="1" i="1" smtClean="0">
                <a:solidFill>
                  <a:srgbClr val="333300"/>
                </a:solidFill>
                <a:latin typeface="Segoe Script" pitchFamily="34" charset="0"/>
              </a:rPr>
              <a:t> </a:t>
            </a:r>
            <a:r>
              <a:rPr lang="ru-RU" sz="3600" b="1" smtClean="0">
                <a:solidFill>
                  <a:srgbClr val="333300"/>
                </a:solidFill>
                <a:latin typeface="Segoe Script" pitchFamily="34" charset="0"/>
              </a:rPr>
              <a:t>- </a:t>
            </a:r>
            <a:r>
              <a:rPr lang="ru-RU" b="1" smtClean="0">
                <a:solidFill>
                  <a:srgbClr val="333300"/>
                </a:solidFill>
                <a:latin typeface="Segoe Script" pitchFamily="34" charset="0"/>
              </a:rPr>
              <a:t>погодная запись  исторических событий, производимая  современником</a:t>
            </a:r>
            <a:r>
              <a:rPr lang="ru-RU" sz="3600" b="1" smtClean="0">
                <a:solidFill>
                  <a:srgbClr val="333300"/>
                </a:solidFill>
                <a:latin typeface="Segoe Script" pitchFamily="34" charset="0"/>
              </a:rPr>
              <a:t>.</a:t>
            </a:r>
          </a:p>
          <a:p>
            <a:pPr algn="just" eaLnBrk="1" hangingPunct="1">
              <a:lnSpc>
                <a:spcPct val="90000"/>
              </a:lnSpc>
            </a:pPr>
            <a:endParaRPr lang="ru-RU" sz="2800" b="1" smtClean="0">
              <a:solidFill>
                <a:srgbClr val="333300"/>
              </a:solidFill>
              <a:latin typeface="Times New Roman" pitchFamily="18" charset="0"/>
            </a:endParaRPr>
          </a:p>
        </p:txBody>
      </p:sp>
      <p:pic>
        <p:nvPicPr>
          <p:cNvPr id="4" name="Picture 5" descr="летопись"/>
          <p:cNvPicPr>
            <a:picLocks noChangeAspect="1" noChangeArrowheads="1"/>
          </p:cNvPicPr>
          <p:nvPr/>
        </p:nvPicPr>
        <p:blipFill>
          <a:blip r:embed="rId2" cstate="print"/>
          <a:srcRect/>
          <a:stretch>
            <a:fillRect/>
          </a:stretch>
        </p:blipFill>
        <p:spPr bwMode="auto">
          <a:xfrm>
            <a:off x="5364163" y="1196975"/>
            <a:ext cx="3644900" cy="3883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body" sz="half" idx="1"/>
          </p:nvPr>
        </p:nvSpPr>
        <p:spPr>
          <a:xfrm>
            <a:off x="285750" y="476250"/>
            <a:ext cx="4714875" cy="5649913"/>
          </a:xfrm>
        </p:spPr>
        <p:txBody>
          <a:bodyPr/>
          <a:lstStyle/>
          <a:p>
            <a:pPr algn="just" eaLnBrk="1" hangingPunct="1">
              <a:buFontTx/>
              <a:buNone/>
            </a:pPr>
            <a:r>
              <a:rPr lang="ru-RU" b="1" i="1" smtClean="0">
                <a:latin typeface="Segoe Script" pitchFamily="34" charset="0"/>
              </a:rPr>
              <a:t>	</a:t>
            </a:r>
            <a:r>
              <a:rPr lang="ru-RU" sz="2800" b="1" i="1" smtClean="0">
                <a:latin typeface="Segoe Script" pitchFamily="34" charset="0"/>
              </a:rPr>
              <a:t>Русской литературе более тысячи лет. Это одна из самых древних литератур Европы. Она древнее, чем литература французская, английская, немецкая. Ее начало восходит ко второй половине Х века.</a:t>
            </a:r>
            <a:endParaRPr lang="ru-RU" b="1" i="1" smtClean="0">
              <a:latin typeface="Segoe Script" pitchFamily="34" charset="0"/>
            </a:endParaRPr>
          </a:p>
          <a:p>
            <a:pPr algn="ctr" eaLnBrk="1" hangingPunct="1">
              <a:buFontTx/>
              <a:buNone/>
            </a:pPr>
            <a:endParaRPr lang="ru-RU" b="1" i="1" smtClean="0">
              <a:latin typeface="Times New Roman" pitchFamily="18" charset="0"/>
            </a:endParaRPr>
          </a:p>
        </p:txBody>
      </p:sp>
      <p:pic>
        <p:nvPicPr>
          <p:cNvPr id="3079" name="Picture 7"/>
          <p:cNvPicPr>
            <a:picLocks noGrp="1" noChangeAspect="1" noChangeArrowheads="1"/>
          </p:cNvPicPr>
          <p:nvPr>
            <p:ph sz="half" idx="2"/>
          </p:nvPr>
        </p:nvPicPr>
        <p:blipFill>
          <a:blip r:embed="rId2" cstate="print"/>
          <a:srcRect/>
          <a:stretch>
            <a:fillRect/>
          </a:stretch>
        </p:blipFill>
        <p:spPr>
          <a:xfrm>
            <a:off x="5259388" y="908050"/>
            <a:ext cx="3884612" cy="511968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fade">
                                      <p:cBhvr>
                                        <p:cTn id="7" dur="800" decel="100000"/>
                                        <p:tgtEl>
                                          <p:spTgt spid="3079"/>
                                        </p:tgtEl>
                                      </p:cBhvr>
                                    </p:animEffect>
                                    <p:anim calcmode="lin" valueType="num">
                                      <p:cBhvr>
                                        <p:cTn id="8" dur="800" decel="100000" fill="hold"/>
                                        <p:tgtEl>
                                          <p:spTgt spid="3079"/>
                                        </p:tgtEl>
                                        <p:attrNameLst>
                                          <p:attrName>style.rotation</p:attrName>
                                        </p:attrNameLst>
                                      </p:cBhvr>
                                      <p:tavLst>
                                        <p:tav tm="0">
                                          <p:val>
                                            <p:fltVal val="-90"/>
                                          </p:val>
                                        </p:tav>
                                        <p:tav tm="100000">
                                          <p:val>
                                            <p:fltVal val="0"/>
                                          </p:val>
                                        </p:tav>
                                      </p:tavLst>
                                    </p:anim>
                                    <p:anim calcmode="lin" valueType="num">
                                      <p:cBhvr>
                                        <p:cTn id="9" dur="800" decel="100000" fill="hold"/>
                                        <p:tgtEl>
                                          <p:spTgt spid="3079"/>
                                        </p:tgtEl>
                                        <p:attrNameLst>
                                          <p:attrName>ppt_x</p:attrName>
                                        </p:attrNameLst>
                                      </p:cBhvr>
                                      <p:tavLst>
                                        <p:tav tm="0">
                                          <p:val>
                                            <p:strVal val="#ppt_x+0.4"/>
                                          </p:val>
                                        </p:tav>
                                        <p:tav tm="100000">
                                          <p:val>
                                            <p:strVal val="#ppt_x-0.05"/>
                                          </p:val>
                                        </p:tav>
                                      </p:tavLst>
                                    </p:anim>
                                    <p:anim calcmode="lin" valueType="num">
                                      <p:cBhvr>
                                        <p:cTn id="10" dur="800" decel="100000" fill="hold"/>
                                        <p:tgtEl>
                                          <p:spTgt spid="307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Grp="1" noChangeArrowheads="1"/>
          </p:cNvSpPr>
          <p:nvPr>
            <p:ph type="body" sz="half" idx="1"/>
          </p:nvPr>
        </p:nvSpPr>
        <p:spPr>
          <a:xfrm>
            <a:off x="107950" y="476250"/>
            <a:ext cx="5327650" cy="5976938"/>
          </a:xfrm>
        </p:spPr>
        <p:txBody>
          <a:bodyPr/>
          <a:lstStyle/>
          <a:p>
            <a:pPr algn="ctr" eaLnBrk="1" hangingPunct="1">
              <a:buFontTx/>
              <a:buNone/>
              <a:defRPr/>
            </a:pPr>
            <a:r>
              <a:rPr lang="ru-RU" sz="2800" b="1" i="1" dirty="0" smtClean="0">
                <a:effectLst>
                  <a:outerShdw blurRad="38100" dist="38100" dir="2700000" algn="tl">
                    <a:srgbClr val="000000">
                      <a:alpha val="43137"/>
                    </a:srgbClr>
                  </a:outerShdw>
                </a:effectLst>
                <a:latin typeface="Segoe Script" pitchFamily="34" charset="0"/>
              </a:rPr>
              <a:t>Литература возникла внезапно. Но скачок в царство литературы был подготовлен всем предшествующим культурным развитием русского народа. Высокий уровень фольклора сделал возможным восприятие письма, перенесенного к нам из Болгарии.</a:t>
            </a:r>
          </a:p>
          <a:p>
            <a:pPr algn="ctr" eaLnBrk="1" hangingPunct="1">
              <a:defRPr/>
            </a:pPr>
            <a:endParaRPr lang="ru-RU" sz="2800" b="1" i="1" dirty="0" smtClean="0">
              <a:latin typeface="Times New Roman" pitchFamily="18" charset="0"/>
            </a:endParaRPr>
          </a:p>
        </p:txBody>
      </p:sp>
      <p:pic>
        <p:nvPicPr>
          <p:cNvPr id="5131" name="Picture 11"/>
          <p:cNvPicPr>
            <a:picLocks noGrp="1" noChangeAspect="1" noChangeArrowheads="1"/>
          </p:cNvPicPr>
          <p:nvPr>
            <p:ph sz="quarter" idx="2"/>
          </p:nvPr>
        </p:nvPicPr>
        <p:blipFill>
          <a:blip r:embed="rId2" cstate="print"/>
          <a:srcRect/>
          <a:stretch>
            <a:fillRect/>
          </a:stretch>
        </p:blipFill>
        <p:spPr>
          <a:xfrm>
            <a:off x="5162550" y="706438"/>
            <a:ext cx="3962400" cy="2786062"/>
          </a:xfrm>
        </p:spPr>
      </p:pic>
      <p:pic>
        <p:nvPicPr>
          <p:cNvPr id="5133" name="Picture 13"/>
          <p:cNvPicPr>
            <a:picLocks noGrp="1" noChangeAspect="1" noChangeArrowheads="1"/>
          </p:cNvPicPr>
          <p:nvPr>
            <p:ph sz="quarter" idx="3"/>
          </p:nvPr>
        </p:nvPicPr>
        <p:blipFill>
          <a:blip r:embed="rId3" cstate="print"/>
          <a:srcRect/>
          <a:stretch>
            <a:fillRect/>
          </a:stretch>
        </p:blipFill>
        <p:spPr>
          <a:xfrm>
            <a:off x="5376863" y="3517900"/>
            <a:ext cx="3810000" cy="277971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133"/>
                                        </p:tgtEl>
                                        <p:attrNameLst>
                                          <p:attrName>style.visibility</p:attrName>
                                        </p:attrNameLst>
                                      </p:cBhvr>
                                      <p:to>
                                        <p:strVal val="visible"/>
                                      </p:to>
                                    </p:set>
                                    <p:animEffect transition="in" filter="fade">
                                      <p:cBhvr>
                                        <p:cTn id="7" dur="800" decel="100000"/>
                                        <p:tgtEl>
                                          <p:spTgt spid="5133"/>
                                        </p:tgtEl>
                                      </p:cBhvr>
                                    </p:animEffect>
                                    <p:anim calcmode="lin" valueType="num">
                                      <p:cBhvr>
                                        <p:cTn id="8" dur="800" decel="100000" fill="hold"/>
                                        <p:tgtEl>
                                          <p:spTgt spid="5133"/>
                                        </p:tgtEl>
                                        <p:attrNameLst>
                                          <p:attrName>style.rotation</p:attrName>
                                        </p:attrNameLst>
                                      </p:cBhvr>
                                      <p:tavLst>
                                        <p:tav tm="0">
                                          <p:val>
                                            <p:fltVal val="-90"/>
                                          </p:val>
                                        </p:tav>
                                        <p:tav tm="100000">
                                          <p:val>
                                            <p:fltVal val="0"/>
                                          </p:val>
                                        </p:tav>
                                      </p:tavLst>
                                    </p:anim>
                                    <p:anim calcmode="lin" valueType="num">
                                      <p:cBhvr>
                                        <p:cTn id="9" dur="800" decel="100000" fill="hold"/>
                                        <p:tgtEl>
                                          <p:spTgt spid="5133"/>
                                        </p:tgtEl>
                                        <p:attrNameLst>
                                          <p:attrName>ppt_x</p:attrName>
                                        </p:attrNameLst>
                                      </p:cBhvr>
                                      <p:tavLst>
                                        <p:tav tm="0">
                                          <p:val>
                                            <p:strVal val="#ppt_x+0.4"/>
                                          </p:val>
                                        </p:tav>
                                        <p:tav tm="100000">
                                          <p:val>
                                            <p:strVal val="#ppt_x-0.05"/>
                                          </p:val>
                                        </p:tav>
                                      </p:tavLst>
                                    </p:anim>
                                    <p:anim calcmode="lin" valueType="num">
                                      <p:cBhvr>
                                        <p:cTn id="10" dur="800" decel="100000" fill="hold"/>
                                        <p:tgtEl>
                                          <p:spTgt spid="513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13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13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5131"/>
                                        </p:tgtEl>
                                        <p:attrNameLst>
                                          <p:attrName>style.visibility</p:attrName>
                                        </p:attrNameLst>
                                      </p:cBhvr>
                                      <p:to>
                                        <p:strVal val="visible"/>
                                      </p:to>
                                    </p:set>
                                    <p:animEffect transition="in" filter="fade">
                                      <p:cBhvr>
                                        <p:cTn id="17" dur="800" decel="100000"/>
                                        <p:tgtEl>
                                          <p:spTgt spid="5131"/>
                                        </p:tgtEl>
                                      </p:cBhvr>
                                    </p:animEffect>
                                    <p:anim calcmode="lin" valueType="num">
                                      <p:cBhvr>
                                        <p:cTn id="18" dur="800" decel="100000" fill="hold"/>
                                        <p:tgtEl>
                                          <p:spTgt spid="5131"/>
                                        </p:tgtEl>
                                        <p:attrNameLst>
                                          <p:attrName>style.rotation</p:attrName>
                                        </p:attrNameLst>
                                      </p:cBhvr>
                                      <p:tavLst>
                                        <p:tav tm="0">
                                          <p:val>
                                            <p:fltVal val="-90"/>
                                          </p:val>
                                        </p:tav>
                                        <p:tav tm="100000">
                                          <p:val>
                                            <p:fltVal val="0"/>
                                          </p:val>
                                        </p:tav>
                                      </p:tavLst>
                                    </p:anim>
                                    <p:anim calcmode="lin" valueType="num">
                                      <p:cBhvr>
                                        <p:cTn id="19" dur="800" decel="100000" fill="hold"/>
                                        <p:tgtEl>
                                          <p:spTgt spid="5131"/>
                                        </p:tgtEl>
                                        <p:attrNameLst>
                                          <p:attrName>ppt_x</p:attrName>
                                        </p:attrNameLst>
                                      </p:cBhvr>
                                      <p:tavLst>
                                        <p:tav tm="0">
                                          <p:val>
                                            <p:strVal val="#ppt_x+0.4"/>
                                          </p:val>
                                        </p:tav>
                                        <p:tav tm="100000">
                                          <p:val>
                                            <p:strVal val="#ppt_x-0.05"/>
                                          </p:val>
                                        </p:tav>
                                      </p:tavLst>
                                    </p:anim>
                                    <p:anim calcmode="lin" valueType="num">
                                      <p:cBhvr>
                                        <p:cTn id="20" dur="800" decel="100000" fill="hold"/>
                                        <p:tgtEl>
                                          <p:spTgt spid="5131"/>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5131"/>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513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Grp="1" noChangeArrowheads="1"/>
          </p:cNvSpPr>
          <p:nvPr>
            <p:ph type="body" sz="half" idx="1"/>
          </p:nvPr>
        </p:nvSpPr>
        <p:spPr>
          <a:xfrm>
            <a:off x="0" y="571500"/>
            <a:ext cx="4714875" cy="6026150"/>
          </a:xfrm>
        </p:spPr>
        <p:txBody>
          <a:bodyPr/>
          <a:lstStyle/>
          <a:p>
            <a:pPr algn="just" eaLnBrk="1" hangingPunct="1">
              <a:buFontTx/>
              <a:buNone/>
              <a:defRPr/>
            </a:pPr>
            <a:r>
              <a:rPr lang="ru-RU" sz="2400" b="1" i="1" dirty="0" smtClean="0">
                <a:latin typeface="Times New Roman" pitchFamily="18" charset="0"/>
              </a:rPr>
              <a:t>	</a:t>
            </a:r>
            <a:r>
              <a:rPr lang="ru-RU" sz="2200" b="1" i="1" dirty="0" smtClean="0">
                <a:effectLst>
                  <a:outerShdw blurRad="38100" dist="38100" dir="2700000" algn="tl">
                    <a:srgbClr val="000000">
                      <a:alpha val="43137"/>
                    </a:srgbClr>
                  </a:outerShdw>
                </a:effectLst>
                <a:latin typeface="Segoe Script" pitchFamily="34" charset="0"/>
              </a:rPr>
              <a:t>Создатели славянской азбуки, проповедники христианства Кирилл (Константин) и </a:t>
            </a:r>
            <a:r>
              <a:rPr lang="ru-RU" sz="2200" b="1" i="1" dirty="0" err="1" smtClean="0">
                <a:effectLst>
                  <a:outerShdw blurRad="38100" dist="38100" dir="2700000" algn="tl">
                    <a:srgbClr val="000000">
                      <a:alpha val="43137"/>
                    </a:srgbClr>
                  </a:outerShdw>
                </a:effectLst>
                <a:latin typeface="Segoe Script" pitchFamily="34" charset="0"/>
              </a:rPr>
              <a:t>Мефодий</a:t>
            </a:r>
            <a:r>
              <a:rPr lang="ru-RU" sz="2200" b="1" i="1" dirty="0" smtClean="0">
                <a:effectLst>
                  <a:outerShdw blurRad="38100" dist="38100" dir="2700000" algn="tl">
                    <a:srgbClr val="000000">
                      <a:alpha val="43137"/>
                    </a:srgbClr>
                  </a:outerShdw>
                </a:effectLst>
                <a:latin typeface="Segoe Script" pitchFamily="34" charset="0"/>
              </a:rPr>
              <a:t> были уроженцами города </a:t>
            </a:r>
            <a:r>
              <a:rPr lang="ru-RU" sz="2200" b="1" i="1" dirty="0" err="1" smtClean="0">
                <a:effectLst>
                  <a:outerShdw blurRad="38100" dist="38100" dir="2700000" algn="tl">
                    <a:srgbClr val="000000">
                      <a:alpha val="43137"/>
                    </a:srgbClr>
                  </a:outerShdw>
                </a:effectLst>
                <a:latin typeface="Segoe Script" pitchFamily="34" charset="0"/>
              </a:rPr>
              <a:t>Солуни</a:t>
            </a:r>
            <a:r>
              <a:rPr lang="ru-RU" sz="2200" b="1" i="1" dirty="0" smtClean="0">
                <a:effectLst>
                  <a:outerShdw blurRad="38100" dist="38100" dir="2700000" algn="tl">
                    <a:srgbClr val="000000">
                      <a:alpha val="43137"/>
                    </a:srgbClr>
                  </a:outerShdw>
                </a:effectLst>
                <a:latin typeface="Segoe Script" pitchFamily="34" charset="0"/>
              </a:rPr>
              <a:t> (ныне греческого города Салоники), который в то время входил в состав славянской (болгарской) территории и являлся культурным центром Македонии. Древний </a:t>
            </a:r>
            <a:r>
              <a:rPr lang="ru-RU" sz="2200" b="1" i="1" dirty="0" err="1" smtClean="0">
                <a:effectLst>
                  <a:outerShdw blurRad="38100" dist="38100" dir="2700000" algn="tl">
                    <a:srgbClr val="000000">
                      <a:alpha val="43137"/>
                    </a:srgbClr>
                  </a:outerShdw>
                </a:effectLst>
                <a:latin typeface="Segoe Script" pitchFamily="34" charset="0"/>
              </a:rPr>
              <a:t>Солунь</a:t>
            </a:r>
            <a:r>
              <a:rPr lang="ru-RU" sz="2200" b="1" i="1" dirty="0" smtClean="0">
                <a:effectLst>
                  <a:outerShdw blurRad="38100" dist="38100" dir="2700000" algn="tl">
                    <a:srgbClr val="000000">
                      <a:alpha val="43137"/>
                    </a:srgbClr>
                  </a:outerShdw>
                </a:effectLst>
                <a:latin typeface="Segoe Script" pitchFamily="34" charset="0"/>
              </a:rPr>
              <a:t> был двуязычным городом, в нем, кроме греческого языка, звучал славянский говор. </a:t>
            </a:r>
          </a:p>
        </p:txBody>
      </p:sp>
      <p:pic>
        <p:nvPicPr>
          <p:cNvPr id="9225" name="Picture 9"/>
          <p:cNvPicPr>
            <a:picLocks noGrp="1" noChangeAspect="1" noChangeArrowheads="1"/>
          </p:cNvPicPr>
          <p:nvPr>
            <p:ph sz="half" idx="2"/>
          </p:nvPr>
        </p:nvPicPr>
        <p:blipFill>
          <a:blip r:embed="rId2" cstate="print"/>
          <a:srcRect/>
          <a:stretch>
            <a:fillRect/>
          </a:stretch>
        </p:blipFill>
        <p:spPr>
          <a:xfrm>
            <a:off x="4713288" y="692150"/>
            <a:ext cx="4430712" cy="545623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9225"/>
                                        </p:tgtEl>
                                        <p:attrNameLst>
                                          <p:attrName>style.visibility</p:attrName>
                                        </p:attrNameLst>
                                      </p:cBhvr>
                                      <p:to>
                                        <p:strVal val="visible"/>
                                      </p:to>
                                    </p:set>
                                    <p:animEffect transition="in" filter="fade">
                                      <p:cBhvr>
                                        <p:cTn id="7" dur="800" decel="100000"/>
                                        <p:tgtEl>
                                          <p:spTgt spid="9225"/>
                                        </p:tgtEl>
                                      </p:cBhvr>
                                    </p:animEffect>
                                    <p:anim calcmode="lin" valueType="num">
                                      <p:cBhvr>
                                        <p:cTn id="8" dur="800" decel="100000" fill="hold"/>
                                        <p:tgtEl>
                                          <p:spTgt spid="9225"/>
                                        </p:tgtEl>
                                        <p:attrNameLst>
                                          <p:attrName>style.rotation</p:attrName>
                                        </p:attrNameLst>
                                      </p:cBhvr>
                                      <p:tavLst>
                                        <p:tav tm="0">
                                          <p:val>
                                            <p:fltVal val="-90"/>
                                          </p:val>
                                        </p:tav>
                                        <p:tav tm="100000">
                                          <p:val>
                                            <p:fltVal val="0"/>
                                          </p:val>
                                        </p:tav>
                                      </p:tavLst>
                                    </p:anim>
                                    <p:anim calcmode="lin" valueType="num">
                                      <p:cBhvr>
                                        <p:cTn id="9" dur="800" decel="100000" fill="hold"/>
                                        <p:tgtEl>
                                          <p:spTgt spid="9225"/>
                                        </p:tgtEl>
                                        <p:attrNameLst>
                                          <p:attrName>ppt_x</p:attrName>
                                        </p:attrNameLst>
                                      </p:cBhvr>
                                      <p:tavLst>
                                        <p:tav tm="0">
                                          <p:val>
                                            <p:strVal val="#ppt_x+0.4"/>
                                          </p:val>
                                        </p:tav>
                                        <p:tav tm="100000">
                                          <p:val>
                                            <p:strVal val="#ppt_x-0.05"/>
                                          </p:val>
                                        </p:tav>
                                      </p:tavLst>
                                    </p:anim>
                                    <p:anim calcmode="lin" valueType="num">
                                      <p:cBhvr>
                                        <p:cTn id="10" dur="800" decel="100000" fill="hold"/>
                                        <p:tgtEl>
                                          <p:spTgt spid="922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22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22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Rectangle 9"/>
          <p:cNvSpPr>
            <a:spLocks noGrp="1" noChangeArrowheads="1"/>
          </p:cNvSpPr>
          <p:nvPr>
            <p:ph type="body" sz="half" idx="1"/>
          </p:nvPr>
        </p:nvSpPr>
        <p:spPr>
          <a:xfrm>
            <a:off x="214313" y="357188"/>
            <a:ext cx="4929187" cy="6500812"/>
          </a:xfrm>
        </p:spPr>
        <p:txBody>
          <a:bodyPr/>
          <a:lstStyle/>
          <a:p>
            <a:pPr algn="just" eaLnBrk="1" hangingPunct="1">
              <a:lnSpc>
                <a:spcPct val="90000"/>
              </a:lnSpc>
              <a:buFontTx/>
              <a:buNone/>
              <a:defRPr/>
            </a:pPr>
            <a:r>
              <a:rPr lang="ru-RU" sz="2800" b="1" i="1" dirty="0" smtClean="0">
                <a:latin typeface="Times New Roman" pitchFamily="18" charset="0"/>
              </a:rPr>
              <a:t>	</a:t>
            </a:r>
            <a:r>
              <a:rPr lang="ru-RU" sz="2200" b="1" i="1" dirty="0" smtClean="0">
                <a:effectLst>
                  <a:outerShdw blurRad="38100" dist="38100" dir="2700000" algn="tl">
                    <a:srgbClr val="000000">
                      <a:alpha val="43137"/>
                    </a:srgbClr>
                  </a:outerShdw>
                </a:effectLst>
                <a:latin typeface="Segoe Script" pitchFamily="34" charset="0"/>
              </a:rPr>
              <a:t>В 863 году Кирилл с помощью брата </a:t>
            </a:r>
            <a:r>
              <a:rPr lang="ru-RU" sz="2200" b="1" i="1" dirty="0" err="1" smtClean="0">
                <a:effectLst>
                  <a:outerShdw blurRad="38100" dist="38100" dir="2700000" algn="tl">
                    <a:srgbClr val="000000">
                      <a:alpha val="43137"/>
                    </a:srgbClr>
                  </a:outerShdw>
                </a:effectLst>
                <a:latin typeface="Segoe Script" pitchFamily="34" charset="0"/>
              </a:rPr>
              <a:t>Мефодия</a:t>
            </a:r>
            <a:r>
              <a:rPr lang="ru-RU" sz="2200" b="1" i="1" dirty="0" smtClean="0">
                <a:effectLst>
                  <a:outerShdw blurRad="38100" dist="38100" dir="2700000" algn="tl">
                    <a:srgbClr val="000000">
                      <a:alpha val="43137"/>
                    </a:srgbClr>
                  </a:outerShdw>
                </a:effectLst>
                <a:latin typeface="Segoe Script" pitchFamily="34" charset="0"/>
              </a:rPr>
              <a:t> составил старославянскую азбуку и перевел с греческого языка на болгарский основные богослужебные книги. Эти переводы и созданные в Болгарии сочинения стали проникать на Русь. В это же время стали появляться и первые произведения русской литературы. Что же представляла собой русская литература в первые семьсот лет существования или иначе древнерусская литература?</a:t>
            </a:r>
          </a:p>
          <a:p>
            <a:pPr eaLnBrk="1" hangingPunct="1">
              <a:lnSpc>
                <a:spcPct val="90000"/>
              </a:lnSpc>
              <a:defRPr/>
            </a:pPr>
            <a:endParaRPr lang="ru-RU" sz="2800" b="1" i="1" dirty="0" smtClean="0">
              <a:latin typeface="Times New Roman" pitchFamily="18" charset="0"/>
            </a:endParaRPr>
          </a:p>
          <a:p>
            <a:pPr eaLnBrk="1" hangingPunct="1">
              <a:lnSpc>
                <a:spcPct val="90000"/>
              </a:lnSpc>
              <a:defRPr/>
            </a:pPr>
            <a:endParaRPr lang="ru-RU" sz="2800" dirty="0" smtClean="0"/>
          </a:p>
        </p:txBody>
      </p:sp>
      <p:pic>
        <p:nvPicPr>
          <p:cNvPr id="17419" name="Picture 11"/>
          <p:cNvPicPr>
            <a:picLocks noGrp="1" noChangeAspect="1" noChangeArrowheads="1"/>
          </p:cNvPicPr>
          <p:nvPr>
            <p:ph sz="half" idx="2"/>
          </p:nvPr>
        </p:nvPicPr>
        <p:blipFill>
          <a:blip r:embed="rId2" cstate="print"/>
          <a:srcRect/>
          <a:stretch>
            <a:fillRect/>
          </a:stretch>
        </p:blipFill>
        <p:spPr>
          <a:xfrm>
            <a:off x="5151438" y="981075"/>
            <a:ext cx="3992562" cy="51276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7419"/>
                                        </p:tgtEl>
                                        <p:attrNameLst>
                                          <p:attrName>style.visibility</p:attrName>
                                        </p:attrNameLst>
                                      </p:cBhvr>
                                      <p:to>
                                        <p:strVal val="visible"/>
                                      </p:to>
                                    </p:set>
                                    <p:animEffect transition="in" filter="fade">
                                      <p:cBhvr>
                                        <p:cTn id="7" dur="800" decel="100000"/>
                                        <p:tgtEl>
                                          <p:spTgt spid="17419"/>
                                        </p:tgtEl>
                                      </p:cBhvr>
                                    </p:animEffect>
                                    <p:anim calcmode="lin" valueType="num">
                                      <p:cBhvr>
                                        <p:cTn id="8" dur="800" decel="100000" fill="hold"/>
                                        <p:tgtEl>
                                          <p:spTgt spid="17419"/>
                                        </p:tgtEl>
                                        <p:attrNameLst>
                                          <p:attrName>style.rotation</p:attrName>
                                        </p:attrNameLst>
                                      </p:cBhvr>
                                      <p:tavLst>
                                        <p:tav tm="0">
                                          <p:val>
                                            <p:fltVal val="-90"/>
                                          </p:val>
                                        </p:tav>
                                        <p:tav tm="100000">
                                          <p:val>
                                            <p:fltVal val="0"/>
                                          </p:val>
                                        </p:tav>
                                      </p:tavLst>
                                    </p:anim>
                                    <p:anim calcmode="lin" valueType="num">
                                      <p:cBhvr>
                                        <p:cTn id="9" dur="800" decel="100000" fill="hold"/>
                                        <p:tgtEl>
                                          <p:spTgt spid="17419"/>
                                        </p:tgtEl>
                                        <p:attrNameLst>
                                          <p:attrName>ppt_x</p:attrName>
                                        </p:attrNameLst>
                                      </p:cBhvr>
                                      <p:tavLst>
                                        <p:tav tm="0">
                                          <p:val>
                                            <p:strVal val="#ppt_x+0.4"/>
                                          </p:val>
                                        </p:tav>
                                        <p:tav tm="100000">
                                          <p:val>
                                            <p:strVal val="#ppt_x-0.05"/>
                                          </p:val>
                                        </p:tav>
                                      </p:tavLst>
                                    </p:anim>
                                    <p:anim calcmode="lin" valueType="num">
                                      <p:cBhvr>
                                        <p:cTn id="10" dur="800" decel="100000" fill="hold"/>
                                        <p:tgtEl>
                                          <p:spTgt spid="174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4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4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p:cNvSpPr>
            <a:spLocks noGrp="1" noChangeArrowheads="1"/>
          </p:cNvSpPr>
          <p:nvPr>
            <p:ph type="body" sz="half" idx="1"/>
          </p:nvPr>
        </p:nvSpPr>
        <p:spPr>
          <a:xfrm>
            <a:off x="250825" y="500063"/>
            <a:ext cx="5184775" cy="5626100"/>
          </a:xfrm>
        </p:spPr>
        <p:txBody>
          <a:bodyPr/>
          <a:lstStyle/>
          <a:p>
            <a:pPr algn="ctr" eaLnBrk="1" hangingPunct="1">
              <a:lnSpc>
                <a:spcPct val="90000"/>
              </a:lnSpc>
              <a:buFontTx/>
              <a:buNone/>
              <a:defRPr/>
            </a:pPr>
            <a:r>
              <a:rPr lang="ru-RU" sz="2400" b="1" i="1" dirty="0" smtClean="0">
                <a:effectLst>
                  <a:outerShdw blurRad="38100" dist="38100" dir="2700000" algn="tl">
                    <a:srgbClr val="000000">
                      <a:alpha val="43137"/>
                    </a:srgbClr>
                  </a:outerShdw>
                </a:effectLst>
                <a:latin typeface="Segoe Script" pitchFamily="34" charset="0"/>
              </a:rPr>
              <a:t>В Древней Руси, как и во многих других странах, после появления и распространения письменности при княжеских дворах и больших книжных библиотеках начинают вести записи о происходивших событиях. Для удобства читающего все эти записи распределялись по годам. Так появлялись на свет первые исторические книги - летописи.</a:t>
            </a:r>
          </a:p>
        </p:txBody>
      </p:sp>
      <p:pic>
        <p:nvPicPr>
          <p:cNvPr id="26632" name="Picture 8"/>
          <p:cNvPicPr>
            <a:picLocks noGrp="1" noChangeAspect="1" noChangeArrowheads="1"/>
          </p:cNvPicPr>
          <p:nvPr>
            <p:ph sz="half" idx="2"/>
          </p:nvPr>
        </p:nvPicPr>
        <p:blipFill>
          <a:blip r:embed="rId2" cstate="print"/>
          <a:srcRect/>
          <a:stretch>
            <a:fillRect/>
          </a:stretch>
        </p:blipFill>
        <p:spPr>
          <a:xfrm>
            <a:off x="5218113" y="981075"/>
            <a:ext cx="3925887" cy="4833938"/>
          </a:xfrm>
        </p:spPr>
      </p:pic>
      <p:sp>
        <p:nvSpPr>
          <p:cNvPr id="9220" name="Text Box 9"/>
          <p:cNvSpPr txBox="1">
            <a:spLocks noChangeArrowheads="1"/>
          </p:cNvSpPr>
          <p:nvPr/>
        </p:nvSpPr>
        <p:spPr bwMode="auto">
          <a:xfrm>
            <a:off x="5857875" y="5500688"/>
            <a:ext cx="2557463" cy="646112"/>
          </a:xfrm>
          <a:prstGeom prst="rect">
            <a:avLst/>
          </a:prstGeom>
          <a:noFill/>
          <a:ln w="9525">
            <a:noFill/>
            <a:miter lim="800000"/>
            <a:headEnd/>
            <a:tailEnd/>
          </a:ln>
        </p:spPr>
        <p:txBody>
          <a:bodyPr wrap="none">
            <a:spAutoFit/>
          </a:bodyPr>
          <a:lstStyle/>
          <a:p>
            <a:pPr algn="ctr"/>
            <a:r>
              <a:rPr lang="ru-RU" b="1"/>
              <a:t>Памятник первой </a:t>
            </a:r>
          </a:p>
          <a:p>
            <a:pPr algn="ctr"/>
            <a:r>
              <a:rPr lang="ru-RU" b="1"/>
              <a:t>русской библиотеке</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6632"/>
                                        </p:tgtEl>
                                        <p:attrNameLst>
                                          <p:attrName>style.visibility</p:attrName>
                                        </p:attrNameLst>
                                      </p:cBhvr>
                                      <p:to>
                                        <p:strVal val="visible"/>
                                      </p:to>
                                    </p:set>
                                    <p:animEffect transition="in" filter="fade">
                                      <p:cBhvr>
                                        <p:cTn id="7" dur="800" decel="100000"/>
                                        <p:tgtEl>
                                          <p:spTgt spid="26632"/>
                                        </p:tgtEl>
                                      </p:cBhvr>
                                    </p:animEffect>
                                    <p:anim calcmode="lin" valueType="num">
                                      <p:cBhvr>
                                        <p:cTn id="8" dur="800" decel="100000" fill="hold"/>
                                        <p:tgtEl>
                                          <p:spTgt spid="26632"/>
                                        </p:tgtEl>
                                        <p:attrNameLst>
                                          <p:attrName>style.rotation</p:attrName>
                                        </p:attrNameLst>
                                      </p:cBhvr>
                                      <p:tavLst>
                                        <p:tav tm="0">
                                          <p:val>
                                            <p:fltVal val="-90"/>
                                          </p:val>
                                        </p:tav>
                                        <p:tav tm="100000">
                                          <p:val>
                                            <p:fltVal val="0"/>
                                          </p:val>
                                        </p:tav>
                                      </p:tavLst>
                                    </p:anim>
                                    <p:anim calcmode="lin" valueType="num">
                                      <p:cBhvr>
                                        <p:cTn id="9" dur="800" decel="100000" fill="hold"/>
                                        <p:tgtEl>
                                          <p:spTgt spid="26632"/>
                                        </p:tgtEl>
                                        <p:attrNameLst>
                                          <p:attrName>ppt_x</p:attrName>
                                        </p:attrNameLst>
                                      </p:cBhvr>
                                      <p:tavLst>
                                        <p:tav tm="0">
                                          <p:val>
                                            <p:strVal val="#ppt_x+0.4"/>
                                          </p:val>
                                        </p:tav>
                                        <p:tav tm="100000">
                                          <p:val>
                                            <p:strVal val="#ppt_x-0.05"/>
                                          </p:val>
                                        </p:tav>
                                      </p:tavLst>
                                    </p:anim>
                                    <p:anim calcmode="lin" valueType="num">
                                      <p:cBhvr>
                                        <p:cTn id="10" dur="800" decel="100000" fill="hold"/>
                                        <p:tgtEl>
                                          <p:spTgt spid="2663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663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663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a:xfrm>
            <a:off x="714375" y="247650"/>
            <a:ext cx="8428038" cy="877888"/>
          </a:xfrm>
        </p:spPr>
        <p:txBody>
          <a:bodyPr/>
          <a:lstStyle/>
          <a:p>
            <a:pPr eaLnBrk="1" hangingPunct="1">
              <a:defRPr/>
            </a:pPr>
            <a:r>
              <a:rPr lang="ru-RU" b="1" dirty="0" smtClean="0">
                <a:solidFill>
                  <a:srgbClr val="663300"/>
                </a:solidFill>
                <a:effectLst>
                  <a:outerShdw blurRad="38100" dist="38100" dir="2700000" algn="tl">
                    <a:srgbClr val="000000">
                      <a:alpha val="43137"/>
                    </a:srgbClr>
                  </a:outerShdw>
                </a:effectLst>
              </a:rPr>
              <a:t>Что такое летопись ?</a:t>
            </a:r>
          </a:p>
        </p:txBody>
      </p:sp>
      <p:sp>
        <p:nvSpPr>
          <p:cNvPr id="12293" name="Rectangle 5"/>
          <p:cNvSpPr>
            <a:spLocks noGrp="1" noChangeArrowheads="1"/>
          </p:cNvSpPr>
          <p:nvPr>
            <p:ph type="body" sz="half" idx="1"/>
          </p:nvPr>
        </p:nvSpPr>
        <p:spPr>
          <a:xfrm>
            <a:off x="500063" y="1143000"/>
            <a:ext cx="8143875" cy="1008063"/>
          </a:xfrm>
        </p:spPr>
        <p:txBody>
          <a:bodyPr/>
          <a:lstStyle/>
          <a:p>
            <a:pPr eaLnBrk="1" hangingPunct="1">
              <a:lnSpc>
                <a:spcPct val="90000"/>
              </a:lnSpc>
              <a:buFontTx/>
              <a:buNone/>
            </a:pPr>
            <a:r>
              <a:rPr lang="ru-RU" sz="3200" b="1" smtClean="0">
                <a:solidFill>
                  <a:srgbClr val="FF0000"/>
                </a:solidFill>
                <a:latin typeface="Monotype Corsiva" pitchFamily="66" charset="0"/>
              </a:rPr>
              <a:t>«Дела давно минувших дней, преданья старины глубокой». </a:t>
            </a:r>
          </a:p>
          <a:p>
            <a:pPr algn="r" eaLnBrk="1" hangingPunct="1">
              <a:lnSpc>
                <a:spcPct val="90000"/>
              </a:lnSpc>
              <a:buFontTx/>
              <a:buNone/>
            </a:pPr>
            <a:r>
              <a:rPr lang="ru-RU" b="1" smtClean="0">
                <a:solidFill>
                  <a:srgbClr val="FF0000"/>
                </a:solidFill>
                <a:latin typeface="Monotype Corsiva" pitchFamily="66" charset="0"/>
              </a:rPr>
              <a:t>А.С. Пушкин</a:t>
            </a:r>
          </a:p>
        </p:txBody>
      </p:sp>
      <p:pic>
        <p:nvPicPr>
          <p:cNvPr id="10244" name="Picture 7"/>
          <p:cNvPicPr>
            <a:picLocks noChangeAspect="1" noChangeArrowheads="1"/>
          </p:cNvPicPr>
          <p:nvPr/>
        </p:nvPicPr>
        <p:blipFill>
          <a:blip r:embed="rId2" cstate="print"/>
          <a:srcRect/>
          <a:stretch>
            <a:fillRect/>
          </a:stretch>
        </p:blipFill>
        <p:spPr bwMode="auto">
          <a:xfrm>
            <a:off x="371475" y="1944688"/>
            <a:ext cx="3762375" cy="4913312"/>
          </a:xfrm>
          <a:prstGeom prst="rect">
            <a:avLst/>
          </a:prstGeom>
          <a:noFill/>
          <a:ln w="9525">
            <a:noFill/>
            <a:miter lim="800000"/>
            <a:headEnd/>
            <a:tailEnd/>
          </a:ln>
        </p:spPr>
      </p:pic>
      <p:sp>
        <p:nvSpPr>
          <p:cNvPr id="12296" name="Rectangle 8"/>
          <p:cNvSpPr>
            <a:spLocks noGrp="1" noChangeArrowheads="1"/>
          </p:cNvSpPr>
          <p:nvPr>
            <p:ph type="body" sz="half" idx="2"/>
          </p:nvPr>
        </p:nvSpPr>
        <p:spPr>
          <a:xfrm>
            <a:off x="3857625" y="2500313"/>
            <a:ext cx="4857750" cy="3668712"/>
          </a:xfrm>
        </p:spPr>
        <p:txBody>
          <a:bodyPr/>
          <a:lstStyle/>
          <a:p>
            <a:pPr eaLnBrk="1" hangingPunct="1">
              <a:lnSpc>
                <a:spcPct val="90000"/>
              </a:lnSpc>
              <a:defRPr/>
            </a:pPr>
            <a:r>
              <a:rPr lang="ru-RU" b="1" i="1" dirty="0" smtClean="0">
                <a:solidFill>
                  <a:srgbClr val="FF0000"/>
                </a:solidFill>
                <a:effectLst>
                  <a:outerShdw blurRad="38100" dist="38100" dir="2700000" algn="tl">
                    <a:srgbClr val="000000">
                      <a:alpha val="43137"/>
                    </a:srgbClr>
                  </a:outerShdw>
                </a:effectLst>
                <a:latin typeface="Segoe Script" pitchFamily="34" charset="0"/>
              </a:rPr>
              <a:t>Летопись</a:t>
            </a:r>
            <a:r>
              <a:rPr lang="ru-RU" b="1" dirty="0" smtClean="0">
                <a:effectLst>
                  <a:outerShdw blurRad="38100" dist="38100" dir="2700000" algn="tl">
                    <a:srgbClr val="000000">
                      <a:alpha val="43137"/>
                    </a:srgbClr>
                  </a:outerShdw>
                </a:effectLst>
                <a:latin typeface="Segoe Script" pitchFamily="34" charset="0"/>
              </a:rPr>
              <a:t> – это исторический жанр древнерусской литературы </a:t>
            </a:r>
            <a:r>
              <a:rPr lang="en-US" b="1" dirty="0" smtClean="0">
                <a:effectLst>
                  <a:outerShdw blurRad="38100" dist="38100" dir="2700000" algn="tl">
                    <a:srgbClr val="000000">
                      <a:alpha val="43137"/>
                    </a:srgbClr>
                  </a:outerShdw>
                </a:effectLst>
                <a:latin typeface="Segoe Script" pitchFamily="34" charset="0"/>
              </a:rPr>
              <a:t>XI</a:t>
            </a:r>
            <a:r>
              <a:rPr lang="ru-RU" b="1" dirty="0" smtClean="0">
                <a:effectLst>
                  <a:outerShdw blurRad="38100" dist="38100" dir="2700000" algn="tl">
                    <a:srgbClr val="000000">
                      <a:alpha val="43137"/>
                    </a:srgbClr>
                  </a:outerShdw>
                </a:effectLst>
                <a:latin typeface="Segoe Script" pitchFamily="34" charset="0"/>
              </a:rPr>
              <a:t> – </a:t>
            </a:r>
            <a:r>
              <a:rPr lang="en-US" b="1" dirty="0" smtClean="0">
                <a:effectLst>
                  <a:outerShdw blurRad="38100" dist="38100" dir="2700000" algn="tl">
                    <a:srgbClr val="000000">
                      <a:alpha val="43137"/>
                    </a:srgbClr>
                  </a:outerShdw>
                </a:effectLst>
                <a:latin typeface="Segoe Script" pitchFamily="34" charset="0"/>
              </a:rPr>
              <a:t>XVII</a:t>
            </a:r>
            <a:r>
              <a:rPr lang="ru-RU" b="1" dirty="0" smtClean="0">
                <a:effectLst>
                  <a:outerShdw blurRad="38100" dist="38100" dir="2700000" algn="tl">
                    <a:srgbClr val="000000">
                      <a:alpha val="43137"/>
                    </a:srgbClr>
                  </a:outerShdw>
                </a:effectLst>
                <a:latin typeface="Segoe Script" pitchFamily="34" charset="0"/>
              </a:rPr>
              <a:t> вв. </a:t>
            </a:r>
            <a:r>
              <a:rPr lang="ru-RU" b="1" i="1" dirty="0" smtClean="0">
                <a:effectLst>
                  <a:outerShdw blurRad="38100" dist="38100" dir="2700000" algn="tl">
                    <a:srgbClr val="000000">
                      <a:alpha val="43137"/>
                    </a:srgbClr>
                  </a:outerShdw>
                </a:effectLst>
                <a:latin typeface="Segoe Script" pitchFamily="34" charset="0"/>
              </a:rPr>
              <a:t>Летопись</a:t>
            </a:r>
            <a:r>
              <a:rPr lang="ru-RU" b="1" dirty="0" smtClean="0">
                <a:effectLst>
                  <a:outerShdw blurRad="38100" dist="38100" dir="2700000" algn="tl">
                    <a:srgbClr val="000000">
                      <a:alpha val="43137"/>
                    </a:srgbClr>
                  </a:outerShdw>
                </a:effectLst>
                <a:latin typeface="Segoe Script" pitchFamily="34" charset="0"/>
              </a:rPr>
              <a:t> представляет собой запись событий, вносимую год за годом, по мере их происшествия.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2000"/>
                                        <p:tgtEl>
                                          <p:spTgt spid="122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93">
                                            <p:txEl>
                                              <p:pRg st="0" end="0"/>
                                            </p:txEl>
                                          </p:spTgt>
                                        </p:tgtEl>
                                        <p:attrNameLst>
                                          <p:attrName>style.visibility</p:attrName>
                                        </p:attrNameLst>
                                      </p:cBhvr>
                                      <p:to>
                                        <p:strVal val="visible"/>
                                      </p:to>
                                    </p:set>
                                    <p:animEffect transition="in" filter="wipe(left)">
                                      <p:cBhvr>
                                        <p:cTn id="12" dur="3000"/>
                                        <p:tgtEl>
                                          <p:spTgt spid="1229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2293">
                                            <p:txEl>
                                              <p:pRg st="1" end="1"/>
                                            </p:txEl>
                                          </p:spTgt>
                                        </p:tgtEl>
                                        <p:attrNameLst>
                                          <p:attrName>style.visibility</p:attrName>
                                        </p:attrNameLst>
                                      </p:cBhvr>
                                      <p:to>
                                        <p:strVal val="visible"/>
                                      </p:to>
                                    </p:set>
                                    <p:animEffect transition="in" filter="wipe(left)">
                                      <p:cBhvr>
                                        <p:cTn id="15" dur="3000"/>
                                        <p:tgtEl>
                                          <p:spTgt spid="1229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296">
                                            <p:txEl>
                                              <p:pRg st="0" end="0"/>
                                            </p:txEl>
                                          </p:spTgt>
                                        </p:tgtEl>
                                        <p:attrNameLst>
                                          <p:attrName>style.visibility</p:attrName>
                                        </p:attrNameLst>
                                      </p:cBhvr>
                                      <p:to>
                                        <p:strVal val="visible"/>
                                      </p:to>
                                    </p:set>
                                    <p:animEffect transition="in" filter="wipe(left)">
                                      <p:cBhvr>
                                        <p:cTn id="20" dur="3000"/>
                                        <p:tgtEl>
                                          <p:spTgt spid="122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build="p"/>
      <p:bldP spid="12296" grpId="0" build="p"/>
    </p:bld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TotalTime>
  <Words>490</Words>
  <Application>Microsoft Office PowerPoint</Application>
  <PresentationFormat>Экран (4:3)</PresentationFormat>
  <Paragraphs>70</Paragraphs>
  <Slides>23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Оформление по умолчанию</vt:lpstr>
      <vt:lpstr>ЛЕТОПИСИ. ЛЕТОПИСЦЫ ЗЕМЛИ РУССКОЙ</vt:lpstr>
      <vt:lpstr>Слайд 2</vt:lpstr>
      <vt:lpstr>Основные термины:</vt:lpstr>
      <vt:lpstr>Слайд 4</vt:lpstr>
      <vt:lpstr>Слайд 5</vt:lpstr>
      <vt:lpstr>Слайд 6</vt:lpstr>
      <vt:lpstr>Слайд 7</vt:lpstr>
      <vt:lpstr>Слайд 8</vt:lpstr>
      <vt:lpstr>Что такое летопись ?</vt:lpstr>
      <vt:lpstr>Как создавались летописи?</vt:lpstr>
      <vt:lpstr>Слайд 11</vt:lpstr>
      <vt:lpstr>Храм Покрова-на-Нерли</vt:lpstr>
      <vt:lpstr>Слайд 13</vt:lpstr>
      <vt:lpstr>Слайд 14</vt:lpstr>
      <vt:lpstr>Слайд 15</vt:lpstr>
      <vt:lpstr>Слайд 16</vt:lpstr>
      <vt:lpstr>Образ Нестора-летописца, мудрого хранителя сокровищницы отечественной истории, вдохновлял и продолжает вдохновлять художников и писателей на создание новых памятников культуры.</vt:lpstr>
      <vt:lpstr>Слайд 18</vt:lpstr>
      <vt:lpstr> </vt:lpstr>
      <vt:lpstr>Слайд 20</vt:lpstr>
      <vt:lpstr>Известие о походе Мамая</vt:lpstr>
      <vt:lpstr>Миниатюра  из Радзивиловской летописи</vt:lpstr>
      <vt:lpstr>Лаврентьевская летопись</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Alex</dc:creator>
  <cp:lastModifiedBy>Николай</cp:lastModifiedBy>
  <cp:revision>30</cp:revision>
  <dcterms:created xsi:type="dcterms:W3CDTF">2009-09-20T14:13:00Z</dcterms:created>
  <dcterms:modified xsi:type="dcterms:W3CDTF">2012-10-11T11:22:03Z</dcterms:modified>
</cp:coreProperties>
</file>