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FF"/>
    <a:srgbClr val="FFFF00"/>
    <a:srgbClr val="FF0000"/>
    <a:srgbClr val="66FF33"/>
    <a:srgbClr val="00FF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0F23E-FB8D-48F5-861F-C80D4AF9D9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01D71-C1A1-4FB5-8848-83E543D95D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21D12-63F8-44CF-B0B6-84E7055EFE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FD211-1D36-424D-AE39-3E94649066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1CF40-C2A5-48F0-9366-B9E53949A1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EBF90-752E-4F7D-BB01-A03F195E05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C6CAF-4D4B-4B73-A7F7-2BAD564426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96EF6-F2C5-46EF-9453-3C91644C3F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B3897-06B3-4B40-8D75-B7D1FA2FFF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246C4-210B-45B9-AECA-FFC3334D20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1FF87-A136-4A25-B3C8-3E6C9376E8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E65146-C546-4CC0-9DCB-DAAAEF9B53E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XI_%D0%B2%D0%B5%D0%BA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ru.wikipedia.org/wiki/%D0%91%D1%83%D0%BC%D0%B0%D0%B3%D0%B0" TargetMode="External"/><Relationship Id="rId4" Type="http://schemas.openxmlformats.org/officeDocument/2006/relationships/hyperlink" Target="http://ru.wikipedia.org/wiki/XV_%D0%B2%D0%B5%D0%BA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rgbClr val="0000FF"/>
                </a:solidFill>
              </a:rPr>
              <a:t>Древний </a:t>
            </a:r>
            <a:r>
              <a:rPr lang="ru-RU" sz="6600" dirty="0">
                <a:solidFill>
                  <a:srgbClr val="0000FF"/>
                </a:solidFill>
              </a:rPr>
              <a:t>Новгород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0000"/>
                </a:solidFill>
              </a:rPr>
              <a:t>К уроку « Мир вокруг нас» по теме « Страна городов»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0000"/>
                </a:solidFill>
              </a:rPr>
              <a:t>4 класс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0000"/>
                </a:solidFill>
              </a:rPr>
              <a:t>( параллельно работе с учебником)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0000"/>
                </a:solidFill>
              </a:rPr>
              <a:t>А.А.Плешаков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ru-RU" sz="4000">
                <a:solidFill>
                  <a:srgbClr val="0000FF"/>
                </a:solidFill>
              </a:rPr>
              <a:t>"Господин Великий </a:t>
            </a:r>
            <a:r>
              <a:rPr lang="ru-RU" sz="4000" b="1">
                <a:solidFill>
                  <a:srgbClr val="0000FF"/>
                </a:solidFill>
              </a:rPr>
              <a:t>Новгород</a:t>
            </a:r>
            <a:r>
              <a:rPr lang="ru-RU" sz="4000">
                <a:solidFill>
                  <a:srgbClr val="0000FF"/>
                </a:solidFill>
              </a:rPr>
              <a:t>" являлся важным </a:t>
            </a:r>
            <a:r>
              <a:rPr lang="ru-RU" sz="4000" b="1">
                <a:solidFill>
                  <a:srgbClr val="0000FF"/>
                </a:solidFill>
              </a:rPr>
              <a:t>торговым</a:t>
            </a:r>
            <a:r>
              <a:rPr lang="ru-RU" sz="4000">
                <a:solidFill>
                  <a:srgbClr val="0000FF"/>
                </a:solidFill>
              </a:rPr>
              <a:t> городом </a:t>
            </a:r>
            <a:r>
              <a:rPr lang="ru-RU" sz="4000" b="1">
                <a:solidFill>
                  <a:srgbClr val="0000FF"/>
                </a:solidFill>
              </a:rPr>
              <a:t>Древней</a:t>
            </a:r>
            <a:r>
              <a:rPr lang="ru-RU" sz="4000">
                <a:solidFill>
                  <a:srgbClr val="0000FF"/>
                </a:solidFill>
              </a:rPr>
              <a:t> Руси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200"/>
            <a:ext cx="52736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00FF"/>
                </a:solidFill>
              </a:rPr>
              <a:t>Бояре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820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00FF"/>
                </a:solidFill>
              </a:rPr>
              <a:t>Купцы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Ремесленники </a:t>
            </a:r>
          </a:p>
        </p:txBody>
      </p:sp>
      <p:pic>
        <p:nvPicPr>
          <p:cNvPr id="28677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286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>
                <a:solidFill>
                  <a:srgbClr val="0000FF"/>
                </a:solidFill>
              </a:rPr>
              <a:t>Широкий спрос в </a:t>
            </a:r>
            <a:r>
              <a:rPr lang="ru-RU" b="1">
                <a:solidFill>
                  <a:srgbClr val="0000FF"/>
                </a:solidFill>
              </a:rPr>
              <a:t>древнем</a:t>
            </a:r>
            <a:r>
              <a:rPr lang="ru-RU">
                <a:solidFill>
                  <a:srgbClr val="0000FF"/>
                </a:solidFill>
              </a:rPr>
              <a:t> </a:t>
            </a:r>
            <a:r>
              <a:rPr lang="ru-RU" b="1">
                <a:solidFill>
                  <a:srgbClr val="0000FF"/>
                </a:solidFill>
              </a:rPr>
              <a:t>Новгороде</a:t>
            </a:r>
            <a:r>
              <a:rPr lang="ru-RU">
                <a:solidFill>
                  <a:srgbClr val="0000FF"/>
                </a:solidFill>
              </a:rPr>
              <a:t> имела продукция </a:t>
            </a:r>
            <a:r>
              <a:rPr lang="ru-RU" b="1">
                <a:solidFill>
                  <a:srgbClr val="0000FF"/>
                </a:solidFill>
              </a:rPr>
              <a:t>ремесленников</a:t>
            </a:r>
            <a:r>
              <a:rPr lang="ru-RU">
                <a:solidFill>
                  <a:srgbClr val="0000FF"/>
                </a:solidFill>
              </a:rPr>
              <a:t>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5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Женщины</a:t>
            </a:r>
            <a:r>
              <a:rPr lang="ru-RU">
                <a:solidFill>
                  <a:srgbClr val="FF0000"/>
                </a:solidFill>
              </a:rPr>
              <a:t> в </a:t>
            </a:r>
            <a:r>
              <a:rPr lang="ru-RU" b="1">
                <a:solidFill>
                  <a:srgbClr val="FF0000"/>
                </a:solidFill>
              </a:rPr>
              <a:t>древнем</a:t>
            </a:r>
            <a:r>
              <a:rPr lang="ru-RU">
                <a:solidFill>
                  <a:srgbClr val="FF0000"/>
                </a:solidFill>
              </a:rPr>
              <a:t> </a:t>
            </a:r>
            <a:r>
              <a:rPr lang="ru-RU" b="1">
                <a:solidFill>
                  <a:srgbClr val="FF0000"/>
                </a:solidFill>
              </a:rPr>
              <a:t>Новгороде</a:t>
            </a:r>
            <a:r>
              <a:rPr lang="ru-RU">
                <a:solidFill>
                  <a:srgbClr val="FF0000"/>
                </a:solidFill>
              </a:rPr>
              <a:t>, как и по всей Руси, очень любили </a:t>
            </a:r>
            <a:r>
              <a:rPr lang="ru-RU" b="1">
                <a:solidFill>
                  <a:srgbClr val="FF0000"/>
                </a:solidFill>
              </a:rPr>
              <a:t>украшать</a:t>
            </a:r>
            <a:r>
              <a:rPr lang="ru-RU">
                <a:solidFill>
                  <a:srgbClr val="FF0000"/>
                </a:solidFill>
              </a:rPr>
              <a:t>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76200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Глиняные игрушки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3775"/>
            <a:ext cx="716280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7165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00FF"/>
                </a:solidFill>
              </a:rPr>
              <a:t>Софийский собор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Цели урока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FF"/>
                </a:solidFill>
              </a:rPr>
              <a:t>На примере Древнего Новгорода сформировать представление о городах 10-11 века</a:t>
            </a:r>
          </a:p>
          <a:p>
            <a:r>
              <a:rPr lang="ru-RU" dirty="0">
                <a:solidFill>
                  <a:srgbClr val="0000FF"/>
                </a:solidFill>
              </a:rPr>
              <a:t>Развивать связную речь.</a:t>
            </a:r>
          </a:p>
          <a:p>
            <a:r>
              <a:rPr lang="ru-RU" dirty="0">
                <a:solidFill>
                  <a:srgbClr val="0000FF"/>
                </a:solidFill>
              </a:rPr>
              <a:t>Воспитывать любовь к истории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8163"/>
            <a:ext cx="86868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66FF33"/>
                </a:solidFill>
              </a:rPr>
              <a:t>Археологические раскопки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Берестяные грамоты</a:t>
            </a:r>
          </a:p>
        </p:txBody>
      </p:sp>
      <p:pic>
        <p:nvPicPr>
          <p:cNvPr id="43013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301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>
                <a:solidFill>
                  <a:srgbClr val="0000FF"/>
                </a:solidFill>
              </a:rPr>
              <a:t>Много веков пролежали в </a:t>
            </a:r>
            <a:r>
              <a:rPr lang="ru-RU" b="1">
                <a:solidFill>
                  <a:srgbClr val="0000FF"/>
                </a:solidFill>
              </a:rPr>
              <a:t>новгородской</a:t>
            </a:r>
            <a:r>
              <a:rPr lang="ru-RU">
                <a:solidFill>
                  <a:srgbClr val="0000FF"/>
                </a:solidFill>
              </a:rPr>
              <a:t> земле </a:t>
            </a:r>
            <a:r>
              <a:rPr lang="ru-RU" b="1">
                <a:solidFill>
                  <a:srgbClr val="0000FF"/>
                </a:solidFill>
              </a:rPr>
              <a:t>берестяные</a:t>
            </a:r>
            <a:r>
              <a:rPr lang="ru-RU">
                <a:solidFill>
                  <a:srgbClr val="0000FF"/>
                </a:solidFill>
              </a:rPr>
              <a:t> </a:t>
            </a:r>
            <a:r>
              <a:rPr lang="ru-RU" b="1">
                <a:solidFill>
                  <a:srgbClr val="0000FF"/>
                </a:solidFill>
              </a:rPr>
              <a:t>грамоты</a:t>
            </a:r>
            <a:r>
              <a:rPr lang="ru-RU">
                <a:solidFill>
                  <a:srgbClr val="0000FF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76400"/>
            <a:ext cx="4038600" cy="4191000"/>
          </a:xfrm>
        </p:spPr>
      </p:pic>
      <p:sp>
        <p:nvSpPr>
          <p:cNvPr id="45063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>
                <a:solidFill>
                  <a:srgbClr val="FF0000"/>
                </a:solidFill>
              </a:rPr>
              <a:t>Берёзовая кора как материал для письма получает на Руси распространение не позднее первой четверти </a:t>
            </a:r>
            <a:r>
              <a:rPr lang="ru-RU" sz="2400">
                <a:solidFill>
                  <a:srgbClr val="FF0000"/>
                </a:solidFill>
                <a:hlinkClick r:id="rId3" tooltip="XI век"/>
              </a:rPr>
              <a:t>XI века</a:t>
            </a:r>
            <a:r>
              <a:rPr lang="ru-RU" sz="2400">
                <a:solidFill>
                  <a:srgbClr val="FF0000"/>
                </a:solidFill>
              </a:rPr>
              <a:t> и выходит из употребления в середине </a:t>
            </a:r>
            <a:r>
              <a:rPr lang="ru-RU" sz="2400">
                <a:solidFill>
                  <a:srgbClr val="FF0000"/>
                </a:solidFill>
                <a:hlinkClick r:id="rId4" tooltip="XV век"/>
              </a:rPr>
              <a:t>XV века</a:t>
            </a:r>
            <a:r>
              <a:rPr lang="ru-RU" sz="2400">
                <a:solidFill>
                  <a:srgbClr val="FF0000"/>
                </a:solidFill>
              </a:rPr>
              <a:t> в связи с распространением </a:t>
            </a:r>
            <a:r>
              <a:rPr lang="ru-RU" sz="2400">
                <a:solidFill>
                  <a:srgbClr val="FF0000"/>
                </a:solidFill>
                <a:hlinkClick r:id="rId5" tooltip="Бумага"/>
              </a:rPr>
              <a:t>бумаги</a:t>
            </a:r>
            <a:r>
              <a:rPr lang="ru-RU" sz="2400">
                <a:solidFill>
                  <a:srgbClr val="FF0000"/>
                </a:solidFill>
              </a:rPr>
              <a:t>, которая именно около этого времени становится дешёвой</a:t>
            </a:r>
            <a:r>
              <a:rPr lang="ru-RU" sz="2400">
                <a:solidFill>
                  <a:srgbClr val="0000FF"/>
                </a:solidFill>
              </a:rPr>
              <a:t>.</a:t>
            </a:r>
            <a:r>
              <a:rPr lang="ru-RU" sz="2400"/>
              <a:t> 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-4627563" y="3244850"/>
            <a:ext cx="380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Берёзовая кора как материал для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6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00FF"/>
                </a:solidFill>
              </a:rPr>
              <a:t>Берестяные грамоты Онфима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Итог урока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rgbClr val="0000FF"/>
                </a:solidFill>
              </a:rPr>
              <a:t>Что узнали о Древнем Новгороде?</a:t>
            </a:r>
          </a:p>
          <a:p>
            <a:r>
              <a:rPr lang="ru-RU">
                <a:solidFill>
                  <a:srgbClr val="0000FF"/>
                </a:solidFill>
              </a:rPr>
              <a:t>Кто жил в Новгороде?</a:t>
            </a:r>
          </a:p>
          <a:p>
            <a:r>
              <a:rPr lang="ru-RU">
                <a:solidFill>
                  <a:srgbClr val="0000FF"/>
                </a:solidFill>
              </a:rPr>
              <a:t>Что такое береста?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1450"/>
            <a:ext cx="86868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219200" y="1295400"/>
            <a:ext cx="6858000" cy="3810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Древний Новгород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Древний Новгород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   </a:t>
            </a:r>
            <a:r>
              <a:rPr lang="ru-RU" dirty="0">
                <a:solidFill>
                  <a:srgbClr val="0000FF"/>
                </a:solidFill>
              </a:rPr>
              <a:t>Древний Новгород расположился на берегу реки Волхов. Со всех сторон город был окружен земляным валом и реками </a:t>
            </a:r>
            <a:r>
              <a:rPr lang="ru-RU" dirty="0" err="1">
                <a:solidFill>
                  <a:srgbClr val="0000FF"/>
                </a:solidFill>
              </a:rPr>
              <a:t>Тарасовец</a:t>
            </a:r>
            <a:r>
              <a:rPr lang="ru-RU" dirty="0">
                <a:solidFill>
                  <a:srgbClr val="0000FF"/>
                </a:solidFill>
              </a:rPr>
              <a:t> и </a:t>
            </a:r>
            <a:r>
              <a:rPr lang="ru-RU" dirty="0" err="1">
                <a:solidFill>
                  <a:srgbClr val="0000FF"/>
                </a:solidFill>
              </a:rPr>
              <a:t>Гзень</a:t>
            </a:r>
            <a:r>
              <a:rPr lang="ru-RU" dirty="0">
                <a:solidFill>
                  <a:srgbClr val="0000FF"/>
                </a:solidFill>
              </a:rPr>
              <a:t>. добраться к городу можно было только водным путем. Весь город был как бы разделен речкой Волхов как бы на две стороны: софийская сторона и торговая сторона. На софийской стороне были расположены монастыри: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6106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FFFF"/>
                </a:solidFill>
              </a:rPr>
              <a:t>Никольский монастырь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53440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FF"/>
                </a:solidFill>
              </a:rPr>
              <a:t>Зверин монастырь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782762"/>
          </a:xfrm>
        </p:spPr>
        <p:txBody>
          <a:bodyPr/>
          <a:lstStyle/>
          <a:p>
            <a:r>
              <a:rPr lang="ru-RU" sz="4000" b="1" dirty="0">
                <a:solidFill>
                  <a:srgbClr val="0000FF"/>
                </a:solidFill>
              </a:rPr>
              <a:t>Духов</a:t>
            </a:r>
            <a:r>
              <a:rPr lang="ru-RU" sz="4000" dirty="0">
                <a:solidFill>
                  <a:srgbClr val="0000FF"/>
                </a:solidFill>
              </a:rPr>
              <a:t> </a:t>
            </a:r>
            <a:r>
              <a:rPr lang="ru-RU" sz="4000" b="1" dirty="0">
                <a:solidFill>
                  <a:srgbClr val="0000FF"/>
                </a:solidFill>
              </a:rPr>
              <a:t>монастырь</a:t>
            </a:r>
            <a:r>
              <a:rPr lang="ru-RU" sz="4000" dirty="0">
                <a:solidFill>
                  <a:srgbClr val="0000FF"/>
                </a:solidFill>
              </a:rPr>
              <a:t> впервые упоминается в летописи в 1162 году</a:t>
            </a:r>
            <a:r>
              <a:rPr lang="ru-RU" sz="4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0772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FF"/>
                </a:solidFill>
              </a:rPr>
              <a:t>Павлов монастырь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6050"/>
            <a:ext cx="86868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2239962"/>
          </a:xfrm>
        </p:spPr>
        <p:txBody>
          <a:bodyPr/>
          <a:lstStyle/>
          <a:p>
            <a:r>
              <a:rPr lang="ru-RU" dirty="0">
                <a:solidFill>
                  <a:srgbClr val="00FFFF"/>
                </a:solidFill>
              </a:rPr>
              <a:t>Самым </a:t>
            </a:r>
            <a:r>
              <a:rPr lang="ru-RU" b="1" dirty="0">
                <a:solidFill>
                  <a:srgbClr val="00FFFF"/>
                </a:solidFill>
              </a:rPr>
              <a:t>древним</a:t>
            </a:r>
            <a:r>
              <a:rPr lang="ru-RU" dirty="0">
                <a:solidFill>
                  <a:srgbClr val="00FFFF"/>
                </a:solidFill>
              </a:rPr>
              <a:t> памятником Великого </a:t>
            </a:r>
            <a:r>
              <a:rPr lang="ru-RU" b="1" dirty="0">
                <a:solidFill>
                  <a:srgbClr val="00FFFF"/>
                </a:solidFill>
              </a:rPr>
              <a:t>Новгорода</a:t>
            </a:r>
            <a:r>
              <a:rPr lang="ru-RU" dirty="0">
                <a:solidFill>
                  <a:srgbClr val="00FFFF"/>
                </a:solidFill>
              </a:rPr>
              <a:t> является </a:t>
            </a:r>
            <a:r>
              <a:rPr lang="ru-RU" b="1" dirty="0">
                <a:solidFill>
                  <a:srgbClr val="00FFFF"/>
                </a:solidFill>
              </a:rPr>
              <a:t>Кремль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247</Words>
  <Application>Microsoft Office PowerPoint</Application>
  <PresentationFormat>Экран (4:3)</PresentationFormat>
  <Paragraphs>35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Древний Новгород</vt:lpstr>
      <vt:lpstr>Цели урока</vt:lpstr>
      <vt:lpstr>Слайд 3</vt:lpstr>
      <vt:lpstr>Древний Новгород</vt:lpstr>
      <vt:lpstr>Никольский монастырь</vt:lpstr>
      <vt:lpstr>Зверин монастырь</vt:lpstr>
      <vt:lpstr>Духов монастырь впервые упоминается в летописи в 1162 году </vt:lpstr>
      <vt:lpstr>Павлов монастырь</vt:lpstr>
      <vt:lpstr>Самым древним памятником Великого Новгорода является Кремль </vt:lpstr>
      <vt:lpstr>Слайд 10</vt:lpstr>
      <vt:lpstr>Слайд 11</vt:lpstr>
      <vt:lpstr>"Господин Великий Новгород" являлся важным торговым городом Древней Руси </vt:lpstr>
      <vt:lpstr>Бояре </vt:lpstr>
      <vt:lpstr>Купцы </vt:lpstr>
      <vt:lpstr>Ремесленники </vt:lpstr>
      <vt:lpstr>Слайд 16</vt:lpstr>
      <vt:lpstr>Глиняные игрушки</vt:lpstr>
      <vt:lpstr>Слайд 18</vt:lpstr>
      <vt:lpstr>Софийский собор </vt:lpstr>
      <vt:lpstr>Слайд 20</vt:lpstr>
      <vt:lpstr>Археологические раскопки</vt:lpstr>
      <vt:lpstr>Берестяные грамоты</vt:lpstr>
      <vt:lpstr>Слайд 23</vt:lpstr>
      <vt:lpstr>Берестяные грамоты Онфима</vt:lpstr>
      <vt:lpstr>Итог урока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Николай</cp:lastModifiedBy>
  <cp:revision>6</cp:revision>
  <cp:lastPrinted>1601-01-01T00:00:00Z</cp:lastPrinted>
  <dcterms:created xsi:type="dcterms:W3CDTF">1601-01-01T00:00:00Z</dcterms:created>
  <dcterms:modified xsi:type="dcterms:W3CDTF">2012-10-15T09:25:32Z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