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9810-39D5-4199-B4D8-383EA02F709F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9E5E-D831-4189-B369-6D414243C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1493-875F-4F83-8E2D-565270B20529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6A12-6061-4369-82C9-E9012704A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CB25-E46D-4987-BF50-23DF3CA65D1A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559F-0C0D-4DA5-8D51-B287AC244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E306-2367-450B-A460-5D36DD62D87F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FCC3-8B98-4000-AE86-2BE1F7E80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6C66-55E8-4859-9EA3-0AD9F243D302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F9DB-F6BE-4497-9EF6-BE06D6CE3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DF5A-A93D-4294-B2AF-C56C8FB818FA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A37A-240A-40BB-8143-F45AAFC71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0196-5BD6-4EF0-879F-5F8E32BAFCC3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670A-CB05-4957-9DF7-6D47F14B0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C52B-AAB1-4725-83D4-000738AA48D9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0D96-69E7-4401-95B2-DE627F3B4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8B24-EDCB-4A71-83AD-593DD8ABE3E4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3A46-9F59-4B3A-BF11-CEB830DD1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0B86-0E56-4145-BE32-89D8C5909B0B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2044-F655-4FC3-8E23-DF971B1C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916A-4A51-4B92-A605-5393DF5003BE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82E0-C783-4FB8-BF51-6834F503F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F8048-FA62-494C-8BB9-FABE95180FF7}" type="datetimeFigureOut">
              <a:rPr lang="ru-RU"/>
              <a:pPr>
                <a:defRPr/>
              </a:pPr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51AC0C-43ED-4F54-8CAE-5D80B872A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sz="1400" dirty="0" smtClean="0"/>
              <a:t>МОУ СОШ № 11</a:t>
            </a:r>
            <a:br>
              <a:rPr lang="ru-RU" sz="1400" dirty="0" smtClean="0"/>
            </a:br>
            <a:r>
              <a:rPr lang="ru-RU" sz="1400" dirty="0" err="1" smtClean="0"/>
              <a:t>Белоглинского</a:t>
            </a:r>
            <a:r>
              <a:rPr lang="ru-RU" sz="1400" dirty="0" smtClean="0"/>
              <a:t> района </a:t>
            </a:r>
            <a:br>
              <a:rPr lang="ru-RU" sz="1400" dirty="0" smtClean="0"/>
            </a:br>
            <a:r>
              <a:rPr lang="ru-RU" sz="1400" dirty="0" smtClean="0"/>
              <a:t>с. Белая Глина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Культура Древней Руси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История России. 6 класс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Учитель истории и  обществознания: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Переверзева</a:t>
            </a:r>
            <a:r>
              <a:rPr lang="ru-RU" sz="2000" dirty="0" smtClean="0"/>
              <a:t> И.Ю.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       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2" descr="http://intoclassics.net/_nw/12/57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496"/>
            <a:ext cx="2228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Зодчество. Деревянное строительство</a:t>
            </a:r>
            <a:endParaRPr lang="ru-RU" dirty="0"/>
          </a:p>
        </p:txBody>
      </p:sp>
      <p:pic>
        <p:nvPicPr>
          <p:cNvPr id="1026" name="Picture 2" descr="http://www.ocy.ru/wp-content/uploads/2009/03/kij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71625"/>
            <a:ext cx="3209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erunica.ru/uploads/posts/2009-07/1248903316_xram-sventovida.-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071688"/>
            <a:ext cx="4762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Зодчество. Деревянное строительство</a:t>
            </a:r>
            <a:endParaRPr lang="ru-RU" dirty="0"/>
          </a:p>
        </p:txBody>
      </p:sp>
      <p:pic>
        <p:nvPicPr>
          <p:cNvPr id="22530" name="Picture 2" descr="http://www.sobre.ru/foto/fot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2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architecture.tj/photo/wkondop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785938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Зодчество. Каменное строительство</a:t>
            </a:r>
            <a:endParaRPr lang="ru-RU" dirty="0"/>
          </a:p>
        </p:txBody>
      </p:sp>
      <p:pic>
        <p:nvPicPr>
          <p:cNvPr id="23554" name="Picture 2" descr="http://i.focus.in.ua/img/i/8/2/3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4000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16238" y="0"/>
            <a:ext cx="6227762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Сооружена между 986г.. и 996г. в Киеве в честь пресвятой Богородицы в эпоху княжения Владимира Великого, который </a:t>
            </a:r>
            <a:endParaRPr lang="ru-RU" sz="2400"/>
          </a:p>
          <a:p>
            <a:r>
              <a:rPr lang="ru-RU" sz="2400"/>
              <a:t>        </a:t>
            </a:r>
            <a:r>
              <a:rPr lang="ru-RU" sz="2400">
                <a:latin typeface="Calibri" pitchFamily="34" charset="0"/>
              </a:rPr>
              <a:t>выделил на возведение и поддержание </a:t>
            </a:r>
            <a:r>
              <a:rPr lang="ru-RU" sz="2400"/>
              <a:t>  </a:t>
            </a:r>
          </a:p>
          <a:p>
            <a:r>
              <a:rPr lang="ru-RU" sz="2400"/>
              <a:t>        </a:t>
            </a:r>
            <a:r>
              <a:rPr lang="ru-RU" sz="2400">
                <a:latin typeface="Calibri" pitchFamily="34" charset="0"/>
              </a:rPr>
              <a:t>церкви десятую часть своих доходов — десятину, откуда и пошло её название. В источниках Десятинную церковь, однако, нередко называют церковью Богородицы. Она представляла собой крестово-купольный шестиярусный каменный храм. В начале. Десятинная церковь была богато украшена мозаиками, фресками, резными  плитами. Иконы, кресты и посуда были привезены из Корсуня в 1007г. В Десятинной церкви находилась княжеская усыпальница, где была похоронена христианская супруга Владимира — византийская царевна Анна, а затем и сам Владимир.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Зодчество. Каменное строительство</a:t>
            </a:r>
            <a:endParaRPr lang="ru-RU" dirty="0"/>
          </a:p>
        </p:txBody>
      </p:sp>
      <p:pic>
        <p:nvPicPr>
          <p:cNvPr id="24578" name="Picture 2" descr="http://www.tourshar.ru/i/foto/kiev_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0"/>
            <a:ext cx="4562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14938" y="1643063"/>
            <a:ext cx="3714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Собо́р Свято́й Софи́и</a:t>
            </a:r>
            <a:r>
              <a:rPr lang="ru-RU" sz="2400">
                <a:latin typeface="Calibri" pitchFamily="34" charset="0"/>
              </a:rPr>
              <a:t>  был построен в XI веке в центре Киева по приказу Ярослава Мудрого.  Внутри Собора сохранилось множество древних фресок  и мозаик,  в том числе знаменитая мозаика </a:t>
            </a:r>
            <a:r>
              <a:rPr lang="ru-RU" sz="2400" i="1">
                <a:latin typeface="Calibri" pitchFamily="34" charset="0"/>
              </a:rPr>
              <a:t>Богоматерь Оранта.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Софийский собор в Киеве</a:t>
            </a:r>
          </a:p>
        </p:txBody>
      </p:sp>
      <p:pic>
        <p:nvPicPr>
          <p:cNvPr id="25602" name="Picture 2" descr="http://www.cirota.ru/forum/images/91/915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857375"/>
            <a:ext cx="4543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kuto4ok.info/kiev/sofsobor/vnut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143125"/>
            <a:ext cx="27241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Каменное зодчество.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285875"/>
            <a:ext cx="471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Фреска </a:t>
            </a:r>
            <a:r>
              <a:rPr lang="ru-RU" sz="2400">
                <a:latin typeface="Calibri" pitchFamily="34" charset="0"/>
              </a:rPr>
              <a:t> - Живопись водяными красками по свеженанесенной, сырой штукатурке.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2636838"/>
            <a:ext cx="4357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Мозаика</a:t>
            </a:r>
            <a:r>
              <a:rPr lang="ru-RU" sz="2400">
                <a:latin typeface="Calibri" pitchFamily="34" charset="0"/>
              </a:rPr>
              <a:t> - изображение, составленное из маленьких кусочков мрамора или смальты (цветного стекла).</a:t>
            </a:r>
          </a:p>
        </p:txBody>
      </p:sp>
      <p:pic>
        <p:nvPicPr>
          <p:cNvPr id="26626" name="Picture 2" descr="http://artkubiki.ru/post/content/art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149725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booksite.ru/fulltext/mas/tera/rus/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75"/>
            <a:ext cx="3686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Новгородский Софийский собор</a:t>
            </a:r>
          </a:p>
        </p:txBody>
      </p:sp>
      <p:pic>
        <p:nvPicPr>
          <p:cNvPr id="27650" name="Picture 2" descr="http://www.novgorod.ru/images/9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5715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uer.varvar.ru/images/sofia-novgorod-iko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286000"/>
            <a:ext cx="3000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Художественное ремесло.</a:t>
            </a:r>
            <a:br>
              <a:rPr lang="ru-RU" dirty="0" smtClean="0"/>
            </a:br>
            <a:r>
              <a:rPr lang="ru-RU" dirty="0" smtClean="0"/>
              <a:t>Оружейники.</a:t>
            </a:r>
            <a:endParaRPr lang="ru-RU" dirty="0"/>
          </a:p>
        </p:txBody>
      </p:sp>
      <p:pic>
        <p:nvPicPr>
          <p:cNvPr id="28676" name="Picture 4" descr="http://www.zlatgravura.ru/catalog/sword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714500"/>
            <a:ext cx="396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www.ivki.ru/svitok/rdivm/images/sh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500438"/>
            <a:ext cx="2214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://www.kostyor.ru/archives/4-08/images4-08/pol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071938"/>
            <a:ext cx="14573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naopushke.narod.ru/read/pic/oruzhi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928813"/>
            <a:ext cx="39147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Художественное ремесло.</a:t>
            </a:r>
            <a:br>
              <a:rPr lang="ru-RU" dirty="0" smtClean="0"/>
            </a:br>
            <a:r>
              <a:rPr lang="ru-RU" dirty="0" smtClean="0"/>
              <a:t>Ювелиры.</a:t>
            </a: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1571625"/>
            <a:ext cx="52149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Зернь</a:t>
            </a:r>
            <a:r>
              <a:rPr lang="ru-RU" sz="2400">
                <a:latin typeface="Calibri" pitchFamily="34" charset="0"/>
              </a:rPr>
              <a:t> - Мелкие золотые или серебряные шарики (диам. от 0,4 мм), которые напаиваются в ювелирных изделиях на орнамент из скани. Зернь создаёт эффектную фактуру, игру свето-тени.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35375" y="4221163"/>
            <a:ext cx="49291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Скань</a:t>
            </a:r>
            <a:r>
              <a:rPr lang="ru-RU" sz="2400">
                <a:latin typeface="Calibri" pitchFamily="34" charset="0"/>
              </a:rPr>
              <a:t> — вид ювелирной техники: ажурный или напаянный на металлический фон узор из тонкой золотой , серебряной или медной проволоки, гладкой или свитой в верёвочки.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Художественное ремесло. Ювелиры</a:t>
            </a:r>
            <a:endParaRPr lang="ru-RU" dirty="0"/>
          </a:p>
        </p:txBody>
      </p:sp>
      <p:pic>
        <p:nvPicPr>
          <p:cNvPr id="29700" name="Picture 4" descr="http://lh5.ggpht.com/_VW3vyZW2ugw/SqVG2fTKkZI/AAAAAAAAArk/BhcNV9xOl5I/s800/clob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714625"/>
            <a:ext cx="3714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www.cirota.ru/forum/images/82/823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85875"/>
            <a:ext cx="47910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Тема: «Культура Древней Руси»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Цели урока: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Познакомиться с развитием культуры Древней Руси.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Дать характеристику различным ее отраслям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Уяснить главные тенденции ее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Домашнее задание:                         выучить п. 7;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Используемая литература: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1. Учебник по истории России 6 класс. </a:t>
            </a:r>
          </a:p>
          <a:p>
            <a:pPr>
              <a:buFont typeface="Arial" charset="0"/>
              <a:buNone/>
            </a:pPr>
            <a:r>
              <a:rPr lang="ru-RU" smtClean="0"/>
              <a:t>         А.А. Данилов, Л.Г. Косулина</a:t>
            </a:r>
          </a:p>
          <a:p>
            <a:pPr>
              <a:buFont typeface="Arial" charset="0"/>
              <a:buNone/>
            </a:pPr>
            <a:r>
              <a:rPr lang="ru-RU" smtClean="0"/>
              <a:t>2. Энциклопедия «»Герои русской истории»</a:t>
            </a:r>
          </a:p>
          <a:p>
            <a:pPr>
              <a:buFont typeface="Arial" charset="0"/>
              <a:buNone/>
            </a:pPr>
            <a:r>
              <a:rPr lang="ru-RU" smtClean="0"/>
              <a:t>3. Интернет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культуры Древней Руси</a:t>
            </a:r>
            <a:endParaRPr lang="ru-RU" dirty="0"/>
          </a:p>
        </p:txBody>
      </p:sp>
      <p:pic>
        <p:nvPicPr>
          <p:cNvPr id="1026" name="Picture 2" descr="http://img.sunhome.ru/UsersGallery/foto/062006/818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85725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/>
              <a:t>1. Наследие восточных славян</a:t>
            </a:r>
          </a:p>
          <a:p>
            <a:r>
              <a:rPr lang="ru-RU" sz="4400" b="1" smtClean="0"/>
              <a:t>2. Достижение соседей Руси</a:t>
            </a:r>
          </a:p>
          <a:p>
            <a:r>
              <a:rPr lang="ru-RU" sz="4400" b="1" smtClean="0"/>
              <a:t>3. Влияние Византии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Устное народное творчество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/>
              <a:t>Былины </a:t>
            </a:r>
            <a:r>
              <a:rPr lang="ru-RU" smtClean="0"/>
              <a:t>– это поэтическое сказание о прошлом, в которых прославлялись подвиги русских богатырей</a:t>
            </a:r>
          </a:p>
          <a:p>
            <a:endParaRPr lang="ru-RU" smtClean="0"/>
          </a:p>
          <a:p>
            <a:r>
              <a:rPr lang="ru-RU" u="sng" smtClean="0"/>
              <a:t>Главная идея</a:t>
            </a:r>
            <a:r>
              <a:rPr lang="ru-RU" smtClean="0"/>
              <a:t>: Освобождение Руси и ее защита от врагов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Былинные герои</a:t>
            </a:r>
          </a:p>
        </p:txBody>
      </p:sp>
      <p:pic>
        <p:nvPicPr>
          <p:cNvPr id="15362" name="Picture 2" descr="http://intoclassics.net/_nw/12/57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2228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russianplanet.ru/filolog/ruslit/images/dobr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071813"/>
            <a:ext cx="1419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lavs.org.ua/img/paintings/olshanskiy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928813"/>
            <a:ext cx="3895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Письменность и грамотность</a:t>
            </a:r>
          </a:p>
        </p:txBody>
      </p:sp>
      <p:pic>
        <p:nvPicPr>
          <p:cNvPr id="17410" name="Picture 2" descr="http://bibliotekar.ru/rusFreski/47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2952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00500" y="1582738"/>
            <a:ext cx="4714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Кири́лл</a:t>
            </a:r>
            <a:r>
              <a:rPr lang="ru-RU" sz="2400">
                <a:latin typeface="Calibri" pitchFamily="34" charset="0"/>
              </a:rPr>
              <a:t> (в миру </a:t>
            </a:r>
            <a:r>
              <a:rPr lang="ru-RU" sz="2400" b="1">
                <a:latin typeface="Calibri" pitchFamily="34" charset="0"/>
              </a:rPr>
              <a:t>Константи́н</a:t>
            </a:r>
            <a:r>
              <a:rPr lang="ru-RU" sz="2400">
                <a:latin typeface="Calibri" pitchFamily="34" charset="0"/>
              </a:rPr>
              <a:t>, по прозвищу </a:t>
            </a:r>
            <a:r>
              <a:rPr lang="ru-RU" sz="2400" b="1">
                <a:latin typeface="Calibri" pitchFamily="34" charset="0"/>
              </a:rPr>
              <a:t>Фило́соф)</a:t>
            </a:r>
            <a:r>
              <a:rPr lang="ru-RU" sz="2400">
                <a:latin typeface="Calibri" pitchFamily="34" charset="0"/>
              </a:rPr>
              <a:t> и </a:t>
            </a:r>
            <a:r>
              <a:rPr lang="ru-RU" sz="2400" b="1">
                <a:latin typeface="Calibri" pitchFamily="34" charset="0"/>
              </a:rPr>
              <a:t>Мефо́дий</a:t>
            </a:r>
            <a:r>
              <a:rPr lang="ru-RU" sz="2400">
                <a:latin typeface="Calibri" pitchFamily="34" charset="0"/>
              </a:rPr>
              <a:t> (в миру </a:t>
            </a:r>
            <a:r>
              <a:rPr lang="ru-RU" sz="2400" b="1">
                <a:latin typeface="Calibri" pitchFamily="34" charset="0"/>
              </a:rPr>
              <a:t>Михаил, </a:t>
            </a:r>
            <a:r>
              <a:rPr lang="ru-RU" sz="2400">
                <a:latin typeface="Calibri" pitchFamily="34" charset="0"/>
              </a:rPr>
              <a:t>братья из города Солуни (Салоники) — просветители славян, создатели славянской азбуки, проповедники христианства.</a:t>
            </a:r>
          </a:p>
          <a:p>
            <a:r>
              <a:rPr lang="ru-RU" sz="2400">
                <a:latin typeface="Calibri" pitchFamily="34" charset="0"/>
              </a:rPr>
              <a:t>Канонизированы и почитаются как святые и  на Востоке, и на Западе. В славянском православии почитаются как святые равноапостольные  «учи́тели слове́нские».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Рукописные книги</a:t>
            </a:r>
          </a:p>
        </p:txBody>
      </p:sp>
      <p:pic>
        <p:nvPicPr>
          <p:cNvPr id="19458" name="Picture 2" descr="http://img0.liveinternet.ru/images/attach/b/2/23/894/23894625_ab1fc1362ebfb630b2c65096e3783a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25"/>
            <a:ext cx="4210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vokrugsveta.ru/img/cmn/2007/09/24/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71625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www.magiclamp.ru/detki/umnicka/24/bere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3657600"/>
            <a:ext cx="3333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549275"/>
            <a:ext cx="5143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Ле́топись</a:t>
            </a:r>
            <a:r>
              <a:rPr lang="ru-RU" sz="2400">
                <a:latin typeface="Calibri" pitchFamily="34" charset="0"/>
              </a:rPr>
              <a:t> (или </a:t>
            </a:r>
            <a:r>
              <a:rPr lang="ru-RU" sz="2400" b="1">
                <a:latin typeface="Calibri" pitchFamily="34" charset="0"/>
              </a:rPr>
              <a:t>летопи́сец</a:t>
            </a:r>
            <a:r>
              <a:rPr lang="ru-RU" sz="2400">
                <a:latin typeface="Calibri" pitchFamily="34" charset="0"/>
              </a:rPr>
              <a:t>) — погодово́й, более или менее подробный рассказ о событиях. Рассказ о событиях каждого года в летописях обычно начинался словами: «в лето» — отсюда название — летопись.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3800" y="3844925"/>
            <a:ext cx="4140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>
                <a:latin typeface="Calibri" pitchFamily="34" charset="0"/>
              </a:rPr>
              <a:t>По́весть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временны́х</a:t>
            </a:r>
            <a:r>
              <a:rPr lang="ru-RU" sz="2400" b="1" dirty="0">
                <a:latin typeface="Calibri" pitchFamily="34" charset="0"/>
              </a:rPr>
              <a:t> лет</a:t>
            </a:r>
            <a:r>
              <a:rPr lang="ru-RU" sz="2400" dirty="0">
                <a:latin typeface="Calibri" pitchFamily="34" charset="0"/>
              </a:rPr>
              <a:t> (также называемая </a:t>
            </a:r>
            <a:r>
              <a:rPr lang="ru-RU" sz="2400" i="1" dirty="0">
                <a:latin typeface="Calibri" pitchFamily="34" charset="0"/>
              </a:rPr>
              <a:t>«Первоначальная летопись»</a:t>
            </a:r>
            <a:r>
              <a:rPr lang="ru-RU" sz="2400" dirty="0">
                <a:latin typeface="Calibri" pitchFamily="34" charset="0"/>
              </a:rPr>
              <a:t> или </a:t>
            </a:r>
            <a:r>
              <a:rPr lang="ru-RU" sz="2400" i="1" dirty="0">
                <a:latin typeface="Calibri" pitchFamily="34" charset="0"/>
              </a:rPr>
              <a:t>«</a:t>
            </a:r>
            <a:r>
              <a:rPr lang="ru-RU" sz="2400" i="1" dirty="0" err="1">
                <a:latin typeface="Calibri" pitchFamily="34" charset="0"/>
              </a:rPr>
              <a:t>Несторова</a:t>
            </a:r>
            <a:r>
              <a:rPr lang="ru-RU" sz="2400" i="1" dirty="0">
                <a:latin typeface="Calibri" pitchFamily="34" charset="0"/>
              </a:rPr>
              <a:t> летопись»</a:t>
            </a:r>
            <a:r>
              <a:rPr lang="ru-RU" sz="2400" dirty="0">
                <a:latin typeface="Calibri" pitchFamily="34" charset="0"/>
              </a:rPr>
              <a:t>) — наиболее ранний из дошедших до нас древнерусских летописных сводов начала XII века.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76825" y="1412875"/>
            <a:ext cx="4067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Автор летописи указан в Хлебниковском списке как монах Нестор, известный агиограф на рубеже XI—XII веков , монах Киево-Печерского монастыря.</a:t>
            </a:r>
          </a:p>
        </p:txBody>
      </p:sp>
      <p:pic>
        <p:nvPicPr>
          <p:cNvPr id="20482" name="Picture 2" descr="http://days.pravoslavie.ru/Images/ib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214688"/>
            <a:ext cx="29432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pic>
        <p:nvPicPr>
          <p:cNvPr id="21506" name="Picture 2" descr="http://russia.rin.ru/pictures/5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14500"/>
            <a:ext cx="2771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43313" y="2274888"/>
            <a:ext cx="52149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Слово</a:t>
            </a:r>
            <a:r>
              <a:rPr lang="ru-RU" sz="2400">
                <a:latin typeface="Calibri" pitchFamily="34" charset="0"/>
              </a:rPr>
              <a:t> "О </a:t>
            </a:r>
            <a:r>
              <a:rPr lang="ru-RU" sz="2400" b="1">
                <a:latin typeface="Calibri" pitchFamily="34" charset="0"/>
              </a:rPr>
              <a:t>законе</a:t>
            </a:r>
            <a:r>
              <a:rPr lang="ru-RU" sz="2400">
                <a:latin typeface="Calibri" pitchFamily="34" charset="0"/>
              </a:rPr>
              <a:t> и </a:t>
            </a:r>
            <a:r>
              <a:rPr lang="ru-RU" sz="2400" b="1">
                <a:latin typeface="Calibri" pitchFamily="34" charset="0"/>
              </a:rPr>
              <a:t>благодати</a:t>
            </a:r>
            <a:r>
              <a:rPr lang="ru-RU" sz="2400">
                <a:latin typeface="Calibri" pitchFamily="34" charset="0"/>
              </a:rPr>
              <a:t>" - одно из самых ранних (написано </a:t>
            </a:r>
            <a:r>
              <a:rPr lang="ru-RU" sz="2400" b="1">
                <a:latin typeface="Calibri" pitchFamily="34" charset="0"/>
              </a:rPr>
              <a:t>между </a:t>
            </a:r>
            <a:r>
              <a:rPr lang="ru-RU" sz="2400">
                <a:latin typeface="Calibri" pitchFamily="34" charset="0"/>
              </a:rPr>
              <a:t>1037-1050 г.г.) и выдающихся произведений древнерусской литературы. Автор Слова - Иларион, первый митрополит из русских, поставленный на киевскую митрополию из священников в 1051 г.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554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МОУ СОШ № 11 Белоглинского района  с. Белая Глина</vt:lpstr>
      <vt:lpstr>Тема: «Культура Древней Руси»</vt:lpstr>
      <vt:lpstr>Особенности культуры Древней Руси</vt:lpstr>
      <vt:lpstr>Устное народное творчество</vt:lpstr>
      <vt:lpstr>Былинные герои</vt:lpstr>
      <vt:lpstr>Письменность и грамотность</vt:lpstr>
      <vt:lpstr>Рукописные книги</vt:lpstr>
      <vt:lpstr>литература</vt:lpstr>
      <vt:lpstr>литература</vt:lpstr>
      <vt:lpstr>Зодчество. Деревянное строительство</vt:lpstr>
      <vt:lpstr>Зодчество. Деревянное строительство</vt:lpstr>
      <vt:lpstr>Зодчество. Каменное строительство</vt:lpstr>
      <vt:lpstr>Зодчество. Каменное строительство</vt:lpstr>
      <vt:lpstr>Софийский собор в Киеве</vt:lpstr>
      <vt:lpstr>Каменное зодчество.</vt:lpstr>
      <vt:lpstr>Новгородский Софийский собор</vt:lpstr>
      <vt:lpstr>Художественное ремесло. Оружейники.</vt:lpstr>
      <vt:lpstr>Художественное ремесло. Ювелиры.</vt:lpstr>
      <vt:lpstr>Художественное ремесло. Ювелиры</vt:lpstr>
      <vt:lpstr>Домашнее задание:                         выучить п. 7; термины</vt:lpstr>
      <vt:lpstr>Используемая 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«Культура Древней Руси»</dc:title>
  <dc:creator>XTreme</dc:creator>
  <cp:lastModifiedBy>Николай</cp:lastModifiedBy>
  <cp:revision>24</cp:revision>
  <dcterms:created xsi:type="dcterms:W3CDTF">2009-10-12T12:36:30Z</dcterms:created>
  <dcterms:modified xsi:type="dcterms:W3CDTF">2012-10-11T10:18:17Z</dcterms:modified>
</cp:coreProperties>
</file>