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9" r:id="rId9"/>
    <p:sldId id="268" r:id="rId10"/>
    <p:sldId id="263" r:id="rId11"/>
    <p:sldId id="264" r:id="rId12"/>
    <p:sldId id="267" r:id="rId13"/>
    <p:sldId id="265" r:id="rId14"/>
    <p:sldId id="25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5B42-10D5-4897-8819-666642C79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810B-2FD6-4D80-85F3-B606C3891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ABCC-2308-4780-8BE2-5082F0ADB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CEB4-B729-4560-981D-7C70F5FE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43EA-AC62-4EDC-B8DB-1D98EEF92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1941-FC05-4FC2-9334-83B48F08D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6FDD3-11AE-41F7-94A0-A4A31F33E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E914-D0A5-49BA-B631-D9D3198BD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2280-A545-4574-9022-200B4EC57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CD0D-0C6B-447E-B1E8-367BA1E1A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B4FEE-75FA-4B9A-8243-04A6C72B9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44DE-DF01-44FF-A6E8-FA41397F5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an.onet.ru/plugins/coppermine_menu/albums/userpics/12722/normal_%E8%E2%E0%ED%20%E3%F0%EE%E7%ED%FB%E9-%C2%E0%F1%ED%E5%F6%EE%E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artandphoto.ru/stock/art2/562/3304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huguev.at.ua/_ph/6/65379526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peredvizhniki.ru/gallery/repi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eparh-chb.ru/UserFiles/Image/new/Publikat/2008.11.04_IvanGroz/2008.11.04_8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s-mon.narod.ru/gal/kartini/surikov2.jp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1%D1%80%D0%B0%D0%BD%D0%BD%D0%B0%D1%8F_%D1%80%D0%B0%D0%B4%D0%B0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ru.wikipedia.org/wiki/15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560" TargetMode="External"/><Relationship Id="rId5" Type="http://schemas.openxmlformats.org/officeDocument/2006/relationships/hyperlink" Target="http://ru.wikipedia.org/wiki/%D0%A1%D1%83%D0%B4%D0%B5%D0%B1%D0%BD%D0%B8%D0%BA_%D0%98%D0%B2%D0%B0%D0%BD%D0%B0_IV" TargetMode="External"/><Relationship Id="rId4" Type="http://schemas.openxmlformats.org/officeDocument/2006/relationships/hyperlink" Target="http://ru.wikipedia.org/wiki/%D0%97%D0%B5%D0%BC%D1%81%D0%BA%D0%B8%D0%B5_%D1%81%D0%BE%D0%B1%D0%BE%D1%80%D1%8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1%83%D0%B9%D1%81%D0%BA%D0%B8%D0%B9,_%D0%90%D0%BD%D0%B4%D1%80%D0%B5%D0%B9_%D0%9C%D0%B8%D1%85%D0%B0%D0%B9%D0%BB%D0%BE%D0%B2%D0%B8%D1%87_%D0%A7%D0%B5%D1%81%D1%82%D0%BE%D0%BA%D0%BE%D0%BB" TargetMode="External"/><Relationship Id="rId2" Type="http://schemas.openxmlformats.org/officeDocument/2006/relationships/hyperlink" Target="http://ru.wikipedia.org/wiki/154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visualrian.ru/storage/PreviewWM/1894/33/189433.jpg?1206892496" TargetMode="External"/><Relationship Id="rId4" Type="http://schemas.openxmlformats.org/officeDocument/2006/relationships/hyperlink" Target="http://ru.wikipedia.org/wiki/%D0%A1%D0%B0%D0%B4%D0%B8%D0%B7%D0%B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jivopis.ru/gallery/vasn/05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raa.ru/autor.php?av=5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ligion.in.ua/uploads/posts/2009-07/1247830670_865649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pravda.ru/photo/report/astrahan-5221/1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1989138"/>
            <a:ext cx="5686425" cy="1611312"/>
          </a:xfrm>
        </p:spPr>
        <p:txBody>
          <a:bodyPr/>
          <a:lstStyle/>
          <a:p>
            <a:r>
              <a:rPr lang="ru-RU" dirty="0"/>
              <a:t>Иван Грозный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0788" y="3860800"/>
            <a:ext cx="2479675" cy="1849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Презентация и стихи выполнены учителем истории МОУ СОШ №8 г.Полевского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Скобелевой Еленой Леонидовной</a:t>
            </a:r>
          </a:p>
        </p:txBody>
      </p:sp>
      <p:pic>
        <p:nvPicPr>
          <p:cNvPr id="2053" name="Picture 5" descr="Картинка 12 из 60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981075"/>
            <a:ext cx="2589212" cy="4818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260350"/>
            <a:ext cx="4691063" cy="1684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/>
              <a:t>На земщину с опричниной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/>
              <a:t>Царь поделил страну.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/>
              <a:t>Повырезал всех личностей,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/>
              <a:t>А Бог послал чуму.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1564-1572 годы опричнины.</a:t>
            </a:r>
          </a:p>
          <a:p>
            <a:pPr>
              <a:lnSpc>
                <a:spcPct val="80000"/>
              </a:lnSpc>
            </a:pPr>
            <a:endParaRPr lang="ru-RU" sz="1800" b="1"/>
          </a:p>
        </p:txBody>
      </p:sp>
      <p:pic>
        <p:nvPicPr>
          <p:cNvPr id="9221" name="Picture 5" descr="Картинка 76 из 60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492375"/>
            <a:ext cx="5076825" cy="376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635375" y="188913"/>
            <a:ext cx="5508625" cy="2117725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/>
              <a:t>Иван </a:t>
            </a:r>
            <a:r>
              <a:rPr lang="en-US" sz="1400" b="1"/>
              <a:t>IV</a:t>
            </a:r>
            <a:r>
              <a:rPr lang="ru-RU" sz="1400" b="1"/>
              <a:t>- вот те крест!-</a:t>
            </a:r>
          </a:p>
          <a:p>
            <a:pPr>
              <a:buFontTx/>
              <a:buNone/>
            </a:pPr>
            <a:r>
              <a:rPr lang="ru-RU" sz="1400" b="1"/>
              <a:t>Большой охотник до невест.                     Семь жен у Ивана 				</a:t>
            </a:r>
            <a:r>
              <a:rPr lang="en-US" sz="1400" b="1"/>
              <a:t>IV</a:t>
            </a:r>
            <a:r>
              <a:rPr lang="ru-RU" sz="1400" b="1"/>
              <a:t>.</a:t>
            </a:r>
          </a:p>
          <a:p>
            <a:pPr>
              <a:buFontTx/>
              <a:buNone/>
            </a:pPr>
            <a:r>
              <a:rPr lang="ru-RU" sz="1400" b="1"/>
              <a:t>А сыну палкой по лбу дал,</a:t>
            </a:r>
          </a:p>
          <a:p>
            <a:pPr>
              <a:buFontTx/>
              <a:buNone/>
            </a:pPr>
            <a:r>
              <a:rPr lang="ru-RU" sz="1400" b="1"/>
              <a:t>И тот наследником не стал</a:t>
            </a:r>
            <a:r>
              <a:rPr lang="ru-RU" sz="1200"/>
              <a:t>.                      </a:t>
            </a:r>
            <a:r>
              <a:rPr lang="ru-RU" sz="1200" b="1"/>
              <a:t>Убийство сына Ивана.</a:t>
            </a:r>
          </a:p>
          <a:p>
            <a:endParaRPr lang="ru-RU" sz="1200" b="1"/>
          </a:p>
        </p:txBody>
      </p:sp>
      <p:pic>
        <p:nvPicPr>
          <p:cNvPr id="10244" name="Picture 4" descr="Картинка 27 из 60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2924175"/>
            <a:ext cx="4924425" cy="38100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42988" y="4941888"/>
            <a:ext cx="28813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hlinkClick r:id="rId4"/>
              </a:rPr>
              <a:t>Репин И.Е.</a:t>
            </a:r>
            <a:r>
              <a:rPr lang="ru-RU"/>
              <a:t> » Иван Грозный и сын его Иван 16 ноября 1581 года, 1885 </a:t>
            </a:r>
          </a:p>
        </p:txBody>
      </p:sp>
      <p:pic>
        <p:nvPicPr>
          <p:cNvPr id="10249" name="Picture 9" descr="Жены Ивана Грозного (8 фото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492500" cy="2697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Картинка 29 из 608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260350"/>
            <a:ext cx="5105400" cy="6237288"/>
          </a:xfrm>
          <a:noFill/>
          <a:ln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227763" y="2584450"/>
            <a:ext cx="29162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Шустов Н.С. </a:t>
            </a:r>
          </a:p>
          <a:p>
            <a:r>
              <a:rPr lang="ru-RU" b="1"/>
              <a:t>Иван</a:t>
            </a:r>
            <a:r>
              <a:rPr lang="ru-RU"/>
              <a:t> </a:t>
            </a:r>
            <a:r>
              <a:rPr lang="ru-RU" b="1"/>
              <a:t>Грозный</a:t>
            </a:r>
            <a:r>
              <a:rPr lang="ru-RU"/>
              <a:t> у тела убитого им сына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8913"/>
            <a:ext cx="8229600" cy="1181100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 dirty="0"/>
              <a:t>В Сибирь послали Ермака,                      1581г.-присоединение Сибири.</a:t>
            </a:r>
          </a:p>
          <a:p>
            <a:pPr>
              <a:buFontTx/>
              <a:buNone/>
            </a:pPr>
            <a:r>
              <a:rPr lang="ru-RU" sz="1400" b="1" dirty="0"/>
              <a:t>Он потоптал её слегка,</a:t>
            </a:r>
          </a:p>
          <a:p>
            <a:pPr>
              <a:buFontTx/>
              <a:buNone/>
            </a:pPr>
            <a:r>
              <a:rPr lang="ru-RU" sz="1400" b="1" dirty="0"/>
              <a:t>Пока в реке не утонул,</a:t>
            </a:r>
          </a:p>
          <a:p>
            <a:pPr>
              <a:buFontTx/>
              <a:buNone/>
            </a:pPr>
            <a:r>
              <a:rPr lang="ru-RU" sz="1400" b="1" dirty="0"/>
              <a:t>Сибирь в Россию затянул.</a:t>
            </a:r>
          </a:p>
          <a:p>
            <a:endParaRPr lang="ru-RU" sz="1200" dirty="0"/>
          </a:p>
        </p:txBody>
      </p:sp>
      <p:pic>
        <p:nvPicPr>
          <p:cNvPr id="11271" name="Picture 7" descr="suriko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8745538" cy="4321175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23850" y="58769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u="sng" dirty="0">
                <a:hlinkClick r:id="rId3"/>
              </a:rPr>
              <a:t>Суриков В. - Покорение Сибири Ермаком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3203575" cy="1871662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		</a:t>
            </a:r>
            <a:endParaRPr lang="ru-RU"/>
          </a:p>
          <a:p>
            <a:pPr>
              <a:buFontTx/>
              <a:buNone/>
            </a:pPr>
            <a:r>
              <a:rPr lang="ru-RU" sz="1200" b="1"/>
              <a:t>И вот звонят колокола.</a:t>
            </a:r>
          </a:p>
          <a:p>
            <a:pPr>
              <a:buFontTx/>
              <a:buNone/>
            </a:pPr>
            <a:r>
              <a:rPr lang="ru-RU" sz="1200" b="1"/>
              <a:t>О Ваня, Ваня, ты куда?</a:t>
            </a:r>
          </a:p>
          <a:p>
            <a:pPr>
              <a:buFontTx/>
              <a:buNone/>
            </a:pPr>
            <a:r>
              <a:rPr lang="ru-RU" sz="1200" b="1"/>
              <a:t> Царь Федор на престол взойдёт,              </a:t>
            </a:r>
          </a:p>
          <a:p>
            <a:pPr>
              <a:buFontTx/>
              <a:buNone/>
            </a:pPr>
            <a:r>
              <a:rPr lang="ru-RU" sz="1200" b="1"/>
              <a:t>Род Рюриков на нём умрёт. </a:t>
            </a:r>
          </a:p>
        </p:txBody>
      </p:sp>
      <p:pic>
        <p:nvPicPr>
          <p:cNvPr id="3078" name="Picture 6" descr="hra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60350"/>
            <a:ext cx="4006850" cy="534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627313" y="1628775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В 1598г. Сын Ивана Грозного-Фёдор-</a:t>
            </a:r>
          </a:p>
          <a:p>
            <a:r>
              <a:rPr lang="ru-RU" sz="1200"/>
              <a:t>                                                                 </a:t>
            </a:r>
          </a:p>
          <a:p>
            <a:r>
              <a:rPr lang="ru-RU" sz="1200"/>
              <a:t>последний из   Рюриковичей.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148263" y="5734050"/>
            <a:ext cx="27860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Колокольня Ивана Грозного на территории Кремля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7354888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1533 год				В 1533г. умер отец Ивана- Василий </a:t>
            </a:r>
            <a:r>
              <a:rPr lang="en-US" sz="1400" b="1" dirty="0"/>
              <a:t>III</a:t>
            </a:r>
            <a:endParaRPr lang="ru-RU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Вот-вот уже грядёт.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Трехлетний Ваня Грозным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В историю войдёт.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Он сиротой остался,			Умерла мать-Елена 						Глинская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Едва достиг восьми,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А править миллионами                               Население России в </a:t>
            </a:r>
            <a:r>
              <a:rPr lang="en-US" sz="1400" b="1" dirty="0"/>
              <a:t>XVII </a:t>
            </a:r>
            <a:r>
              <a:rPr lang="ru-RU" sz="1400" b="1" dirty="0"/>
              <a:t>в.-7 млн. чел.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В количестве семи.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0825" y="3141663"/>
            <a:ext cx="54006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После испугавшего его восстания в Москве (</a:t>
            </a:r>
            <a:r>
              <a:rPr lang="ru-RU" dirty="0">
                <a:hlinkClick r:id="rId2" tooltip="1547"/>
              </a:rPr>
              <a:t>1547</a:t>
            </a:r>
            <a:r>
              <a:rPr lang="ru-RU" dirty="0"/>
              <a:t>) правил с участием </a:t>
            </a:r>
            <a:r>
              <a:rPr lang="ru-RU" dirty="0">
                <a:hlinkClick r:id="rId3" tooltip="Избранная рада"/>
              </a:rPr>
              <a:t>Избранной рады</a:t>
            </a:r>
            <a:r>
              <a:rPr lang="ru-RU" dirty="0"/>
              <a:t>. При нем начался созыв </a:t>
            </a:r>
            <a:r>
              <a:rPr lang="ru-RU" dirty="0">
                <a:hlinkClick r:id="rId4" tooltip="Земские соборы"/>
              </a:rPr>
              <a:t>Земских соборов</a:t>
            </a:r>
            <a:r>
              <a:rPr lang="ru-RU" dirty="0"/>
              <a:t>, составлен </a:t>
            </a:r>
            <a:r>
              <a:rPr lang="ru-RU" dirty="0">
                <a:hlinkClick r:id="rId5" tooltip="Судебник Ивана IV"/>
              </a:rPr>
              <a:t>Судебник 1550 года</a:t>
            </a:r>
            <a:r>
              <a:rPr lang="ru-RU" dirty="0"/>
              <a:t>. Проведены реформы суда и управления, в том числе внедрены элементы самоуправления на местном уровне (Губная, Земская и другие реформы). В </a:t>
            </a:r>
            <a:r>
              <a:rPr lang="ru-RU" dirty="0">
                <a:hlinkClick r:id="rId6" tooltip="1560"/>
              </a:rPr>
              <a:t>1560</a:t>
            </a:r>
            <a:r>
              <a:rPr lang="ru-RU" dirty="0"/>
              <a:t> г. Избранная рада пала, ее главные деятели попали в опалу, и началось полностью самостоятельное правление царя.</a:t>
            </a:r>
          </a:p>
        </p:txBody>
      </p:sp>
      <p:pic>
        <p:nvPicPr>
          <p:cNvPr id="4103" name="Picture 7" descr="ivan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425" y="2997200"/>
            <a:ext cx="3021013" cy="334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При маленьком наследнике,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При мальчике-царе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Схлестнулись </a:t>
            </a:r>
            <a:r>
              <a:rPr lang="ru-RU" sz="1400" b="1" dirty="0" err="1"/>
              <a:t>группировочки</a:t>
            </a:r>
            <a:endParaRPr lang="ru-RU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Боярские в борьбе.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То Шуйские, то Бельские,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То Шуйские опять,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Но властный и жестокий                       В 13 лет приказал казнить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Показывает стать.                                   знатного боярина.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3789363"/>
            <a:ext cx="8629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Первый смертный приговор вынес в 13 лет, когда в </a:t>
            </a:r>
            <a:r>
              <a:rPr lang="ru-RU" dirty="0">
                <a:hlinkClick r:id="rId2" tooltip="1543"/>
              </a:rPr>
              <a:t>1543</a:t>
            </a:r>
            <a:r>
              <a:rPr lang="ru-RU" dirty="0"/>
              <a:t> году велел убить, отдав псарям, фактически первого правителя князя </a:t>
            </a:r>
            <a:r>
              <a:rPr lang="ru-RU" dirty="0">
                <a:hlinkClick r:id="rId3" tooltip="Шуйский, Андрей Михайлович Честокол"/>
              </a:rPr>
              <a:t>Андрея Шуйского</a:t>
            </a:r>
            <a:r>
              <a:rPr lang="ru-RU" dirty="0"/>
              <a:t>. До 1547 царь отличался главным образом подростковым легкомыслием, своевольством и хулиганскими похождениями (с элементами </a:t>
            </a:r>
            <a:r>
              <a:rPr lang="ru-RU" dirty="0">
                <a:hlinkClick r:id="rId4" tooltip="Садизм"/>
              </a:rPr>
              <a:t>садизма</a:t>
            </a:r>
            <a:r>
              <a:rPr lang="ru-RU" dirty="0"/>
              <a:t>), в то же время не уделяя серьезного внимания делам правления и не пресекая своевольства бояр.</a:t>
            </a:r>
          </a:p>
        </p:txBody>
      </p:sp>
      <p:pic>
        <p:nvPicPr>
          <p:cNvPr id="5125" name="Picture 5" descr="Картинка 95 из 608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25" y="0"/>
            <a:ext cx="25431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2305050" cy="4857750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/>
              <a:t>Венчание на царство </a:t>
            </a:r>
          </a:p>
          <a:p>
            <a:pPr>
              <a:buFontTx/>
              <a:buNone/>
            </a:pPr>
            <a:r>
              <a:rPr lang="ru-RU" sz="1400" b="1"/>
              <a:t>В 47 идёт.</a:t>
            </a:r>
          </a:p>
          <a:p>
            <a:pPr>
              <a:buFontTx/>
              <a:buNone/>
            </a:pPr>
            <a:r>
              <a:rPr lang="ru-RU" sz="1400" b="1"/>
              <a:t>Митрополит Макарий   </a:t>
            </a:r>
          </a:p>
          <a:p>
            <a:pPr>
              <a:buFontTx/>
              <a:buNone/>
            </a:pPr>
            <a:r>
              <a:rPr lang="ru-RU" sz="1400" b="1"/>
              <a:t>Корону «надеёт».</a:t>
            </a:r>
          </a:p>
          <a:p>
            <a:pPr>
              <a:buFontTx/>
              <a:buNone/>
            </a:pPr>
            <a:endParaRPr lang="ru-RU" sz="1400" b="1"/>
          </a:p>
          <a:p>
            <a:pPr>
              <a:buFontTx/>
              <a:buNone/>
            </a:pPr>
            <a:endParaRPr lang="ru-RU" sz="1400" b="1"/>
          </a:p>
          <a:p>
            <a:pPr>
              <a:buFontTx/>
              <a:buNone/>
            </a:pPr>
            <a:endParaRPr lang="ru-RU" sz="1400" b="1"/>
          </a:p>
          <a:p>
            <a:pPr>
              <a:buFontTx/>
              <a:buNone/>
            </a:pPr>
            <a:endParaRPr lang="ru-RU" sz="1400" b="1"/>
          </a:p>
          <a:p>
            <a:pPr>
              <a:buFontTx/>
              <a:buNone/>
            </a:pPr>
            <a:r>
              <a:rPr lang="ru-RU" sz="1400" b="1"/>
              <a:t>                                                Иван </a:t>
            </a:r>
            <a:r>
              <a:rPr lang="en-US" sz="1400" b="1"/>
              <a:t>IV</a:t>
            </a:r>
            <a:r>
              <a:rPr lang="ru-RU" sz="1400" b="1"/>
              <a:t> –первый царь России.</a:t>
            </a:r>
          </a:p>
          <a:p>
            <a:endParaRPr lang="ru-RU" sz="1400" b="1"/>
          </a:p>
        </p:txBody>
      </p:sp>
      <p:pic>
        <p:nvPicPr>
          <p:cNvPr id="6148" name="Picture 4" descr="Иван Грозный и Анастас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3388" y="0"/>
            <a:ext cx="42576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34025" y="765175"/>
            <a:ext cx="3609975" cy="1301750"/>
          </a:xfrm>
        </p:spPr>
        <p:txBody>
          <a:bodyPr/>
          <a:lstStyle/>
          <a:p>
            <a:r>
              <a:rPr lang="ru-RU" sz="1800"/>
              <a:t>Скульптурный портрет Ивана Грозного.</a:t>
            </a:r>
            <a:br>
              <a:rPr lang="ru-RU" sz="1800"/>
            </a:br>
            <a:r>
              <a:rPr lang="ru-RU" sz="1800"/>
              <a:t>Автор-Герасимов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5122862" cy="3382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В (1)550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Судебник новый был.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Он резко ограничил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Наместнический пыл.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И войско появилось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Стрелецкое тогда,                                  Личная охрана    					царя.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И Избранная Рада-                                 Правительство 			      		 управляло от имени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От имени царя. 		царя.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endParaRPr lang="ru-RU" sz="1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Нуждался царь в поддержке,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Соборы созывал.                                     Земские соборы.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Сословно-представительну(ю)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b="1"/>
              <a:t>Монархию создал.</a:t>
            </a:r>
          </a:p>
          <a:p>
            <a:pPr>
              <a:lnSpc>
                <a:spcPct val="80000"/>
              </a:lnSpc>
            </a:pPr>
            <a:endParaRPr lang="ru-RU" sz="1000" b="1"/>
          </a:p>
        </p:txBody>
      </p:sp>
      <p:pic>
        <p:nvPicPr>
          <p:cNvPr id="7173" name="Picture 5" descr="i?id=119738795&amp;tov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2060575"/>
            <a:ext cx="3052762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76475"/>
            <a:ext cx="4835525" cy="2409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 </a:t>
            </a:r>
            <a:br>
              <a:rPr lang="ru-RU" sz="2800"/>
            </a:br>
            <a:r>
              <a:rPr lang="ru-RU" sz="2800" b="1"/>
              <a:t>Виктор Васнецов 1848 - 1926</a:t>
            </a:r>
            <a:r>
              <a:rPr lang="ru-RU" sz="2800"/>
              <a:t/>
            </a:r>
            <a:br>
              <a:rPr lang="ru-RU" sz="2800"/>
            </a:br>
            <a:r>
              <a:rPr lang="ru-RU" sz="2800" b="1"/>
              <a:t>ЦАРЬ ИВАН ГРОЗНЫЙ 1897Холст,масло. 247х132</a:t>
            </a:r>
            <a:r>
              <a:rPr lang="ru-RU" sz="2800"/>
              <a:t> </a:t>
            </a:r>
          </a:p>
        </p:txBody>
      </p:sp>
      <p:pic>
        <p:nvPicPr>
          <p:cNvPr id="12293" name="Picture 5" descr="Следующая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8775" y="188913"/>
            <a:ext cx="3705225" cy="6669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24525" y="0"/>
            <a:ext cx="3035300" cy="1157288"/>
          </a:xfrm>
        </p:spPr>
        <p:txBody>
          <a:bodyPr/>
          <a:lstStyle/>
          <a:p>
            <a:r>
              <a:rPr lang="ru-RU" sz="1400">
                <a:hlinkClick r:id="rId2"/>
              </a:rPr>
              <a:t>Ильяс Файзуллин</a:t>
            </a:r>
            <a:r>
              <a:rPr lang="ru-RU" sz="1400"/>
              <a:t> </a:t>
            </a:r>
            <a:r>
              <a:rPr lang="ru-RU" sz="1400" b="1"/>
              <a:t>«Казанская царица Сююмбике в плену у Ивана Грозного»</a:t>
            </a:r>
            <a:br>
              <a:rPr lang="ru-RU" sz="1400" b="1"/>
            </a:br>
            <a:r>
              <a:rPr lang="ru-RU" sz="1400"/>
              <a:t>х-м, 1,5х1 м, 2001 г.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6842125" cy="9350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>Казань возьмём в 52-м,                            1552г.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>Собор Покровский возведем,                  В честь взятия Казани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>Блаженный Вася здесь ходил,                  Покровский собор или Василия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>Внутри собора ел и пил.                            Блаженного (два названия).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/>
            </a:r>
            <a:br>
              <a:rPr lang="ru-RU" sz="1200" b="1"/>
            </a:br>
            <a:endParaRPr lang="ru-RU" sz="1200" b="1"/>
          </a:p>
        </p:txBody>
      </p:sp>
      <p:pic>
        <p:nvPicPr>
          <p:cNvPr id="8199" name="Picture 7" descr="«Казанская царица Сююмбике в плену у Ивана Грозного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268413"/>
            <a:ext cx="3557588" cy="5589587"/>
          </a:xfrm>
          <a:prstGeom prst="rect">
            <a:avLst/>
          </a:prstGeom>
          <a:noFill/>
        </p:spPr>
      </p:pic>
      <p:pic>
        <p:nvPicPr>
          <p:cNvPr id="8202" name="Picture 10" descr="{223D6DD8-E7CA-4D3C-85FB-E67A7D2AAAEF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3644900"/>
            <a:ext cx="3736975" cy="28638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204" name="Picture 12" descr="15054d1225954245-istoriya-goroda-arzamas-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317875" cy="2030413"/>
          </a:xfrm>
          <a:prstGeom prst="rect">
            <a:avLst/>
          </a:prstGeom>
          <a:noFill/>
        </p:spPr>
      </p:pic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348038" y="188913"/>
            <a:ext cx="18367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/>
              <a:t>Поход царя Ивана Грозного с войском на Казань.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549275"/>
            <a:ext cx="7561262" cy="2692400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/>
              <a:t>Давлет-Гирея царь разбил, </a:t>
            </a:r>
          </a:p>
          <a:p>
            <a:pPr>
              <a:buFontTx/>
              <a:buNone/>
            </a:pPr>
            <a:r>
              <a:rPr lang="ru-RU" sz="1400" b="1"/>
              <a:t>Опасность с Крыма устранил,</a:t>
            </a:r>
          </a:p>
          <a:p>
            <a:pPr>
              <a:buFontTx/>
              <a:buNone/>
            </a:pPr>
            <a:r>
              <a:rPr lang="ru-RU" sz="1400" b="1"/>
              <a:t>И Астрахань теперь его,                          1556г-взятие Астрахани.</a:t>
            </a:r>
          </a:p>
          <a:p>
            <a:pPr>
              <a:buFontTx/>
              <a:buNone/>
            </a:pPr>
            <a:r>
              <a:rPr lang="ru-RU" sz="1400" b="1"/>
              <a:t>Татары! Знайте-кто кого!</a:t>
            </a:r>
          </a:p>
          <a:p>
            <a:endParaRPr lang="ru-RU" sz="1400" b="1"/>
          </a:p>
          <a:p>
            <a:endParaRPr lang="ru-RU"/>
          </a:p>
        </p:txBody>
      </p:sp>
      <p:pic>
        <p:nvPicPr>
          <p:cNvPr id="16390" name="Picture 6" descr="h-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7925" y="1725613"/>
            <a:ext cx="152400" cy="104775"/>
          </a:xfrm>
          <a:prstGeom prst="rect">
            <a:avLst/>
          </a:prstGeom>
          <a:noFill/>
        </p:spPr>
      </p:pic>
      <p:pic>
        <p:nvPicPr>
          <p:cNvPr id="16392" name="Picture 8" descr="15087d1226035669-istoriya-goroda-arzamas-25525591_ivan_groznuyy_11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989138"/>
            <a:ext cx="1543050" cy="2162175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268538" y="1989138"/>
            <a:ext cx="674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200" b="1">
                <a:solidFill>
                  <a:srgbClr val="990000"/>
                </a:solidFill>
              </a:rPr>
              <a:t>03.08.1572 - Русские полки воеводы Михаила Ивановича Воротынского разгромили войска хана </a:t>
            </a:r>
            <a:r>
              <a:rPr lang="ru-RU" sz="1200" b="1">
                <a:solidFill>
                  <a:srgbClr val="000000"/>
                </a:solidFill>
              </a:rPr>
              <a:t> Давлет-Гирея </a:t>
            </a:r>
            <a:r>
              <a:rPr lang="ru-RU" sz="1200" b="1">
                <a:solidFill>
                  <a:srgbClr val="990000"/>
                </a:solidFill>
              </a:rPr>
              <a:t> </a:t>
            </a:r>
            <a:r>
              <a:rPr lang="ru-RU" sz="1200" b="1">
                <a:solidFill>
                  <a:srgbClr val="F76D00"/>
                </a:solidFill>
              </a:rPr>
              <a:t>      </a:t>
            </a:r>
            <a:r>
              <a:rPr lang="ru-RU" sz="1200" b="1">
                <a:solidFill>
                  <a:srgbClr val="990000"/>
                </a:solidFill>
              </a:rPr>
              <a:t> у села Молоди</a:t>
            </a:r>
            <a:r>
              <a:rPr lang="ru-RU" sz="1200"/>
              <a:t> Это была последняя крупнейшая битва Руси со Степью. Потеряв более 100 тысяч войска (из янычар не спасся никто!), Крымское ханство утратило былую мощь и уже не смогло восстановить её.</a:t>
            </a:r>
            <a:r>
              <a:rPr lang="ru-RU"/>
              <a:t> </a:t>
            </a:r>
          </a:p>
        </p:txBody>
      </p:sp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1290638" y="5229225"/>
          <a:ext cx="5226050" cy="1628775"/>
        </p:xfrm>
        <a:graphic>
          <a:graphicData uri="http://schemas.openxmlformats.org/drawingml/2006/table">
            <a:tbl>
              <a:tblPr/>
              <a:tblGrid>
                <a:gridCol w="5226050"/>
              </a:tblGrid>
              <a:tr h="162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 Астрахань был основан в 1558 году после завоевания войсками Ивана IV Грозного Астраханского ханства в 1556 г.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395" name="Picture 11" descr="Город Астрахань был основан в 1558 году после завоевания войсками Ивана IV Грозного Астраханского ханства в 1556 г. Здесь тесно переплелись культуры множества народовфото: Елена Пахоменко 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3429000"/>
            <a:ext cx="2571750" cy="3429000"/>
          </a:xfrm>
          <a:prstGeom prst="rect">
            <a:avLst/>
          </a:prstGeom>
          <a:noFill/>
        </p:spPr>
      </p:pic>
      <p:pic>
        <p:nvPicPr>
          <p:cNvPr id="16419" name="Picture 35" descr="Иван Васильевич меняет конфессию?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8038" y="3860800"/>
            <a:ext cx="1143000" cy="857250"/>
          </a:xfrm>
          <a:prstGeom prst="rect">
            <a:avLst/>
          </a:prstGeom>
          <a:noFill/>
        </p:spPr>
      </p:pic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1908175" y="4724400"/>
            <a:ext cx="43465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Надпись на шлеме : «Шелом Князя Ивана Васильевича, Великого Князя сына Василия Ивановича, господаря Всея Руси самодержца».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2601912" cy="43529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Иван короной венчан,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Поляки ж и Литва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Его не признавали,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Наследства не давали.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И четверть века продолжалась Его Ливонская война.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Но ничего нам не досталось,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А горя сколь дала она!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5365" name="Picture 5" descr="250px-Siege_of_Narva_15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196975"/>
            <a:ext cx="5834062" cy="3452813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5589588"/>
            <a:ext cx="92535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Русское государство вновь оказалось отрезанным от моря. Страна была разорена, северо-западные районы обезлюдели. Россия потеряла значительную часть своей территории.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515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Иван Грозный</vt:lpstr>
      <vt:lpstr>Слайд 2</vt:lpstr>
      <vt:lpstr>Слайд 3</vt:lpstr>
      <vt:lpstr>Слайд 4</vt:lpstr>
      <vt:lpstr>Скульптурный портрет Ивана Грозного. Автор-Герасимов</vt:lpstr>
      <vt:lpstr>Слайд 6</vt:lpstr>
      <vt:lpstr>Ильяс Файзуллин «Казанская царица Сююмбике в плену у Ивана Грозного» х-м, 1,5х1 м, 2001 г.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Грозный</dc:title>
  <dc:creator>Елена</dc:creator>
  <cp:lastModifiedBy>Николай</cp:lastModifiedBy>
  <cp:revision>9</cp:revision>
  <dcterms:created xsi:type="dcterms:W3CDTF">2009-05-05T09:26:27Z</dcterms:created>
  <dcterms:modified xsi:type="dcterms:W3CDTF">2012-10-10T08:09:48Z</dcterms:modified>
</cp:coreProperties>
</file>