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4" r:id="rId2"/>
    <p:sldId id="265" r:id="rId3"/>
    <p:sldId id="256" r:id="rId4"/>
    <p:sldId id="257" r:id="rId5"/>
    <p:sldId id="259" r:id="rId6"/>
    <p:sldId id="260" r:id="rId7"/>
    <p:sldId id="261" r:id="rId8"/>
    <p:sldId id="266" r:id="rId9"/>
    <p:sldId id="267" r:id="rId10"/>
    <p:sldId id="268" r:id="rId11"/>
    <p:sldId id="269" r:id="rId12"/>
    <p:sldId id="270" r:id="rId13"/>
    <p:sldId id="271" r:id="rId14"/>
    <p:sldId id="276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3300"/>
    <a:srgbClr val="FF6600"/>
    <a:srgbClr val="FFFF99"/>
    <a:srgbClr val="FF9933"/>
    <a:srgbClr val="FF3300"/>
    <a:srgbClr val="33CC33"/>
    <a:srgbClr val="996633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422" autoAdjust="0"/>
    <p:restoredTop sz="94504" autoAdjust="0"/>
  </p:normalViewPr>
  <p:slideViewPr>
    <p:cSldViewPr>
      <p:cViewPr>
        <p:scale>
          <a:sx n="75" d="100"/>
          <a:sy n="75" d="100"/>
        </p:scale>
        <p:origin x="-109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6F8078C3-0A1B-487F-9CEA-BF45A694C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51B554-0793-48C0-B87D-F1CA4D529411}" type="slidenum">
              <a:rPr lang="ru-RU">
                <a:latin typeface="Arial" charset="0"/>
              </a:rPr>
              <a:pPr/>
              <a:t>1</a:t>
            </a:fld>
            <a:endParaRPr lang="ru-RU">
              <a:latin typeface="Arial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В начале показа слайды меняются автоматически под музыку. (Бетховен. 9 симфония)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F7DB0-3E57-4D3C-BC53-F34333A80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DCA41-A949-4C07-B2D0-BFA4672E0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A6E98-66A6-46FA-B023-F8D419826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86907-C8F4-4EEC-B4E7-B4C572C5C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FB837-A8BF-4F23-88A2-10967FED6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99406-6A9B-404D-BB6C-4CD403B6FA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4D3E4-FEB6-40A2-BC96-CB57EAFDE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7D0BF-6C40-4961-ACD0-51169C813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9A56A-6234-4D22-B683-10496000C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C78B1-3543-4A5B-BCE2-8576D4C58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9FAA4-EFAE-4407-8F17-295A8C4FA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D3A70-C436-40F1-95CF-774255586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A1E1B-6BFA-46F6-BE02-6169E82AF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85093-FE84-484E-8136-F0BB89B504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560B2-17A7-4AF1-BBE0-7DCE02A69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43D94-D0E1-4308-972F-03A03FD29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83CEF-80CB-4667-A5F5-83FB9D460F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/>
            </a:gs>
            <a:gs pos="50000">
              <a:srgbClr val="FFFF99"/>
            </a:gs>
            <a:gs pos="100000">
              <a:srgbClr val="FF993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DDB56941-5873-47FE-B223-D55B85A92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slow" advClick="0" advTm="5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ll%20User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539750"/>
            <a:ext cx="7847012" cy="3889375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Родословная нашей страны</a:t>
            </a:r>
            <a:br>
              <a:rPr lang="ru-RU" sz="6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</a:br>
            <a:r>
              <a:rPr lang="ru-RU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или</a:t>
            </a:r>
            <a:r>
              <a:rPr lang="ru-RU" sz="6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/>
            </a:r>
            <a:br>
              <a:rPr lang="ru-RU" sz="6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</a:br>
            <a:r>
              <a:rPr lang="ru-RU" sz="6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«Откуда есть пошла </a:t>
            </a:r>
            <a:br>
              <a:rPr lang="ru-RU" sz="6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</a:br>
            <a:r>
              <a:rPr lang="ru-RU" sz="6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Русская земля?»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5702300"/>
            <a:ext cx="6400800" cy="779463"/>
          </a:xfrm>
        </p:spPr>
        <p:txBody>
          <a:bodyPr/>
          <a:lstStyle/>
          <a:p>
            <a:pPr eaLnBrk="1" hangingPunct="1"/>
            <a:r>
              <a:rPr lang="ru-RU" sz="2000" i="1" dirty="0" err="1" smtClean="0"/>
              <a:t>Миринская</a:t>
            </a:r>
            <a:r>
              <a:rPr lang="ru-RU" sz="2000" i="1" dirty="0" smtClean="0"/>
              <a:t> Наталья Алексеевна</a:t>
            </a:r>
          </a:p>
          <a:p>
            <a:pPr eaLnBrk="1" hangingPunct="1"/>
            <a:r>
              <a:rPr lang="ru-RU" sz="2000" i="1" dirty="0" smtClean="0"/>
              <a:t>учитель истории 232 школы</a:t>
            </a:r>
          </a:p>
        </p:txBody>
      </p:sp>
      <p:pic>
        <p:nvPicPr>
          <p:cNvPr id="18438" name="Beethoven's Symphony No. 9 (Scherzo)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50825" y="185738"/>
            <a:ext cx="300038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281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4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" dur="1500" autoRev="1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1500" autoRev="1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1500" autoRev="1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1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00" decel="100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67000" numSld="7">
                <p:cTn id="18" repeatCount="2000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38"/>
                </p:tgtEl>
              </p:cMediaNode>
            </p:audio>
          </p:childTnLst>
        </p:cTn>
      </p:par>
    </p:tnLst>
    <p:bldLst>
      <p:bldP spid="18434" grpId="0"/>
      <p:bldP spid="184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132138" y="620713"/>
            <a:ext cx="2879725" cy="475297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sz="1400" smtClean="0"/>
              <a:t>«</a:t>
            </a:r>
            <a:r>
              <a:rPr lang="ru-RU" smtClean="0">
                <a:solidFill>
                  <a:srgbClr val="FF3300"/>
                </a:solidFill>
                <a:latin typeface="Monotype Corsiva" pitchFamily="66" charset="0"/>
              </a:rPr>
              <a:t>Повесть временных лет</a:t>
            </a:r>
            <a:r>
              <a:rPr lang="ru-RU" sz="1800" smtClean="0"/>
              <a:t>» </a:t>
            </a:r>
            <a:r>
              <a:rPr lang="ru-RU" sz="2400" smtClean="0"/>
              <a:t>не дошла до нас в первоначальном виде. Частью сокращённая, частью дополненная вставками, она вошла в разные летописные своды.</a:t>
            </a:r>
          </a:p>
        </p:txBody>
      </p:sp>
      <p:pic>
        <p:nvPicPr>
          <p:cNvPr id="25604" name="Picture 4" descr="untitled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692150"/>
            <a:ext cx="2789238" cy="4648200"/>
          </a:xfrm>
          <a:noFill/>
        </p:spPr>
      </p:pic>
      <p:pic>
        <p:nvPicPr>
          <p:cNvPr id="25609" name="Picture 9" descr="showpic"/>
          <p:cNvPicPr>
            <a:picLocks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6011863" y="692150"/>
            <a:ext cx="3009900" cy="4457700"/>
          </a:xfr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8" presetClass="entr" presetSubtype="3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3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3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3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1" name="Picture 11" descr="RUSSGEN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 b="11105"/>
          <a:stretch>
            <a:fillRect/>
          </a:stretch>
        </p:blipFill>
        <p:spPr>
          <a:xfrm>
            <a:off x="1187450" y="2420938"/>
            <a:ext cx="6408738" cy="3913187"/>
          </a:xfrm>
          <a:noFill/>
        </p:spPr>
      </p:pic>
      <p:sp>
        <p:nvSpPr>
          <p:cNvPr id="30734" name="Freeform 14"/>
          <p:cNvSpPr>
            <a:spLocks/>
          </p:cNvSpPr>
          <p:nvPr/>
        </p:nvSpPr>
        <p:spPr bwMode="auto">
          <a:xfrm>
            <a:off x="1187450" y="2781300"/>
            <a:ext cx="1147763" cy="1173163"/>
          </a:xfrm>
          <a:custGeom>
            <a:avLst/>
            <a:gdLst>
              <a:gd name="T0" fmla="*/ 176 w 723"/>
              <a:gd name="T1" fmla="*/ 67 h 739"/>
              <a:gd name="T2" fmla="*/ 408 w 723"/>
              <a:gd name="T3" fmla="*/ 43 h 739"/>
              <a:gd name="T4" fmla="*/ 624 w 723"/>
              <a:gd name="T5" fmla="*/ 19 h 739"/>
              <a:gd name="T6" fmla="*/ 592 w 723"/>
              <a:gd name="T7" fmla="*/ 59 h 739"/>
              <a:gd name="T8" fmla="*/ 640 w 723"/>
              <a:gd name="T9" fmla="*/ 75 h 739"/>
              <a:gd name="T10" fmla="*/ 696 w 723"/>
              <a:gd name="T11" fmla="*/ 123 h 739"/>
              <a:gd name="T12" fmla="*/ 656 w 723"/>
              <a:gd name="T13" fmla="*/ 331 h 739"/>
              <a:gd name="T14" fmla="*/ 648 w 723"/>
              <a:gd name="T15" fmla="*/ 363 h 739"/>
              <a:gd name="T16" fmla="*/ 624 w 723"/>
              <a:gd name="T17" fmla="*/ 379 h 739"/>
              <a:gd name="T18" fmla="*/ 608 w 723"/>
              <a:gd name="T19" fmla="*/ 403 h 739"/>
              <a:gd name="T20" fmla="*/ 576 w 723"/>
              <a:gd name="T21" fmla="*/ 435 h 739"/>
              <a:gd name="T22" fmla="*/ 528 w 723"/>
              <a:gd name="T23" fmla="*/ 507 h 739"/>
              <a:gd name="T24" fmla="*/ 496 w 723"/>
              <a:gd name="T25" fmla="*/ 579 h 739"/>
              <a:gd name="T26" fmla="*/ 424 w 723"/>
              <a:gd name="T27" fmla="*/ 699 h 739"/>
              <a:gd name="T28" fmla="*/ 208 w 723"/>
              <a:gd name="T29" fmla="*/ 739 h 739"/>
              <a:gd name="T30" fmla="*/ 144 w 723"/>
              <a:gd name="T31" fmla="*/ 723 h 739"/>
              <a:gd name="T32" fmla="*/ 128 w 723"/>
              <a:gd name="T33" fmla="*/ 699 h 739"/>
              <a:gd name="T34" fmla="*/ 80 w 723"/>
              <a:gd name="T35" fmla="*/ 667 h 739"/>
              <a:gd name="T36" fmla="*/ 32 w 723"/>
              <a:gd name="T37" fmla="*/ 635 h 739"/>
              <a:gd name="T38" fmla="*/ 0 w 723"/>
              <a:gd name="T39" fmla="*/ 563 h 739"/>
              <a:gd name="T40" fmla="*/ 8 w 723"/>
              <a:gd name="T41" fmla="*/ 395 h 739"/>
              <a:gd name="T42" fmla="*/ 24 w 723"/>
              <a:gd name="T43" fmla="*/ 371 h 739"/>
              <a:gd name="T44" fmla="*/ 40 w 723"/>
              <a:gd name="T45" fmla="*/ 299 h 739"/>
              <a:gd name="T46" fmla="*/ 48 w 723"/>
              <a:gd name="T47" fmla="*/ 243 h 739"/>
              <a:gd name="T48" fmla="*/ 64 w 723"/>
              <a:gd name="T49" fmla="*/ 195 h 739"/>
              <a:gd name="T50" fmla="*/ 136 w 723"/>
              <a:gd name="T51" fmla="*/ 107 h 739"/>
              <a:gd name="T52" fmla="*/ 176 w 723"/>
              <a:gd name="T53" fmla="*/ 67 h 73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23"/>
              <a:gd name="T82" fmla="*/ 0 h 739"/>
              <a:gd name="T83" fmla="*/ 723 w 723"/>
              <a:gd name="T84" fmla="*/ 739 h 73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23" h="739">
                <a:moveTo>
                  <a:pt x="176" y="67"/>
                </a:moveTo>
                <a:cubicBezTo>
                  <a:pt x="253" y="72"/>
                  <a:pt x="344" y="0"/>
                  <a:pt x="408" y="43"/>
                </a:cubicBezTo>
                <a:cubicBezTo>
                  <a:pt x="488" y="40"/>
                  <a:pt x="544" y="26"/>
                  <a:pt x="624" y="19"/>
                </a:cubicBezTo>
                <a:cubicBezTo>
                  <a:pt x="634" y="18"/>
                  <a:pt x="582" y="59"/>
                  <a:pt x="592" y="59"/>
                </a:cubicBezTo>
                <a:cubicBezTo>
                  <a:pt x="609" y="59"/>
                  <a:pt x="640" y="75"/>
                  <a:pt x="640" y="75"/>
                </a:cubicBezTo>
                <a:cubicBezTo>
                  <a:pt x="652" y="112"/>
                  <a:pt x="664" y="102"/>
                  <a:pt x="696" y="123"/>
                </a:cubicBezTo>
                <a:cubicBezTo>
                  <a:pt x="723" y="205"/>
                  <a:pt x="694" y="217"/>
                  <a:pt x="656" y="331"/>
                </a:cubicBezTo>
                <a:cubicBezTo>
                  <a:pt x="650" y="349"/>
                  <a:pt x="667" y="360"/>
                  <a:pt x="648" y="363"/>
                </a:cubicBezTo>
                <a:cubicBezTo>
                  <a:pt x="640" y="368"/>
                  <a:pt x="631" y="372"/>
                  <a:pt x="624" y="379"/>
                </a:cubicBezTo>
                <a:cubicBezTo>
                  <a:pt x="617" y="386"/>
                  <a:pt x="616" y="397"/>
                  <a:pt x="608" y="403"/>
                </a:cubicBezTo>
                <a:cubicBezTo>
                  <a:pt x="576" y="428"/>
                  <a:pt x="616" y="427"/>
                  <a:pt x="576" y="435"/>
                </a:cubicBezTo>
                <a:cubicBezTo>
                  <a:pt x="539" y="491"/>
                  <a:pt x="568" y="480"/>
                  <a:pt x="528" y="507"/>
                </a:cubicBezTo>
                <a:cubicBezTo>
                  <a:pt x="513" y="551"/>
                  <a:pt x="538" y="551"/>
                  <a:pt x="496" y="579"/>
                </a:cubicBezTo>
                <a:cubicBezTo>
                  <a:pt x="469" y="619"/>
                  <a:pt x="480" y="662"/>
                  <a:pt x="424" y="699"/>
                </a:cubicBezTo>
                <a:cubicBezTo>
                  <a:pt x="373" y="733"/>
                  <a:pt x="273" y="717"/>
                  <a:pt x="208" y="739"/>
                </a:cubicBezTo>
                <a:cubicBezTo>
                  <a:pt x="206" y="739"/>
                  <a:pt x="152" y="730"/>
                  <a:pt x="144" y="723"/>
                </a:cubicBezTo>
                <a:cubicBezTo>
                  <a:pt x="136" y="717"/>
                  <a:pt x="135" y="705"/>
                  <a:pt x="128" y="699"/>
                </a:cubicBezTo>
                <a:cubicBezTo>
                  <a:pt x="114" y="686"/>
                  <a:pt x="96" y="678"/>
                  <a:pt x="80" y="667"/>
                </a:cubicBezTo>
                <a:cubicBezTo>
                  <a:pt x="64" y="656"/>
                  <a:pt x="32" y="635"/>
                  <a:pt x="32" y="635"/>
                </a:cubicBezTo>
                <a:cubicBezTo>
                  <a:pt x="13" y="578"/>
                  <a:pt x="25" y="601"/>
                  <a:pt x="0" y="563"/>
                </a:cubicBezTo>
                <a:cubicBezTo>
                  <a:pt x="3" y="507"/>
                  <a:pt x="1" y="451"/>
                  <a:pt x="8" y="395"/>
                </a:cubicBezTo>
                <a:cubicBezTo>
                  <a:pt x="9" y="385"/>
                  <a:pt x="20" y="380"/>
                  <a:pt x="24" y="371"/>
                </a:cubicBezTo>
                <a:cubicBezTo>
                  <a:pt x="34" y="352"/>
                  <a:pt x="37" y="317"/>
                  <a:pt x="40" y="299"/>
                </a:cubicBezTo>
                <a:cubicBezTo>
                  <a:pt x="43" y="280"/>
                  <a:pt x="44" y="261"/>
                  <a:pt x="48" y="243"/>
                </a:cubicBezTo>
                <a:cubicBezTo>
                  <a:pt x="52" y="227"/>
                  <a:pt x="64" y="195"/>
                  <a:pt x="64" y="195"/>
                </a:cubicBezTo>
                <a:cubicBezTo>
                  <a:pt x="64" y="193"/>
                  <a:pt x="132" y="114"/>
                  <a:pt x="136" y="107"/>
                </a:cubicBezTo>
                <a:cubicBezTo>
                  <a:pt x="144" y="95"/>
                  <a:pt x="166" y="77"/>
                  <a:pt x="176" y="67"/>
                </a:cubicBezTo>
                <a:close/>
              </a:path>
            </a:pathLst>
          </a:custGeom>
          <a:noFill/>
          <a:ln w="412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3.	Происхождение и расселение славян.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611188" y="908050"/>
            <a:ext cx="7704137" cy="10795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2200" smtClean="0"/>
              <a:t>Древние славяне, точнее - </a:t>
            </a:r>
            <a:r>
              <a:rPr lang="ru-RU" sz="2800" b="1" smtClean="0">
                <a:solidFill>
                  <a:srgbClr val="FF3300"/>
                </a:solidFill>
                <a:latin typeface="Monotype Corsiva" pitchFamily="66" charset="0"/>
              </a:rPr>
              <a:t>словене</a:t>
            </a:r>
            <a:r>
              <a:rPr lang="ru-RU" sz="2800" smtClean="0"/>
              <a:t> </a:t>
            </a:r>
            <a:r>
              <a:rPr lang="ru-RU" sz="2200" smtClean="0"/>
              <a:t>(так их именует Нестор) жили на Дунае и «от тех словен разошлись по земле» - расселились по Средней и Восточной Европе.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6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600"/>
                            </p:stCondLst>
                            <p:childTnLst>
                              <p:par>
                                <p:cTn id="1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5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600"/>
                            </p:stCondLst>
                            <p:childTnLst>
                              <p:par>
                                <p:cTn id="20" presetID="35" presetClass="emph" presetSubtype="0" repeatCount="5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4" grpId="0" animBg="1"/>
      <p:bldP spid="30722" grpId="0"/>
      <p:bldP spid="3072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64613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Что означают названия славянских племён?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292725" y="1484313"/>
            <a:ext cx="3851275" cy="5113337"/>
          </a:xfrm>
        </p:spPr>
        <p:txBody>
          <a:bodyPr/>
          <a:lstStyle/>
          <a:p>
            <a:pPr marL="0" indent="0" eaLnBrk="1" hangingPunct="1">
              <a:lnSpc>
                <a:spcPct val="70000"/>
              </a:lnSpc>
              <a:buFontTx/>
              <a:buNone/>
            </a:pPr>
            <a:r>
              <a:rPr lang="ru-RU" sz="2800" b="1" smtClean="0">
                <a:latin typeface="Monotype Corsiva" pitchFamily="66" charset="0"/>
              </a:rPr>
              <a:t>Словене</a:t>
            </a:r>
            <a:r>
              <a:rPr lang="ru-RU" sz="2000" b="1" smtClean="0"/>
              <a:t> - люди, владеющие словом, понятной речью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endParaRPr lang="ru-RU" sz="2000" b="1" smtClean="0"/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r>
              <a:rPr lang="ru-RU" sz="2800" b="1" smtClean="0">
                <a:latin typeface="Monotype Corsiva" pitchFamily="66" charset="0"/>
              </a:rPr>
              <a:t>Кривичи</a:t>
            </a:r>
            <a:r>
              <a:rPr lang="ru-RU" sz="2000" b="1" smtClean="0"/>
              <a:t> - потомки какого-то Крива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endParaRPr lang="ru-RU" sz="2000" b="1" smtClean="0"/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r>
              <a:rPr lang="ru-RU" sz="2800" b="1" smtClean="0">
                <a:latin typeface="Monotype Corsiva" pitchFamily="66" charset="0"/>
              </a:rPr>
              <a:t>Радимичи, вятичи -</a:t>
            </a:r>
            <a:r>
              <a:rPr lang="ru-RU" sz="2000" b="1" smtClean="0"/>
              <a:t> «прозвались от Радима и Вятко»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endParaRPr lang="ru-RU" sz="2000" b="1" smtClean="0"/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r>
              <a:rPr lang="ru-RU" sz="2800" b="1" smtClean="0">
                <a:latin typeface="Monotype Corsiva" pitchFamily="66" charset="0"/>
              </a:rPr>
              <a:t>Дреговичи</a:t>
            </a:r>
            <a:r>
              <a:rPr lang="ru-RU" sz="2000" b="1" smtClean="0"/>
              <a:t> – от слова «дрягва» - болото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endParaRPr lang="ru-RU" sz="2000" b="1" smtClean="0"/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r>
              <a:rPr lang="ru-RU" sz="2800" b="1" smtClean="0">
                <a:latin typeface="Monotype Corsiva" pitchFamily="66" charset="0"/>
              </a:rPr>
              <a:t>Древляне</a:t>
            </a:r>
            <a:r>
              <a:rPr lang="ru-RU" sz="2000" b="1" smtClean="0"/>
              <a:t> – от слова древо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endParaRPr lang="ru-RU" sz="2000" b="1" smtClean="0"/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r>
              <a:rPr lang="ru-RU" sz="2800" b="1" smtClean="0">
                <a:latin typeface="Monotype Corsiva" pitchFamily="66" charset="0"/>
              </a:rPr>
              <a:t>Поляне</a:t>
            </a:r>
            <a:r>
              <a:rPr lang="ru-RU" sz="2000" b="1" smtClean="0"/>
              <a:t> – от слова поле</a:t>
            </a:r>
          </a:p>
          <a:p>
            <a:pPr marL="0" indent="0" eaLnBrk="1" hangingPunct="1">
              <a:lnSpc>
                <a:spcPct val="60000"/>
              </a:lnSpc>
            </a:pPr>
            <a:endParaRPr lang="ru-RU" sz="2000" b="1" smtClean="0"/>
          </a:p>
        </p:txBody>
      </p:sp>
      <p:pic>
        <p:nvPicPr>
          <p:cNvPr id="32774" name="Picture 6" descr="Расселение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125538"/>
            <a:ext cx="5003800" cy="5543550"/>
          </a:xfr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5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27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27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27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88913"/>
            <a:ext cx="8893175" cy="95408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4.	</a:t>
            </a: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Соседи восточных славян: хазары и варяги.</a:t>
            </a:r>
          </a:p>
        </p:txBody>
      </p:sp>
      <p:pic>
        <p:nvPicPr>
          <p:cNvPr id="34830" name="Picture 14" descr="Хазарин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196975"/>
            <a:ext cx="3957637" cy="4608513"/>
          </a:xfrm>
          <a:noFill/>
        </p:spPr>
      </p:pic>
      <p:pic>
        <p:nvPicPr>
          <p:cNvPr id="34835" name="Picture 19" descr="Варяг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16463" y="1196975"/>
            <a:ext cx="3859212" cy="4608513"/>
          </a:xfrm>
        </p:spPr>
      </p:pic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323850" y="5876925"/>
            <a:ext cx="37433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400"/>
              <a:t>Хазарский воин</a:t>
            </a:r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4787900" y="5876925"/>
            <a:ext cx="37433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400"/>
              <a:t>Варяжский воин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4100"/>
                            </p:stCondLst>
                            <p:childTnLst>
                              <p:par>
                                <p:cTn id="10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30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1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30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36" grpId="0"/>
      <p:bldP spid="348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468313" y="404813"/>
            <a:ext cx="8207375" cy="564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ru-RU" sz="2400"/>
              <a:t>К </a:t>
            </a:r>
            <a:r>
              <a:rPr lang="en-US" sz="2400"/>
              <a:t>VIII </a:t>
            </a:r>
            <a:r>
              <a:rPr lang="ru-RU" sz="2400"/>
              <a:t>в. </a:t>
            </a:r>
            <a:r>
              <a:rPr lang="ru-RU" sz="2400" b="1">
                <a:solidFill>
                  <a:srgbClr val="FF3300"/>
                </a:solidFill>
              </a:rPr>
              <a:t>хазары</a:t>
            </a:r>
            <a:r>
              <a:rPr lang="ru-RU" sz="2400"/>
              <a:t> покорили племена полян, северян, радимичей, вятичей. </a:t>
            </a:r>
          </a:p>
          <a:p>
            <a:pPr algn="l">
              <a:lnSpc>
                <a:spcPct val="150000"/>
              </a:lnSpc>
            </a:pPr>
            <a:r>
              <a:rPr lang="ru-RU" sz="2400"/>
              <a:t>Кочевники - хазары требовали от славян - земледельцев дани, которую приходилось платить. </a:t>
            </a:r>
          </a:p>
          <a:p>
            <a:pPr algn="l">
              <a:lnSpc>
                <a:spcPct val="150000"/>
              </a:lnSpc>
            </a:pPr>
            <a:endParaRPr lang="ru-RU" sz="2400"/>
          </a:p>
          <a:p>
            <a:pPr algn="l">
              <a:lnSpc>
                <a:spcPct val="150000"/>
              </a:lnSpc>
            </a:pPr>
            <a:r>
              <a:rPr lang="ru-RU" sz="2400"/>
              <a:t>Словене и кривичи платили дань </a:t>
            </a:r>
            <a:r>
              <a:rPr lang="ru-RU" sz="2400" b="1">
                <a:solidFill>
                  <a:srgbClr val="FF3300"/>
                </a:solidFill>
              </a:rPr>
              <a:t>варягам</a:t>
            </a:r>
            <a:r>
              <a:rPr lang="ru-RU" sz="2400"/>
              <a:t>, приходившим из-за моря. Варяги рвались к богатствам Византии, им нужен был контроль над торговым путем, который вел «из варяг в греки». </a:t>
            </a:r>
          </a:p>
          <a:p>
            <a:pPr algn="l">
              <a:lnSpc>
                <a:spcPct val="150000"/>
              </a:lnSpc>
              <a:spcBef>
                <a:spcPct val="20000"/>
              </a:spcBef>
            </a:pPr>
            <a:endParaRPr lang="ru-RU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9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9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9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59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9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9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9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9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9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5.	Что означало слово «</a:t>
            </a:r>
            <a:r>
              <a:rPr lang="ru-RU" sz="4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русь</a:t>
            </a:r>
            <a:r>
              <a:rPr lang="ru-RU" sz="4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» у славян?</a:t>
            </a:r>
          </a:p>
        </p:txBody>
      </p:sp>
      <p:pic>
        <p:nvPicPr>
          <p:cNvPr id="38918" name="Picture 6" descr="Копия rerih_gosti1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700213"/>
            <a:ext cx="5400675" cy="4586287"/>
          </a:xfrm>
          <a:noFill/>
        </p:spPr>
      </p:pic>
      <p:sp>
        <p:nvSpPr>
          <p:cNvPr id="38917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5724525" y="1557338"/>
            <a:ext cx="3419475" cy="5183187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ru-RU" sz="2200" smtClean="0"/>
              <a:t>Среди скандинавских племён не было народа </a:t>
            </a:r>
            <a:r>
              <a:rPr lang="ru-RU" sz="2200" b="1" smtClean="0">
                <a:solidFill>
                  <a:srgbClr val="FF3300"/>
                </a:solidFill>
                <a:latin typeface="Monotype Corsiva" pitchFamily="66" charset="0"/>
              </a:rPr>
              <a:t>русь (</a:t>
            </a:r>
            <a:r>
              <a:rPr lang="en-US" sz="2200" b="1" smtClean="0">
                <a:solidFill>
                  <a:srgbClr val="FF3300"/>
                </a:solidFill>
                <a:latin typeface="Monotype Corsiva" pitchFamily="66" charset="0"/>
              </a:rPr>
              <a:t>ruotsi).</a:t>
            </a:r>
            <a:r>
              <a:rPr lang="ru-RU" sz="2200" b="1" smtClean="0">
                <a:solidFill>
                  <a:srgbClr val="FF3300"/>
                </a:solidFill>
                <a:latin typeface="Monotype Corsiva" pitchFamily="66" charset="0"/>
              </a:rPr>
              <a:t> </a:t>
            </a:r>
            <a:r>
              <a:rPr lang="ru-RU" sz="2200" smtClean="0"/>
              <a:t>Оно означало гребцов на судах, которые  отправлялись по пути «из варяг в греки». Словяне переняли это слово у племён чудь и меря, которые первыми столкнулись с гребцами - русью.</a:t>
            </a:r>
            <a:r>
              <a:rPr lang="ru-RU" sz="2400" smtClean="0"/>
              <a:t> </a:t>
            </a:r>
          </a:p>
          <a:p>
            <a:pPr marL="0" indent="0" eaLnBrk="1" hangingPunct="1">
              <a:lnSpc>
                <a:spcPct val="80000"/>
              </a:lnSpc>
            </a:pPr>
            <a:endParaRPr lang="ru-RU" sz="24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3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300"/>
                            </p:stCondLst>
                            <p:childTnLst>
                              <p:par>
                                <p:cTn id="16" presetID="8" presetClass="entr" presetSubtype="3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3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1"/>
          <p:cNvSpPr txBox="1">
            <a:spLocks noChangeArrowheads="1"/>
          </p:cNvSpPr>
          <p:nvPr/>
        </p:nvSpPr>
        <p:spPr bwMode="auto">
          <a:xfrm>
            <a:off x="468313" y="188913"/>
            <a:ext cx="8207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4000" b="1">
                <a:latin typeface="Monotype Corsiva" pitchFamily="66" charset="0"/>
              </a:rPr>
              <a:t>Торговый путь «из варяг в греки».</a:t>
            </a:r>
          </a:p>
        </p:txBody>
      </p:sp>
      <p:pic>
        <p:nvPicPr>
          <p:cNvPr id="17411" name="Picture 14" descr="карта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765175"/>
            <a:ext cx="5761038" cy="6092825"/>
          </a:xfrm>
          <a:noFill/>
        </p:spPr>
      </p:pic>
      <p:cxnSp>
        <p:nvCxnSpPr>
          <p:cNvPr id="17412" name="AutoShape 21"/>
          <p:cNvCxnSpPr>
            <a:cxnSpLocks noChangeShapeType="1"/>
          </p:cNvCxnSpPr>
          <p:nvPr/>
        </p:nvCxnSpPr>
        <p:spPr bwMode="auto">
          <a:xfrm>
            <a:off x="1619250" y="381158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13" name="AutoShape 27"/>
          <p:cNvCxnSpPr>
            <a:cxnSpLocks noChangeShapeType="1"/>
          </p:cNvCxnSpPr>
          <p:nvPr/>
        </p:nvCxnSpPr>
        <p:spPr bwMode="auto">
          <a:xfrm>
            <a:off x="1619250" y="381158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180" name="AutoShape 28"/>
          <p:cNvSpPr>
            <a:spLocks noChangeArrowheads="1"/>
          </p:cNvSpPr>
          <p:nvPr/>
        </p:nvSpPr>
        <p:spPr bwMode="auto">
          <a:xfrm rot="-2281136">
            <a:off x="1568450" y="2413000"/>
            <a:ext cx="936625" cy="287338"/>
          </a:xfrm>
          <a:custGeom>
            <a:avLst/>
            <a:gdLst>
              <a:gd name="T0" fmla="*/ 655898 w 21600"/>
              <a:gd name="T1" fmla="*/ 0 h 21600"/>
              <a:gd name="T2" fmla="*/ 655898 w 21600"/>
              <a:gd name="T3" fmla="*/ 161734 h 21600"/>
              <a:gd name="T4" fmla="*/ 140364 w 21600"/>
              <a:gd name="T5" fmla="*/ 287338 h 21600"/>
              <a:gd name="T6" fmla="*/ 936625 w 21600"/>
              <a:gd name="T7" fmla="*/ 8086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81" name="AutoShape 29"/>
          <p:cNvSpPr>
            <a:spLocks noChangeArrowheads="1"/>
          </p:cNvSpPr>
          <p:nvPr/>
        </p:nvSpPr>
        <p:spPr bwMode="auto">
          <a:xfrm>
            <a:off x="2484438" y="2060575"/>
            <a:ext cx="1582737" cy="288925"/>
          </a:xfrm>
          <a:prstGeom prst="rightArrow">
            <a:avLst>
              <a:gd name="adj1" fmla="val 50000"/>
              <a:gd name="adj2" fmla="val 136951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83" name="AutoShape 31"/>
          <p:cNvSpPr>
            <a:spLocks noChangeArrowheads="1"/>
          </p:cNvSpPr>
          <p:nvPr/>
        </p:nvSpPr>
        <p:spPr bwMode="auto">
          <a:xfrm rot="6031856">
            <a:off x="3420269" y="2621756"/>
            <a:ext cx="719138" cy="142875"/>
          </a:xfrm>
          <a:prstGeom prst="rightArrow">
            <a:avLst>
              <a:gd name="adj1" fmla="val 50000"/>
              <a:gd name="adj2" fmla="val 125833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84" name="AutoShape 32"/>
          <p:cNvSpPr>
            <a:spLocks noChangeArrowheads="1"/>
          </p:cNvSpPr>
          <p:nvPr/>
        </p:nvSpPr>
        <p:spPr bwMode="auto">
          <a:xfrm rot="6031856">
            <a:off x="3275807" y="3356769"/>
            <a:ext cx="719137" cy="142875"/>
          </a:xfrm>
          <a:prstGeom prst="rightArrow">
            <a:avLst>
              <a:gd name="adj1" fmla="val 50000"/>
              <a:gd name="adj2" fmla="val 125833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85" name="AutoShape 33"/>
          <p:cNvSpPr>
            <a:spLocks noChangeArrowheads="1"/>
          </p:cNvSpPr>
          <p:nvPr/>
        </p:nvSpPr>
        <p:spPr bwMode="auto">
          <a:xfrm rot="4734345">
            <a:off x="3455194" y="3969544"/>
            <a:ext cx="360363" cy="142875"/>
          </a:xfrm>
          <a:prstGeom prst="rightArrow">
            <a:avLst>
              <a:gd name="adj1" fmla="val 50000"/>
              <a:gd name="adj2" fmla="val 63056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86" name="AutoShape 34"/>
          <p:cNvSpPr>
            <a:spLocks noChangeArrowheads="1"/>
          </p:cNvSpPr>
          <p:nvPr/>
        </p:nvSpPr>
        <p:spPr bwMode="auto">
          <a:xfrm rot="1042959">
            <a:off x="3779838" y="4221163"/>
            <a:ext cx="360362" cy="106362"/>
          </a:xfrm>
          <a:prstGeom prst="rightArrow">
            <a:avLst>
              <a:gd name="adj1" fmla="val 50000"/>
              <a:gd name="adj2" fmla="val 84702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87" name="AutoShape 35"/>
          <p:cNvSpPr>
            <a:spLocks noChangeArrowheads="1"/>
          </p:cNvSpPr>
          <p:nvPr/>
        </p:nvSpPr>
        <p:spPr bwMode="auto">
          <a:xfrm rot="3112681">
            <a:off x="4175919" y="4474369"/>
            <a:ext cx="360363" cy="142875"/>
          </a:xfrm>
          <a:prstGeom prst="rightArrow">
            <a:avLst>
              <a:gd name="adj1" fmla="val 50000"/>
              <a:gd name="adj2" fmla="val 63056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88" name="AutoShape 36"/>
          <p:cNvSpPr>
            <a:spLocks noChangeArrowheads="1"/>
          </p:cNvSpPr>
          <p:nvPr/>
        </p:nvSpPr>
        <p:spPr bwMode="auto">
          <a:xfrm rot="9805509" flipV="1">
            <a:off x="3563938" y="4797425"/>
            <a:ext cx="788987" cy="160338"/>
          </a:xfrm>
          <a:prstGeom prst="rightArrow">
            <a:avLst>
              <a:gd name="adj1" fmla="val 50000"/>
              <a:gd name="adj2" fmla="val 123019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91" name="AutoShape 39"/>
          <p:cNvSpPr>
            <a:spLocks noChangeArrowheads="1"/>
          </p:cNvSpPr>
          <p:nvPr/>
        </p:nvSpPr>
        <p:spPr bwMode="auto">
          <a:xfrm rot="8355033" flipV="1">
            <a:off x="2843213" y="5229225"/>
            <a:ext cx="788987" cy="160338"/>
          </a:xfrm>
          <a:prstGeom prst="rightArrow">
            <a:avLst>
              <a:gd name="adj1" fmla="val 50000"/>
              <a:gd name="adj2" fmla="val 123019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92" name="AutoShape 40"/>
          <p:cNvSpPr>
            <a:spLocks noChangeArrowheads="1"/>
          </p:cNvSpPr>
          <p:nvPr/>
        </p:nvSpPr>
        <p:spPr bwMode="auto">
          <a:xfrm rot="4859690">
            <a:off x="2716213" y="5643563"/>
            <a:ext cx="360362" cy="106362"/>
          </a:xfrm>
          <a:prstGeom prst="rightArrow">
            <a:avLst>
              <a:gd name="adj1" fmla="val 50000"/>
              <a:gd name="adj2" fmla="val 84702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7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repeatCount="7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repeatCount="7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repeatCount="7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repeatCount="7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repeatCount="7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repeatCount="7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repeatCount="7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repeatCount="7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4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repeatCount="7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4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0" grpId="0" animBg="1"/>
      <p:bldP spid="49181" grpId="0" animBg="1"/>
      <p:bldP spid="49183" grpId="0" animBg="1"/>
      <p:bldP spid="49184" grpId="0" animBg="1"/>
      <p:bldP spid="49185" grpId="0" animBg="1"/>
      <p:bldP spid="49186" grpId="0" animBg="1"/>
      <p:bldP spid="49187" grpId="0" animBg="1"/>
      <p:bldP spid="49188" grpId="0" animBg="1"/>
      <p:bldP spid="49191" grpId="0" animBg="1"/>
      <p:bldP spid="491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План урока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z="3600" b="1" dirty="0" smtClean="0">
                <a:latin typeface="Monotype Corsiva" pitchFamily="66" charset="0"/>
              </a:rPr>
              <a:t>Что такое «родословная»?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3600" b="1" dirty="0" smtClean="0">
                <a:latin typeface="Monotype Corsiva" pitchFamily="66" charset="0"/>
              </a:rPr>
              <a:t>Первая русская летопись монаха Нестора.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3600" b="1" dirty="0" smtClean="0">
                <a:latin typeface="Monotype Corsiva" pitchFamily="66" charset="0"/>
              </a:rPr>
              <a:t>Происхождение и расселение славян.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3600" b="1" dirty="0" smtClean="0">
                <a:latin typeface="Monotype Corsiva" pitchFamily="66" charset="0"/>
              </a:rPr>
              <a:t>Соседи восточных славян: хазары и варяги.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3600" b="1" dirty="0" smtClean="0">
                <a:latin typeface="Monotype Corsiva" pitchFamily="66" charset="0"/>
              </a:rPr>
              <a:t>Что означало слово «</a:t>
            </a:r>
            <a:r>
              <a:rPr lang="ru-RU" sz="3600" b="1" dirty="0" err="1" smtClean="0">
                <a:latin typeface="Monotype Corsiva" pitchFamily="66" charset="0"/>
              </a:rPr>
              <a:t>русь</a:t>
            </a:r>
            <a:r>
              <a:rPr lang="ru-RU" sz="3600" b="1" dirty="0" smtClean="0">
                <a:latin typeface="Monotype Corsiva" pitchFamily="66" charset="0"/>
              </a:rPr>
              <a:t>»?</a:t>
            </a:r>
          </a:p>
          <a:p>
            <a:pPr marL="609600" indent="-609600" eaLnBrk="1" hangingPunct="1">
              <a:buFontTx/>
              <a:buNone/>
            </a:pPr>
            <a:endParaRPr lang="ru-RU" sz="3600" b="1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 advClick="0" advTm="2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autoRev="1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autoRev="1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6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6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6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6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6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100" name="Picture 5" descr="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409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123" name="Picture 4" descr="865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ransition spd="slow" advClick="0" advTm="476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147" name="Picture 4" descr="520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ransition spd="slow" advClick="0" advTm="56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171" name="Picture 4" descr="berezki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ransition spd="slow" advClick="0" advTm="305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195" name="Picture 4" descr="nature12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476375" y="0"/>
            <a:ext cx="10620375" cy="6865938"/>
          </a:xfrm>
          <a:noFill/>
        </p:spPr>
      </p:pic>
    </p:spTree>
  </p:cSld>
  <p:clrMapOvr>
    <a:masterClrMapping/>
  </p:clrMapOvr>
  <p:transition spd="slow" advClick="0" advTm="2896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2" name="Picture 8" descr="history58_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1628775"/>
            <a:ext cx="220821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1" descr="соба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3429000"/>
            <a:ext cx="174625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291512" cy="993775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ru-RU" sz="5400" b="1" smtClean="0">
                <a:latin typeface="Monotype Corsiva" pitchFamily="66" charset="0"/>
              </a:rPr>
              <a:t>1.	</a:t>
            </a:r>
            <a:r>
              <a:rPr lang="ru-RU" sz="5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Что такое «родословная»?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8263" y="1628775"/>
            <a:ext cx="3744912" cy="16557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800" b="1" i="1" smtClean="0">
                <a:solidFill>
                  <a:srgbClr val="FF3300"/>
                </a:solidFill>
                <a:latin typeface="Monotype Corsiva" pitchFamily="66" charset="0"/>
              </a:rPr>
              <a:t>Родословная</a:t>
            </a:r>
            <a:r>
              <a:rPr lang="ru-RU" sz="2400" b="1" i="1" smtClean="0"/>
              <a:t> </a:t>
            </a:r>
            <a:r>
              <a:rPr lang="ru-RU" sz="2400" smtClean="0"/>
              <a:t>– перечень поколений рода, устанавливающий происхождение и степени родства.</a:t>
            </a:r>
          </a:p>
        </p:txBody>
      </p:sp>
      <p:pic>
        <p:nvPicPr>
          <p:cNvPr id="21510" name="Picture 6" descr="55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250825" y="1628775"/>
            <a:ext cx="2182813" cy="4941888"/>
          </a:xfrm>
          <a:noFill/>
        </p:spPr>
      </p:pic>
      <p:pic>
        <p:nvPicPr>
          <p:cNvPr id="21513" name="Picture 9" descr="medium_rus_tab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7313" y="3933825"/>
            <a:ext cx="4032250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99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100"/>
                            </p:stCondLst>
                            <p:childTnLst>
                              <p:par>
                                <p:cTn id="15" presetID="8" presetClass="entr" presetSubtype="32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3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32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3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32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5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32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" dur="3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86800" cy="792162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2.</a:t>
            </a:r>
            <a:r>
              <a:rPr lang="ru-RU" sz="4800" b="1" dirty="0" smtClean="0">
                <a:latin typeface="Monotype Corsiva" pitchFamily="66" charset="0"/>
              </a:rPr>
              <a:t>	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Первая русская летопись монаха Нестора.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32588" y="908050"/>
            <a:ext cx="2233612" cy="561657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Нестор- самый знаменитый монах Киево-Печерского монастыря . На рубеже </a:t>
            </a:r>
            <a:r>
              <a:rPr lang="en-US" sz="2000" smtClean="0"/>
              <a:t>XI-XII </a:t>
            </a:r>
            <a:r>
              <a:rPr lang="ru-RU" sz="2000" smtClean="0"/>
              <a:t>вв. написал первую русскую летопись «</a:t>
            </a:r>
            <a:r>
              <a:rPr lang="ru-RU" sz="2000" i="1" smtClean="0">
                <a:solidFill>
                  <a:srgbClr val="FF3300"/>
                </a:solidFill>
              </a:rPr>
              <a:t>Повесть временных лет</a:t>
            </a:r>
            <a:r>
              <a:rPr lang="ru-RU" sz="2000" smtClean="0"/>
              <a:t>», в которой рассказал о наших предках. Он был добросовестным историком, поэтому не «сочинял историю», а лишь передавал её достоверные свидетельства.   </a:t>
            </a:r>
          </a:p>
        </p:txBody>
      </p:sp>
      <p:pic>
        <p:nvPicPr>
          <p:cNvPr id="22535" name="Picture 7" descr="NESTOR3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484313"/>
            <a:ext cx="3260725" cy="4608512"/>
          </a:xfrm>
          <a:noFill/>
        </p:spPr>
      </p:pic>
      <p:pic>
        <p:nvPicPr>
          <p:cNvPr id="22536" name="Picture 8" descr="nestor5"/>
          <p:cNvPicPr>
            <a:picLocks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3492500" y="1484313"/>
            <a:ext cx="3213100" cy="4679950"/>
          </a:xfr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800"/>
                            </p:stCondLst>
                            <p:childTnLst>
                              <p:par>
                                <p:cTn id="10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3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3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800"/>
                            </p:stCondLst>
                            <p:childTnLst>
                              <p:par>
                                <p:cTn id="17" presetID="7" presetClass="entr" presetSubtype="4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353</Words>
  <Application>Microsoft PowerPoint</Application>
  <PresentationFormat>Экран (4:3)</PresentationFormat>
  <Paragraphs>40</Paragraphs>
  <Slides>16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Monotype Corsiva</vt:lpstr>
      <vt:lpstr>Оформление по умолчанию</vt:lpstr>
      <vt:lpstr>Родословная нашей страны или «Откуда есть пошла  Русская земля?»</vt:lpstr>
      <vt:lpstr>План урока</vt:lpstr>
      <vt:lpstr>Слайд 3</vt:lpstr>
      <vt:lpstr>Слайд 4</vt:lpstr>
      <vt:lpstr>Слайд 5</vt:lpstr>
      <vt:lpstr>Слайд 6</vt:lpstr>
      <vt:lpstr>Слайд 7</vt:lpstr>
      <vt:lpstr>1. Что такое «родословная»?</vt:lpstr>
      <vt:lpstr>2. Первая русская летопись монаха Нестора.</vt:lpstr>
      <vt:lpstr>Слайд 10</vt:lpstr>
      <vt:lpstr>3. Происхождение и расселение славян.</vt:lpstr>
      <vt:lpstr>Что означают названия славянских племён?</vt:lpstr>
      <vt:lpstr>4. Соседи восточных славян: хазары и варяги.</vt:lpstr>
      <vt:lpstr>Слайд 14</vt:lpstr>
      <vt:lpstr>5. Что означало слово «русь» у славян?</vt:lpstr>
      <vt:lpstr>Слайд 16</vt:lpstr>
    </vt:vector>
  </TitlesOfParts>
  <Company>Emborg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Николай</cp:lastModifiedBy>
  <cp:revision>24</cp:revision>
  <dcterms:created xsi:type="dcterms:W3CDTF">2005-11-26T20:38:36Z</dcterms:created>
  <dcterms:modified xsi:type="dcterms:W3CDTF">2012-10-09T09:20:15Z</dcterms:modified>
</cp:coreProperties>
</file>