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2" r:id="rId26"/>
    <p:sldId id="281" r:id="rId27"/>
    <p:sldId id="283" r:id="rId28"/>
    <p:sldId id="284" r:id="rId29"/>
    <p:sldId id="287" r:id="rId30"/>
    <p:sldId id="288" r:id="rId31"/>
    <p:sldId id="290" r:id="rId32"/>
    <p:sldId id="291" r:id="rId33"/>
    <p:sldId id="292" r:id="rId34"/>
    <p:sldId id="293" r:id="rId35"/>
    <p:sldId id="294" r:id="rId36"/>
    <p:sldId id="295" r:id="rId37"/>
    <p:sldId id="289" r:id="rId38"/>
    <p:sldId id="296" r:id="rId39"/>
    <p:sldId id="297" r:id="rId40"/>
    <p:sldId id="298" r:id="rId4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99FF99"/>
    <a:srgbClr val="00FF00"/>
    <a:srgbClr val="CC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28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D9E209-D7EE-4EE9-8969-C87BF20642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BA3E1D-20E5-4C6E-881D-37C25C579D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82F7FB-8D2B-4318-8BD5-96234D4E48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1EB218-CBF3-4A2E-9C4E-B8EBA2449D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F649B1-B835-4303-8659-A5CE131BB0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DBF8C4-1218-4058-88A1-5086454A0E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D40AB2-03EB-4BF2-8013-0F784448A4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03E1A4-AA78-4DCA-B9B3-B2C141FB41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CE4651-1D01-43D0-AA49-DF372AD60E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DD3C74-B911-4402-AA63-6A44287F63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8F049E-15EB-4BF7-AA20-D225B9B791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E9D28F"/>
            </a:gs>
            <a:gs pos="100000">
              <a:srgbClr val="CC99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Arial" pitchFamily="34" charset="0"/>
              </a:defRPr>
            </a:lvl1pPr>
          </a:lstStyle>
          <a:p>
            <a:pPr>
              <a:defRPr/>
            </a:pPr>
            <a:fld id="{D5E4BA4C-16F8-453E-8681-09AF295CE4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2"/>
          <p:cNvSpPr>
            <a:spLocks noChangeArrowheads="1" noChangeShapeType="1" noTextEdit="1"/>
          </p:cNvSpPr>
          <p:nvPr/>
        </p:nvSpPr>
        <p:spPr bwMode="auto">
          <a:xfrm>
            <a:off x="684213" y="381000"/>
            <a:ext cx="6624637" cy="413385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60319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 spc="72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latin typeface="Impact"/>
              </a:rPr>
              <a:t>Московская Русь</a:t>
            </a:r>
          </a:p>
          <a:p>
            <a:pPr algn="ctr"/>
            <a:r>
              <a:rPr lang="ru-RU" sz="3600" kern="10" spc="72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latin typeface="Impact"/>
              </a:rPr>
              <a:t>XIV - XVI вв.</a:t>
            </a:r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539750" y="5464175"/>
            <a:ext cx="2808288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Значение Куликовской битвы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ru-RU" sz="3600" smtClean="0"/>
              <a:t>Ослабление (но не отмена!!!) ордынского ига.</a:t>
            </a:r>
          </a:p>
          <a:p>
            <a:pPr eaLnBrk="1" hangingPunct="1">
              <a:spcBef>
                <a:spcPct val="50000"/>
              </a:spcBef>
            </a:pPr>
            <a:r>
              <a:rPr lang="ru-RU" sz="3600" smtClean="0"/>
              <a:t>Доказана возможность победы над монголо-татарами.</a:t>
            </a:r>
          </a:p>
          <a:p>
            <a:pPr eaLnBrk="1" hangingPunct="1">
              <a:spcBef>
                <a:spcPct val="50000"/>
              </a:spcBef>
            </a:pPr>
            <a:r>
              <a:rPr lang="ru-RU" sz="3600" smtClean="0"/>
              <a:t>Мощный национальный подъем.</a:t>
            </a:r>
          </a:p>
          <a:p>
            <a:pPr eaLnBrk="1" hangingPunct="1">
              <a:spcBef>
                <a:spcPct val="50000"/>
              </a:spcBef>
            </a:pPr>
            <a:r>
              <a:rPr lang="ru-RU" sz="3600" smtClean="0"/>
              <a:t>Признание роли Москвы как объединительницы Руси.</a:t>
            </a:r>
          </a:p>
        </p:txBody>
      </p:sp>
      <p:sp>
        <p:nvSpPr>
          <p:cNvPr id="34820" name="AutoShape 4"/>
          <p:cNvSpPr>
            <a:spLocks noChangeArrowheads="1"/>
          </p:cNvSpPr>
          <p:nvPr/>
        </p:nvSpPr>
        <p:spPr bwMode="auto">
          <a:xfrm>
            <a:off x="539750" y="1196975"/>
            <a:ext cx="8353425" cy="431800"/>
          </a:xfrm>
          <a:prstGeom prst="wedgeRectCallout">
            <a:avLst>
              <a:gd name="adj1" fmla="val 17370"/>
              <a:gd name="adj2" fmla="val 8676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/>
              <a:t>В 1382 г. хан Тохтамыш взял Москву и заставил возобновить выплату дани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/>
      <p:bldP spid="348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>Василий </a:t>
            </a:r>
            <a:r>
              <a:rPr lang="en-US" sz="4000" smtClean="0"/>
              <a:t>I</a:t>
            </a:r>
            <a:r>
              <a:rPr lang="ru-RU" sz="4000" smtClean="0"/>
              <a:t> Дмитриевич</a:t>
            </a:r>
            <a:br>
              <a:rPr lang="ru-RU" sz="4000" smtClean="0"/>
            </a:br>
            <a:r>
              <a:rPr lang="ru-RU" sz="4000" smtClean="0"/>
              <a:t>(1389-1425)</a:t>
            </a:r>
          </a:p>
        </p:txBody>
      </p:sp>
      <p:sp>
        <p:nvSpPr>
          <p:cNvPr id="40966" name="AutoShape 6"/>
          <p:cNvSpPr>
            <a:spLocks/>
          </p:cNvSpPr>
          <p:nvPr/>
        </p:nvSpPr>
        <p:spPr bwMode="auto">
          <a:xfrm flipH="1">
            <a:off x="1766888" y="1455738"/>
            <a:ext cx="4965700" cy="647700"/>
          </a:xfrm>
          <a:prstGeom prst="borderCallout3">
            <a:avLst>
              <a:gd name="adj1" fmla="val 17644"/>
              <a:gd name="adj2" fmla="val 101532"/>
              <a:gd name="adj3" fmla="val 17644"/>
              <a:gd name="adj4" fmla="val 112977"/>
              <a:gd name="adj5" fmla="val -111278"/>
              <a:gd name="adj6" fmla="val 112977"/>
              <a:gd name="adj7" fmla="val -130884"/>
              <a:gd name="adj8" fmla="val 9929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 type="oval" w="med" len="med"/>
          </a:ln>
        </p:spPr>
        <p:txBody>
          <a:bodyPr/>
          <a:lstStyle/>
          <a:p>
            <a:pPr algn="ctr"/>
            <a:r>
              <a:rPr lang="ru-RU"/>
              <a:t>Стал великим князем по завещанию отца, не спрашивая разрешения Орды!</a:t>
            </a:r>
          </a:p>
        </p:txBody>
      </p:sp>
      <p:sp>
        <p:nvSpPr>
          <p:cNvPr id="40967" name="AutoShape 7"/>
          <p:cNvSpPr>
            <a:spLocks noChangeArrowheads="1"/>
          </p:cNvSpPr>
          <p:nvPr/>
        </p:nvSpPr>
        <p:spPr bwMode="auto">
          <a:xfrm>
            <a:off x="1116013" y="2205038"/>
            <a:ext cx="4968875" cy="1584325"/>
          </a:xfrm>
          <a:prstGeom prst="rightArrow">
            <a:avLst>
              <a:gd name="adj1" fmla="val 50037"/>
              <a:gd name="adj2" fmla="val 18447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5000"/>
              </a:lnSpc>
            </a:pPr>
            <a:r>
              <a:rPr lang="ru-RU"/>
              <a:t>1395 г. – отразил нападение</a:t>
            </a:r>
          </a:p>
          <a:p>
            <a:pPr algn="ctr">
              <a:lnSpc>
                <a:spcPct val="75000"/>
              </a:lnSpc>
            </a:pPr>
            <a:r>
              <a:rPr lang="ru-RU"/>
              <a:t>Тимура (Тамерлана) на Русь</a:t>
            </a:r>
          </a:p>
        </p:txBody>
      </p:sp>
      <p:pic>
        <p:nvPicPr>
          <p:cNvPr id="40968" name="Picture 8" descr="9N058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72225" y="2205038"/>
            <a:ext cx="1089025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9" name="Picture 9" descr="BOGOMA_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72225" y="2205038"/>
            <a:ext cx="1076325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70" name="AutoShape 10"/>
          <p:cNvSpPr>
            <a:spLocks noChangeArrowheads="1"/>
          </p:cNvSpPr>
          <p:nvPr/>
        </p:nvSpPr>
        <p:spPr bwMode="auto">
          <a:xfrm>
            <a:off x="1116013" y="4005263"/>
            <a:ext cx="3384550" cy="1655762"/>
          </a:xfrm>
          <a:prstGeom prst="rightArrowCallout">
            <a:avLst>
              <a:gd name="adj1" fmla="val 19463"/>
              <a:gd name="adj2" fmla="val 23634"/>
              <a:gd name="adj3" fmla="val 43721"/>
              <a:gd name="adj4" fmla="val 7411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1408 г. – откупился </a:t>
            </a:r>
          </a:p>
          <a:p>
            <a:pPr algn="ctr"/>
            <a:r>
              <a:rPr lang="ru-RU"/>
              <a:t>от эмира Едигея,</a:t>
            </a:r>
          </a:p>
          <a:p>
            <a:pPr algn="ctr"/>
            <a:r>
              <a:rPr lang="ru-RU"/>
              <a:t>осадившего Москву</a:t>
            </a:r>
          </a:p>
        </p:txBody>
      </p:sp>
      <p:sp>
        <p:nvSpPr>
          <p:cNvPr id="40972" name="Rectangle 12"/>
          <p:cNvSpPr>
            <a:spLocks noChangeArrowheads="1"/>
          </p:cNvSpPr>
          <p:nvPr/>
        </p:nvSpPr>
        <p:spPr bwMode="auto">
          <a:xfrm>
            <a:off x="5076825" y="4076700"/>
            <a:ext cx="3240088" cy="14398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Присоединил Нижний</a:t>
            </a:r>
          </a:p>
          <a:p>
            <a:pPr algn="ctr"/>
            <a:r>
              <a:rPr lang="ru-RU"/>
              <a:t>Новгород, Муром, Вологду,</a:t>
            </a:r>
          </a:p>
          <a:p>
            <a:pPr algn="ctr"/>
            <a:r>
              <a:rPr lang="ru-RU"/>
              <a:t>Устюг, Торжок, Волоколамск,</a:t>
            </a:r>
          </a:p>
          <a:p>
            <a:pPr algn="ctr"/>
            <a:r>
              <a:rPr lang="ru-RU"/>
              <a:t>но отдал Смоленск Литве</a:t>
            </a:r>
          </a:p>
        </p:txBody>
      </p:sp>
      <p:sp>
        <p:nvSpPr>
          <p:cNvPr id="40974" name="AutoShape 14"/>
          <p:cNvSpPr>
            <a:spLocks/>
          </p:cNvSpPr>
          <p:nvPr/>
        </p:nvSpPr>
        <p:spPr bwMode="auto">
          <a:xfrm>
            <a:off x="2700338" y="5876925"/>
            <a:ext cx="4965700" cy="647700"/>
          </a:xfrm>
          <a:prstGeom prst="borderCallout3">
            <a:avLst>
              <a:gd name="adj1" fmla="val 17648"/>
              <a:gd name="adj2" fmla="val 101532"/>
              <a:gd name="adj3" fmla="val 17648"/>
              <a:gd name="adj4" fmla="val 110296"/>
              <a:gd name="adj5" fmla="val -37255"/>
              <a:gd name="adj6" fmla="val 110296"/>
              <a:gd name="adj7" fmla="val -85051"/>
              <a:gd name="adj8" fmla="val 9888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 type="oval" w="med" len="med"/>
          </a:ln>
        </p:spPr>
        <p:txBody>
          <a:bodyPr/>
          <a:lstStyle/>
          <a:p>
            <a:pPr algn="ctr"/>
            <a:r>
              <a:rPr lang="ru-RU"/>
              <a:t>Василий</a:t>
            </a:r>
            <a:r>
              <a:rPr lang="en-US"/>
              <a:t> I</a:t>
            </a:r>
            <a:r>
              <a:rPr lang="ru-RU"/>
              <a:t> был женат на дочери литовского</a:t>
            </a:r>
          </a:p>
          <a:p>
            <a:pPr algn="ctr"/>
            <a:r>
              <a:rPr lang="ru-RU"/>
              <a:t>великого князя Витовта Софье…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9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09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0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40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6" grpId="0" animBg="1"/>
      <p:bldP spid="40967" grpId="0" animBg="1"/>
      <p:bldP spid="40970" grpId="0" animBg="1"/>
      <p:bldP spid="40972" grpId="0" animBg="1"/>
      <p:bldP spid="4097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>Феодальная война 1433-1453 гг.</a:t>
            </a:r>
          </a:p>
        </p:txBody>
      </p:sp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468313" y="1412875"/>
            <a:ext cx="3671887" cy="12239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Василий </a:t>
            </a:r>
            <a:r>
              <a:rPr lang="en-US"/>
              <a:t>II</a:t>
            </a:r>
            <a:r>
              <a:rPr lang="ru-RU"/>
              <a:t> Васильевич Темный</a:t>
            </a:r>
          </a:p>
          <a:p>
            <a:pPr algn="ctr"/>
            <a:r>
              <a:rPr lang="ru-RU"/>
              <a:t>(1425-1462)</a:t>
            </a:r>
            <a:endParaRPr lang="en-US">
              <a:cs typeface="Arial" charset="0"/>
            </a:endParaRPr>
          </a:p>
        </p:txBody>
      </p:sp>
      <p:sp>
        <p:nvSpPr>
          <p:cNvPr id="13316" name="Rectangle 6"/>
          <p:cNvSpPr>
            <a:spLocks noChangeArrowheads="1"/>
          </p:cNvSpPr>
          <p:nvPr/>
        </p:nvSpPr>
        <p:spPr bwMode="auto">
          <a:xfrm>
            <a:off x="4859338" y="1412875"/>
            <a:ext cx="367188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Юрий Дмитриевич Галицкий</a:t>
            </a:r>
          </a:p>
        </p:txBody>
      </p:sp>
      <p:sp>
        <p:nvSpPr>
          <p:cNvPr id="13317" name="Rectangle 7"/>
          <p:cNvSpPr>
            <a:spLocks noChangeArrowheads="1"/>
          </p:cNvSpPr>
          <p:nvPr/>
        </p:nvSpPr>
        <p:spPr bwMode="auto">
          <a:xfrm>
            <a:off x="4859338" y="1916113"/>
            <a:ext cx="3671887" cy="720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5000"/>
              </a:lnSpc>
            </a:pPr>
            <a:r>
              <a:rPr lang="ru-RU"/>
              <a:t>Василий Косой</a:t>
            </a:r>
          </a:p>
          <a:p>
            <a:pPr algn="ctr">
              <a:lnSpc>
                <a:spcPct val="85000"/>
              </a:lnSpc>
            </a:pPr>
            <a:r>
              <a:rPr lang="ru-RU"/>
              <a:t>Дмитрий Шемяка</a:t>
            </a:r>
          </a:p>
          <a:p>
            <a:pPr algn="ctr">
              <a:lnSpc>
                <a:spcPct val="85000"/>
              </a:lnSpc>
            </a:pPr>
            <a:r>
              <a:rPr lang="ru-RU"/>
              <a:t>Дмитрий Красный</a:t>
            </a:r>
          </a:p>
        </p:txBody>
      </p:sp>
      <p:sp>
        <p:nvSpPr>
          <p:cNvPr id="13318" name="Text Box 8"/>
          <p:cNvSpPr txBox="1">
            <a:spLocks noChangeArrowheads="1"/>
          </p:cNvSpPr>
          <p:nvPr/>
        </p:nvSpPr>
        <p:spPr bwMode="auto">
          <a:xfrm>
            <a:off x="4284663" y="1628775"/>
            <a:ext cx="4222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/>
              <a:t>×</a:t>
            </a:r>
            <a:endParaRPr lang="ru-RU" sz="3200"/>
          </a:p>
        </p:txBody>
      </p:sp>
      <p:sp>
        <p:nvSpPr>
          <p:cNvPr id="43017" name="Rectangle 9"/>
          <p:cNvSpPr>
            <a:spLocks noChangeArrowheads="1"/>
          </p:cNvSpPr>
          <p:nvPr/>
        </p:nvSpPr>
        <p:spPr bwMode="auto">
          <a:xfrm>
            <a:off x="468313" y="2781300"/>
            <a:ext cx="8064500" cy="11525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/>
              <a:t>Причина – вопрос о престолонаследии:</a:t>
            </a:r>
          </a:p>
          <a:p>
            <a:pPr algn="ctr"/>
            <a:r>
              <a:rPr lang="ru-RU"/>
              <a:t>По завещанию Дмитрия Донского, Московское княжество</a:t>
            </a:r>
          </a:p>
          <a:p>
            <a:pPr algn="ctr"/>
            <a:r>
              <a:rPr lang="ru-RU"/>
              <a:t>после смерти Василия </a:t>
            </a:r>
            <a:r>
              <a:rPr lang="en-US"/>
              <a:t>I</a:t>
            </a:r>
            <a:r>
              <a:rPr lang="ru-RU"/>
              <a:t> должно было перейти Юрию.</a:t>
            </a:r>
          </a:p>
          <a:p>
            <a:pPr algn="ctr"/>
            <a:r>
              <a:rPr lang="ru-RU"/>
              <a:t>Но ко времени составления завещания у Василия </a:t>
            </a:r>
            <a:r>
              <a:rPr lang="en-US"/>
              <a:t>I</a:t>
            </a:r>
            <a:r>
              <a:rPr lang="ru-RU"/>
              <a:t> не было детей.</a:t>
            </a:r>
          </a:p>
        </p:txBody>
      </p:sp>
      <p:sp>
        <p:nvSpPr>
          <p:cNvPr id="43019" name="Rectangle 11"/>
          <p:cNvSpPr>
            <a:spLocks noChangeArrowheads="1"/>
          </p:cNvSpPr>
          <p:nvPr/>
        </p:nvSpPr>
        <p:spPr bwMode="auto">
          <a:xfrm>
            <a:off x="468313" y="3933825"/>
            <a:ext cx="8064500" cy="12239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/>
              <a:t>Повод – скандал:</a:t>
            </a:r>
          </a:p>
          <a:p>
            <a:pPr algn="ctr"/>
            <a:r>
              <a:rPr lang="ru-RU"/>
              <a:t>8 февраля 1433 г. на свадьбе Василия </a:t>
            </a:r>
            <a:r>
              <a:rPr lang="en-US"/>
              <a:t>II</a:t>
            </a:r>
            <a:endParaRPr lang="ru-RU"/>
          </a:p>
          <a:p>
            <a:pPr algn="ctr"/>
            <a:r>
              <a:rPr lang="ru-RU"/>
              <a:t>Софья Витовтовна (мать Василия </a:t>
            </a:r>
            <a:r>
              <a:rPr lang="en-US"/>
              <a:t>II</a:t>
            </a:r>
            <a:r>
              <a:rPr lang="ru-RU"/>
              <a:t>) сорвала драгоценный пояс,</a:t>
            </a:r>
          </a:p>
          <a:p>
            <a:pPr algn="ctr"/>
            <a:r>
              <a:rPr lang="ru-RU"/>
              <a:t>принадлежавший ранее Дмитрию Донскому, с Василия Косого.</a:t>
            </a:r>
          </a:p>
        </p:txBody>
      </p:sp>
      <p:sp>
        <p:nvSpPr>
          <p:cNvPr id="13321" name="Rectangle 12"/>
          <p:cNvSpPr>
            <a:spLocks noChangeArrowheads="1"/>
          </p:cNvSpPr>
          <p:nvPr/>
        </p:nvSpPr>
        <p:spPr bwMode="auto">
          <a:xfrm flipH="1">
            <a:off x="0" y="0"/>
            <a:ext cx="2808288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/>
              <a:t>Сын Василия </a:t>
            </a:r>
            <a:r>
              <a:rPr lang="en-US"/>
              <a:t>I</a:t>
            </a:r>
            <a:r>
              <a:rPr lang="ru-RU"/>
              <a:t> и внук Дмитрия Донского</a:t>
            </a:r>
          </a:p>
        </p:txBody>
      </p:sp>
      <p:sp>
        <p:nvSpPr>
          <p:cNvPr id="13322" name="Line 14"/>
          <p:cNvSpPr>
            <a:spLocks noChangeShapeType="1"/>
          </p:cNvSpPr>
          <p:nvPr/>
        </p:nvSpPr>
        <p:spPr bwMode="auto">
          <a:xfrm>
            <a:off x="539750" y="620713"/>
            <a:ext cx="215900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23" name="Rectangle 15"/>
          <p:cNvSpPr>
            <a:spLocks noChangeArrowheads="1"/>
          </p:cNvSpPr>
          <p:nvPr/>
        </p:nvSpPr>
        <p:spPr bwMode="auto">
          <a:xfrm>
            <a:off x="6335713" y="0"/>
            <a:ext cx="2808287" cy="6207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Сын Дмитрия Донского и</a:t>
            </a:r>
          </a:p>
          <a:p>
            <a:pPr algn="ctr"/>
            <a:r>
              <a:rPr lang="ru-RU"/>
              <a:t>брат Василия </a:t>
            </a:r>
            <a:r>
              <a:rPr lang="en-US"/>
              <a:t>I</a:t>
            </a:r>
            <a:endParaRPr lang="ru-RU"/>
          </a:p>
        </p:txBody>
      </p:sp>
      <p:sp>
        <p:nvSpPr>
          <p:cNvPr id="13324" name="Line 17"/>
          <p:cNvSpPr>
            <a:spLocks noChangeShapeType="1"/>
          </p:cNvSpPr>
          <p:nvPr/>
        </p:nvSpPr>
        <p:spPr bwMode="auto">
          <a:xfrm flipH="1">
            <a:off x="8243888" y="620713"/>
            <a:ext cx="431800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3029" name="AutoShape 21"/>
          <p:cNvSpPr>
            <a:spLocks noChangeArrowheads="1"/>
          </p:cNvSpPr>
          <p:nvPr/>
        </p:nvSpPr>
        <p:spPr bwMode="auto">
          <a:xfrm>
            <a:off x="323850" y="5264150"/>
            <a:ext cx="8280400" cy="1484313"/>
          </a:xfrm>
          <a:prstGeom prst="verticalScroll">
            <a:avLst>
              <a:gd name="adj" fmla="val 759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80000"/>
              </a:lnSpc>
            </a:pPr>
            <a:r>
              <a:rPr lang="ru-RU" sz="1400" b="1"/>
              <a:t>Основные события:</a:t>
            </a:r>
          </a:p>
          <a:p>
            <a:pPr>
              <a:lnSpc>
                <a:spcPct val="80000"/>
              </a:lnSpc>
            </a:pPr>
            <a:r>
              <a:rPr lang="ru-RU" sz="1400"/>
              <a:t>1434 г. – Юрий Дмитриевич объявил себя великим князем и умер</a:t>
            </a:r>
          </a:p>
          <a:p>
            <a:pPr>
              <a:lnSpc>
                <a:spcPct val="80000"/>
              </a:lnSpc>
            </a:pPr>
            <a:r>
              <a:rPr lang="ru-RU" sz="1400"/>
              <a:t>1434 г. – Василий Косой объявил себя великим князем</a:t>
            </a:r>
          </a:p>
          <a:p>
            <a:pPr>
              <a:lnSpc>
                <a:spcPct val="80000"/>
              </a:lnSpc>
            </a:pPr>
            <a:r>
              <a:rPr lang="ru-RU" sz="1400"/>
              <a:t>1436 г. – Василий Косой был ослеплен и посажен в темницу</a:t>
            </a:r>
          </a:p>
          <a:p>
            <a:pPr>
              <a:lnSpc>
                <a:spcPct val="80000"/>
              </a:lnSpc>
            </a:pPr>
            <a:r>
              <a:rPr lang="ru-RU" sz="1400"/>
              <a:t>1445 г. – Василий </a:t>
            </a:r>
            <a:r>
              <a:rPr lang="en-US" sz="1400"/>
              <a:t>II</a:t>
            </a:r>
            <a:r>
              <a:rPr lang="ru-RU" sz="1400"/>
              <a:t> был взят плен ханом Улу-Мухаммедом и отпущен  за огромный выкуп</a:t>
            </a:r>
          </a:p>
          <a:p>
            <a:pPr>
              <a:lnSpc>
                <a:spcPct val="80000"/>
              </a:lnSpc>
            </a:pPr>
            <a:r>
              <a:rPr lang="ru-RU" sz="1400"/>
              <a:t>1446 г. – Василий </a:t>
            </a:r>
            <a:r>
              <a:rPr lang="en-US" sz="1400"/>
              <a:t>II</a:t>
            </a:r>
            <a:r>
              <a:rPr lang="ru-RU" sz="1400"/>
              <a:t> был ослеплен Дмитрием Шемякой</a:t>
            </a:r>
          </a:p>
          <a:p>
            <a:pPr>
              <a:lnSpc>
                <a:spcPct val="80000"/>
              </a:lnSpc>
            </a:pPr>
            <a:r>
              <a:rPr lang="ru-RU" sz="1400"/>
              <a:t>1453 г. – Дмитрий Шемяка умер, война закончилась</a:t>
            </a:r>
          </a:p>
        </p:txBody>
      </p:sp>
      <p:pic>
        <p:nvPicPr>
          <p:cNvPr id="43031" name="Picture 23" descr="9N03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03963" y="2781300"/>
            <a:ext cx="2184400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0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0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0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30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30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3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3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3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7" grpId="0" animBg="1"/>
      <p:bldP spid="43019" grpId="0" animBg="1"/>
      <p:bldP spid="4302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>Последствия феодальной войны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916363"/>
          </a:xfrm>
        </p:spPr>
        <p:txBody>
          <a:bodyPr/>
          <a:lstStyle/>
          <a:p>
            <a:pPr eaLnBrk="1" hangingPunct="1"/>
            <a:r>
              <a:rPr lang="ru-RU" smtClean="0"/>
              <a:t>Разорение страны, гибель людей, сожжение городов и деревень</a:t>
            </a:r>
          </a:p>
          <a:p>
            <a:pPr eaLnBrk="1" hangingPunct="1"/>
            <a:r>
              <a:rPr lang="ru-RU" smtClean="0"/>
              <a:t>Усиление роли ордынских ханов, отсрочка свержения ордынского ига</a:t>
            </a:r>
          </a:p>
          <a:p>
            <a:pPr eaLnBrk="1" hangingPunct="1"/>
            <a:r>
              <a:rPr lang="ru-RU" smtClean="0"/>
              <a:t>Укрепление великокняжеской власти Василия </a:t>
            </a:r>
            <a:r>
              <a:rPr lang="en-US" smtClean="0"/>
              <a:t>II</a:t>
            </a: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>Василий </a:t>
            </a:r>
            <a:r>
              <a:rPr lang="en-US" sz="4000" smtClean="0"/>
              <a:t>II</a:t>
            </a:r>
            <a:r>
              <a:rPr lang="ru-RU" sz="4000" smtClean="0"/>
              <a:t> Темный</a:t>
            </a:r>
            <a:br>
              <a:rPr lang="ru-RU" sz="4000" smtClean="0"/>
            </a:br>
            <a:r>
              <a:rPr lang="ru-RU" sz="4000" smtClean="0"/>
              <a:t>после своей победы</a:t>
            </a:r>
          </a:p>
        </p:txBody>
      </p:sp>
      <p:sp>
        <p:nvSpPr>
          <p:cNvPr id="47108" name="AutoShape 4"/>
          <p:cNvSpPr>
            <a:spLocks noChangeArrowheads="1"/>
          </p:cNvSpPr>
          <p:nvPr/>
        </p:nvSpPr>
        <p:spPr bwMode="auto">
          <a:xfrm flipH="1">
            <a:off x="827088" y="2420938"/>
            <a:ext cx="6913562" cy="1368425"/>
          </a:xfrm>
          <a:prstGeom prst="rightArrow">
            <a:avLst>
              <a:gd name="adj1" fmla="val 54065"/>
              <a:gd name="adj2" fmla="val 8551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5000"/>
              </a:lnSpc>
            </a:pPr>
            <a:r>
              <a:rPr lang="ru-RU"/>
              <a:t>1456 г. – поход на Новгород.</a:t>
            </a:r>
          </a:p>
          <a:p>
            <a:pPr algn="ctr">
              <a:lnSpc>
                <a:spcPct val="75000"/>
              </a:lnSpc>
            </a:pPr>
            <a:r>
              <a:rPr lang="ru-RU"/>
              <a:t>Присоединение к Москве Вологды, Волоколамска</a:t>
            </a:r>
          </a:p>
          <a:p>
            <a:pPr algn="ctr">
              <a:lnSpc>
                <a:spcPct val="75000"/>
              </a:lnSpc>
            </a:pPr>
            <a:r>
              <a:rPr lang="ru-RU"/>
              <a:t>и других новгородских территорий</a:t>
            </a:r>
          </a:p>
        </p:txBody>
      </p:sp>
      <p:sp>
        <p:nvSpPr>
          <p:cNvPr id="47110" name="AutoShape 6"/>
          <p:cNvSpPr>
            <a:spLocks noChangeArrowheads="1"/>
          </p:cNvSpPr>
          <p:nvPr/>
        </p:nvSpPr>
        <p:spPr bwMode="auto">
          <a:xfrm>
            <a:off x="1908175" y="3860800"/>
            <a:ext cx="5257800" cy="1368425"/>
          </a:xfrm>
          <a:prstGeom prst="plus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1448 г. – Русская православная церковь</a:t>
            </a:r>
          </a:p>
          <a:p>
            <a:pPr algn="ctr"/>
            <a:r>
              <a:rPr lang="ru-RU"/>
              <a:t>стала автокефальной (независимой).</a:t>
            </a:r>
          </a:p>
          <a:p>
            <a:pPr algn="ctr"/>
            <a:r>
              <a:rPr lang="ru-RU"/>
              <a:t>Митрополитом Московским и всея Руси</a:t>
            </a:r>
          </a:p>
          <a:p>
            <a:pPr algn="ctr"/>
            <a:r>
              <a:rPr lang="ru-RU"/>
              <a:t>был избран Иона</a:t>
            </a:r>
          </a:p>
        </p:txBody>
      </p:sp>
      <p:sp>
        <p:nvSpPr>
          <p:cNvPr id="47114" name="AutoShape 10"/>
          <p:cNvSpPr>
            <a:spLocks noChangeArrowheads="1"/>
          </p:cNvSpPr>
          <p:nvPr/>
        </p:nvSpPr>
        <p:spPr bwMode="auto">
          <a:xfrm>
            <a:off x="1331913" y="5373688"/>
            <a:ext cx="6551612" cy="1152525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1448 г. – своим соправителем назначил сына Ивана</a:t>
            </a:r>
          </a:p>
          <a:p>
            <a:pPr algn="ctr"/>
            <a:r>
              <a:rPr lang="ru-RU"/>
              <a:t>(будущий Иван </a:t>
            </a:r>
            <a:r>
              <a:rPr lang="en-US"/>
              <a:t>III</a:t>
            </a:r>
            <a:r>
              <a:rPr lang="ru-RU"/>
              <a:t> Великий (1462-1505))</a:t>
            </a:r>
          </a:p>
        </p:txBody>
      </p:sp>
      <p:sp>
        <p:nvSpPr>
          <p:cNvPr id="47116" name="Rectangle 12"/>
          <p:cNvSpPr>
            <a:spLocks noChangeArrowheads="1"/>
          </p:cNvSpPr>
          <p:nvPr/>
        </p:nvSpPr>
        <p:spPr bwMode="auto">
          <a:xfrm>
            <a:off x="2268538" y="1484313"/>
            <a:ext cx="4679950" cy="9350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Ликвидация удельных княжеств</a:t>
            </a:r>
          </a:p>
          <a:p>
            <a:pPr algn="ctr"/>
            <a:r>
              <a:rPr lang="ru-RU"/>
              <a:t>(Дмитровского, Галицкого, Можайского,</a:t>
            </a:r>
          </a:p>
          <a:p>
            <a:pPr algn="ctr"/>
            <a:r>
              <a:rPr lang="ru-RU"/>
              <a:t>Серпуховско-Боровского и др.)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7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8" grpId="0" animBg="1"/>
      <p:bldP spid="47110" grpId="0" animBg="1"/>
      <p:bldP spid="47114" grpId="0" animBg="1"/>
      <p:bldP spid="471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>Иван </a:t>
            </a:r>
            <a:r>
              <a:rPr lang="en-US" sz="4000" smtClean="0"/>
              <a:t>III</a:t>
            </a:r>
            <a:r>
              <a:rPr lang="ru-RU" sz="4000" smtClean="0"/>
              <a:t> Васильевич (1462-1505) </a:t>
            </a:r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900113" y="1628775"/>
            <a:ext cx="2663825" cy="17287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Присоединение:</a:t>
            </a:r>
          </a:p>
          <a:p>
            <a:pPr algn="ctr"/>
            <a:r>
              <a:rPr lang="ru-RU"/>
              <a:t>Ярославль (1463)</a:t>
            </a:r>
          </a:p>
          <a:p>
            <a:pPr algn="ctr"/>
            <a:r>
              <a:rPr lang="ru-RU"/>
              <a:t>Ростов (1474)</a:t>
            </a:r>
          </a:p>
          <a:p>
            <a:pPr algn="ctr"/>
            <a:r>
              <a:rPr lang="ru-RU" b="1"/>
              <a:t>Новгород (1478)</a:t>
            </a:r>
          </a:p>
          <a:p>
            <a:pPr algn="ctr"/>
            <a:r>
              <a:rPr lang="ru-RU"/>
              <a:t>Тверь (1485)</a:t>
            </a:r>
          </a:p>
          <a:p>
            <a:pPr algn="ctr"/>
            <a:r>
              <a:rPr lang="ru-RU"/>
              <a:t>Вятка (1489)</a:t>
            </a:r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4643438" y="1628775"/>
            <a:ext cx="3529012" cy="1800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Свержение ига:</a:t>
            </a:r>
          </a:p>
          <a:p>
            <a:pPr algn="ctr"/>
            <a:r>
              <a:rPr lang="ru-RU"/>
              <a:t>1476 г. – прекращение</a:t>
            </a:r>
          </a:p>
          <a:p>
            <a:pPr algn="ctr"/>
            <a:r>
              <a:rPr lang="ru-RU"/>
              <a:t>выплаты дани («выхода»)</a:t>
            </a:r>
          </a:p>
          <a:p>
            <a:pPr algn="ctr"/>
            <a:r>
              <a:rPr lang="ru-RU"/>
              <a:t>1480 г. – стояние на реке Угре</a:t>
            </a:r>
          </a:p>
          <a:p>
            <a:pPr algn="ctr"/>
            <a:r>
              <a:rPr lang="ru-RU"/>
              <a:t>+ 1487 г. – подчинение</a:t>
            </a:r>
          </a:p>
          <a:p>
            <a:pPr algn="ctr"/>
            <a:r>
              <a:rPr lang="ru-RU"/>
              <a:t>Казанского ханства</a:t>
            </a:r>
          </a:p>
        </p:txBody>
      </p:sp>
      <p:sp>
        <p:nvSpPr>
          <p:cNvPr id="49159" name="AutoShape 7"/>
          <p:cNvSpPr>
            <a:spLocks/>
          </p:cNvSpPr>
          <p:nvPr/>
        </p:nvSpPr>
        <p:spPr bwMode="auto">
          <a:xfrm flipH="1">
            <a:off x="542925" y="1116013"/>
            <a:ext cx="3455988" cy="503237"/>
          </a:xfrm>
          <a:prstGeom prst="borderCallout3">
            <a:avLst>
              <a:gd name="adj1" fmla="val 22708"/>
              <a:gd name="adj2" fmla="val -2208"/>
              <a:gd name="adj3" fmla="val 22708"/>
              <a:gd name="adj4" fmla="val -10384"/>
              <a:gd name="adj5" fmla="val 161194"/>
              <a:gd name="adj6" fmla="val -10384"/>
              <a:gd name="adj7" fmla="val 300630"/>
              <a:gd name="adj8" fmla="val 2338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/>
              <a:t>1471 г. –  битва на реке Шелони</a:t>
            </a:r>
          </a:p>
          <a:p>
            <a:pPr algn="ctr"/>
            <a:r>
              <a:rPr lang="ru-RU" sz="1400"/>
              <a:t>1478 г. – осада и взятие Новгорода</a:t>
            </a:r>
          </a:p>
        </p:txBody>
      </p:sp>
      <p:sp>
        <p:nvSpPr>
          <p:cNvPr id="49160" name="Rectangle 8"/>
          <p:cNvSpPr>
            <a:spLocks noChangeArrowheads="1"/>
          </p:cNvSpPr>
          <p:nvPr/>
        </p:nvSpPr>
        <p:spPr bwMode="auto">
          <a:xfrm>
            <a:off x="900113" y="3357563"/>
            <a:ext cx="2663825" cy="7191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1485 г. – </a:t>
            </a:r>
          </a:p>
          <a:p>
            <a:pPr algn="ctr"/>
            <a:r>
              <a:rPr lang="ru-RU"/>
              <a:t>государь всея Руси</a:t>
            </a:r>
          </a:p>
        </p:txBody>
      </p:sp>
      <p:sp>
        <p:nvSpPr>
          <p:cNvPr id="49162" name="AutoShape 10"/>
          <p:cNvSpPr>
            <a:spLocks noChangeArrowheads="1"/>
          </p:cNvSpPr>
          <p:nvPr/>
        </p:nvSpPr>
        <p:spPr bwMode="auto">
          <a:xfrm>
            <a:off x="900113" y="4365625"/>
            <a:ext cx="7488237" cy="1295400"/>
          </a:xfrm>
          <a:prstGeom prst="bevel">
            <a:avLst>
              <a:gd name="adj" fmla="val 945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/>
              <a:t>Судебник 1497 г.</a:t>
            </a:r>
          </a:p>
          <a:p>
            <a:pPr algn="ctr"/>
            <a:r>
              <a:rPr lang="ru-RU"/>
              <a:t>Смертная казнь за основные государственные преступления</a:t>
            </a:r>
          </a:p>
          <a:p>
            <a:pPr algn="ctr"/>
            <a:r>
              <a:rPr lang="ru-RU"/>
              <a:t>Право Юрьева дня (две недели до и после 26 ноября)</a:t>
            </a:r>
          </a:p>
        </p:txBody>
      </p:sp>
      <p:sp>
        <p:nvSpPr>
          <p:cNvPr id="49164" name="AutoShape 12"/>
          <p:cNvSpPr>
            <a:spLocks noChangeArrowheads="1"/>
          </p:cNvSpPr>
          <p:nvPr/>
        </p:nvSpPr>
        <p:spPr bwMode="auto">
          <a:xfrm>
            <a:off x="2124075" y="6021388"/>
            <a:ext cx="3168650" cy="431800"/>
          </a:xfrm>
          <a:prstGeom prst="wedgeRectCallout">
            <a:avLst>
              <a:gd name="adj1" fmla="val -32968"/>
              <a:gd name="adj2" fmla="val -18529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/>
              <a:t>+ Выплата «пожилого»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9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91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9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9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49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6" grpId="0" animBg="1"/>
      <p:bldP spid="49158" grpId="0" animBg="1"/>
      <p:bldP spid="49159" grpId="0" animBg="1"/>
      <p:bldP spid="49160" grpId="0" animBg="1"/>
      <p:bldP spid="49162" grpId="0" animBg="1"/>
      <p:bldP spid="4916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15A_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404813"/>
            <a:ext cx="6842125" cy="544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5" name="AutoShape 5"/>
          <p:cNvSpPr>
            <a:spLocks noChangeArrowheads="1"/>
          </p:cNvSpPr>
          <p:nvPr/>
        </p:nvSpPr>
        <p:spPr bwMode="auto">
          <a:xfrm>
            <a:off x="468313" y="5734050"/>
            <a:ext cx="2016125" cy="647700"/>
          </a:xfrm>
          <a:prstGeom prst="wedgeRectCallout">
            <a:avLst>
              <a:gd name="adj1" fmla="val 41731"/>
              <a:gd name="adj2" fmla="val -10735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/>
              <a:t>Совет знати при великом князе</a:t>
            </a:r>
          </a:p>
        </p:txBody>
      </p:sp>
      <p:sp>
        <p:nvSpPr>
          <p:cNvPr id="51206" name="AutoShape 6"/>
          <p:cNvSpPr>
            <a:spLocks noChangeArrowheads="1"/>
          </p:cNvSpPr>
          <p:nvPr/>
        </p:nvSpPr>
        <p:spPr bwMode="auto">
          <a:xfrm>
            <a:off x="2843213" y="5659438"/>
            <a:ext cx="2808287" cy="968375"/>
          </a:xfrm>
          <a:prstGeom prst="wedgeRectCallout">
            <a:avLst>
              <a:gd name="adj1" fmla="val -4833"/>
              <a:gd name="adj2" fmla="val -7705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/>
              <a:t>Орган, ведавший государевыми (дворцовыми) землями</a:t>
            </a:r>
          </a:p>
        </p:txBody>
      </p:sp>
      <p:sp>
        <p:nvSpPr>
          <p:cNvPr id="51207" name="AutoShape 7"/>
          <p:cNvSpPr>
            <a:spLocks noChangeArrowheads="1"/>
          </p:cNvSpPr>
          <p:nvPr/>
        </p:nvSpPr>
        <p:spPr bwMode="auto">
          <a:xfrm>
            <a:off x="6084888" y="5659438"/>
            <a:ext cx="2808287" cy="1008062"/>
          </a:xfrm>
          <a:prstGeom prst="wedgeRectCallout">
            <a:avLst>
              <a:gd name="adj1" fmla="val 593"/>
              <a:gd name="adj2" fmla="val -8165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5000"/>
              </a:lnSpc>
            </a:pPr>
            <a:r>
              <a:rPr lang="ru-RU"/>
              <a:t>Орган, ведавший государственной печатью, финансами и внешней политикой</a:t>
            </a:r>
          </a:p>
        </p:txBody>
      </p:sp>
      <p:pic>
        <p:nvPicPr>
          <p:cNvPr id="17414" name="Picture 8" descr="13D_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38" y="0"/>
            <a:ext cx="1071562" cy="242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9" name="Rectangle 9"/>
          <p:cNvSpPr>
            <a:spLocks noChangeArrowheads="1"/>
          </p:cNvSpPr>
          <p:nvPr/>
        </p:nvSpPr>
        <p:spPr bwMode="auto">
          <a:xfrm>
            <a:off x="323850" y="1557338"/>
            <a:ext cx="1727200" cy="15843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5000"/>
              </a:lnSpc>
            </a:pPr>
            <a:r>
              <a:rPr lang="ru-RU" sz="1600" b="1"/>
              <a:t>Местное</a:t>
            </a:r>
          </a:p>
          <a:p>
            <a:pPr algn="ctr">
              <a:lnSpc>
                <a:spcPct val="75000"/>
              </a:lnSpc>
            </a:pPr>
            <a:r>
              <a:rPr lang="ru-RU" sz="1600" b="1"/>
              <a:t>управление</a:t>
            </a:r>
          </a:p>
          <a:p>
            <a:pPr algn="ctr"/>
            <a:endParaRPr lang="ru-RU" sz="1600"/>
          </a:p>
          <a:p>
            <a:pPr algn="ctr"/>
            <a:r>
              <a:rPr lang="ru-RU" sz="1600"/>
              <a:t>Уезды</a:t>
            </a:r>
          </a:p>
          <a:p>
            <a:pPr algn="ctr"/>
            <a:endParaRPr lang="ru-RU" sz="1600"/>
          </a:p>
          <a:p>
            <a:pPr algn="ctr"/>
            <a:r>
              <a:rPr lang="ru-RU" sz="1600"/>
              <a:t>Волости Станы</a:t>
            </a:r>
          </a:p>
        </p:txBody>
      </p:sp>
      <p:sp>
        <p:nvSpPr>
          <p:cNvPr id="51211" name="Line 11"/>
          <p:cNvSpPr>
            <a:spLocks noChangeShapeType="1"/>
          </p:cNvSpPr>
          <p:nvPr/>
        </p:nvSpPr>
        <p:spPr bwMode="auto">
          <a:xfrm flipH="1">
            <a:off x="755650" y="2492375"/>
            <a:ext cx="287338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1212" name="Line 12"/>
          <p:cNvSpPr>
            <a:spLocks noChangeShapeType="1"/>
          </p:cNvSpPr>
          <p:nvPr/>
        </p:nvSpPr>
        <p:spPr bwMode="auto">
          <a:xfrm>
            <a:off x="1187450" y="2492375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1213" name="Line 13"/>
          <p:cNvSpPr>
            <a:spLocks noChangeShapeType="1"/>
          </p:cNvSpPr>
          <p:nvPr/>
        </p:nvSpPr>
        <p:spPr bwMode="auto">
          <a:xfrm>
            <a:off x="1331913" y="2492375"/>
            <a:ext cx="21590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1214" name="AutoShape 14"/>
          <p:cNvSpPr>
            <a:spLocks/>
          </p:cNvSpPr>
          <p:nvPr/>
        </p:nvSpPr>
        <p:spPr bwMode="auto">
          <a:xfrm>
            <a:off x="1908175" y="2060575"/>
            <a:ext cx="1511300" cy="215900"/>
          </a:xfrm>
          <a:prstGeom prst="borderCallout1">
            <a:avLst>
              <a:gd name="adj1" fmla="val 52940"/>
              <a:gd name="adj2" fmla="val -5042"/>
              <a:gd name="adj3" fmla="val 151472"/>
              <a:gd name="adj4" fmla="val -2773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75000"/>
              </a:lnSpc>
            </a:pPr>
            <a:r>
              <a:rPr lang="ru-RU" sz="1600"/>
              <a:t>Наместники</a:t>
            </a:r>
          </a:p>
        </p:txBody>
      </p:sp>
      <p:sp>
        <p:nvSpPr>
          <p:cNvPr id="51215" name="AutoShape 15"/>
          <p:cNvSpPr>
            <a:spLocks/>
          </p:cNvSpPr>
          <p:nvPr/>
        </p:nvSpPr>
        <p:spPr bwMode="auto">
          <a:xfrm>
            <a:off x="1908175" y="2420938"/>
            <a:ext cx="1368425" cy="215900"/>
          </a:xfrm>
          <a:prstGeom prst="borderCallout1">
            <a:avLst>
              <a:gd name="adj1" fmla="val 52940"/>
              <a:gd name="adj2" fmla="val -5569"/>
              <a:gd name="adj3" fmla="val 179412"/>
              <a:gd name="adj4" fmla="val -5162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75000"/>
              </a:lnSpc>
            </a:pPr>
            <a:r>
              <a:rPr lang="ru-RU" sz="1600"/>
              <a:t>Волостели</a:t>
            </a:r>
          </a:p>
        </p:txBody>
      </p:sp>
      <p:sp>
        <p:nvSpPr>
          <p:cNvPr id="51216" name="AutoShape 16"/>
          <p:cNvSpPr>
            <a:spLocks noChangeArrowheads="1"/>
          </p:cNvSpPr>
          <p:nvPr/>
        </p:nvSpPr>
        <p:spPr bwMode="auto">
          <a:xfrm flipH="1">
            <a:off x="5508625" y="1989138"/>
            <a:ext cx="1368425" cy="647700"/>
          </a:xfrm>
          <a:prstGeom prst="homePlate">
            <a:avLst>
              <a:gd name="adj" fmla="val 3725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Кормление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1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1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1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1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1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1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1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48148E-6 L -0.20868 0.00532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512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5" grpId="0" animBg="1"/>
      <p:bldP spid="51206" grpId="0" animBg="1"/>
      <p:bldP spid="51207" grpId="0" animBg="1"/>
      <p:bldP spid="51209" grpId="0" animBg="1"/>
      <p:bldP spid="51211" grpId="0" animBg="1"/>
      <p:bldP spid="51212" grpId="0" animBg="1"/>
      <p:bldP spid="51213" grpId="0" animBg="1"/>
      <p:bldP spid="51214" grpId="0" animBg="1"/>
      <p:bldP spid="51215" grpId="0" animBg="1"/>
      <p:bldP spid="51216" grpId="0" animBg="1"/>
      <p:bldP spid="51216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6877050" cy="1143000"/>
          </a:xfrm>
        </p:spPr>
        <p:txBody>
          <a:bodyPr/>
          <a:lstStyle/>
          <a:p>
            <a:pPr eaLnBrk="1" hangingPunct="1"/>
            <a:r>
              <a:rPr lang="ru-RU" sz="4000" smtClean="0"/>
              <a:t>Социально-экономическое развитие при Иване </a:t>
            </a:r>
            <a:r>
              <a:rPr lang="en-US" sz="4000" smtClean="0"/>
              <a:t>III</a:t>
            </a:r>
            <a:endParaRPr lang="ru-RU" sz="4000" smtClean="0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2767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800" smtClean="0"/>
              <a:t>Трехполье вместо двуполья.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smtClean="0"/>
              <a:t>Наряду с </a:t>
            </a:r>
            <a:r>
              <a:rPr lang="ru-RU" sz="2800" b="1" smtClean="0"/>
              <a:t>вотчиной</a:t>
            </a:r>
            <a:r>
              <a:rPr lang="ru-RU" sz="2800" smtClean="0"/>
              <a:t> (наследственное землевладение) </a:t>
            </a:r>
            <a:r>
              <a:rPr lang="ru-RU" sz="2800" b="1" smtClean="0"/>
              <a:t>поместное</a:t>
            </a:r>
            <a:r>
              <a:rPr lang="ru-RU" sz="2800" smtClean="0"/>
              <a:t> (частично наследственное) землевладение.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smtClean="0"/>
              <a:t>Увеличение доли крестьян, живущих на частновладельческих (помещичьих, </a:t>
            </a:r>
            <a:r>
              <a:rPr lang="ru-RU" sz="2800" u="sng" smtClean="0"/>
              <a:t>«белых»</a:t>
            </a:r>
            <a:r>
              <a:rPr lang="ru-RU" sz="2800" smtClean="0"/>
              <a:t>) землях, свободных от государственных налогов, за счет раздачи государственных (</a:t>
            </a:r>
            <a:r>
              <a:rPr lang="ru-RU" sz="2800" u="sng" smtClean="0"/>
              <a:t>«черных»</a:t>
            </a:r>
            <a:r>
              <a:rPr lang="ru-RU" sz="2800" smtClean="0"/>
              <a:t>) земель.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smtClean="0"/>
              <a:t>Рост городов, развитие ремесла и торговли.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smtClean="0"/>
              <a:t>Складывание основных сословий.</a:t>
            </a:r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2051050" y="5768975"/>
            <a:ext cx="2520950" cy="9080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5000"/>
              </a:lnSpc>
            </a:pPr>
            <a:r>
              <a:rPr lang="ru-RU" sz="1400"/>
              <a:t>Бояре</a:t>
            </a:r>
          </a:p>
          <a:p>
            <a:pPr algn="ctr">
              <a:lnSpc>
                <a:spcPct val="75000"/>
              </a:lnSpc>
            </a:pPr>
            <a:r>
              <a:rPr lang="ru-RU" sz="1400"/>
              <a:t>Дворяне</a:t>
            </a:r>
          </a:p>
          <a:p>
            <a:pPr algn="ctr">
              <a:lnSpc>
                <a:spcPct val="75000"/>
              </a:lnSpc>
            </a:pPr>
            <a:r>
              <a:rPr lang="ru-RU" sz="1400"/>
              <a:t>Духовенство</a:t>
            </a:r>
          </a:p>
          <a:p>
            <a:pPr algn="ctr">
              <a:lnSpc>
                <a:spcPct val="75000"/>
              </a:lnSpc>
            </a:pPr>
            <a:r>
              <a:rPr lang="ru-RU" sz="1400"/>
              <a:t>Посадские люди</a:t>
            </a:r>
          </a:p>
          <a:p>
            <a:pPr algn="ctr">
              <a:lnSpc>
                <a:spcPct val="75000"/>
              </a:lnSpc>
            </a:pPr>
            <a:r>
              <a:rPr lang="ru-RU" sz="1400"/>
              <a:t>Крестьяне</a:t>
            </a:r>
          </a:p>
        </p:txBody>
      </p:sp>
      <p:sp>
        <p:nvSpPr>
          <p:cNvPr id="53255" name="AutoShape 7"/>
          <p:cNvSpPr>
            <a:spLocks noChangeArrowheads="1"/>
          </p:cNvSpPr>
          <p:nvPr/>
        </p:nvSpPr>
        <p:spPr bwMode="auto">
          <a:xfrm>
            <a:off x="6732588" y="404813"/>
            <a:ext cx="2411412" cy="1368425"/>
          </a:xfrm>
          <a:prstGeom prst="wedgeRectCallout">
            <a:avLst>
              <a:gd name="adj1" fmla="val -30514"/>
              <a:gd name="adj2" fmla="val 9976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/>
              <a:t>Поместье нельзя было </a:t>
            </a:r>
            <a:r>
              <a:rPr lang="ru-RU" sz="1400" baseline="30000"/>
              <a:t>1</a:t>
            </a:r>
            <a:r>
              <a:rPr lang="ru-RU" sz="1400"/>
              <a:t>продавать, </a:t>
            </a:r>
            <a:r>
              <a:rPr lang="ru-RU" sz="1400" baseline="30000"/>
              <a:t>2</a:t>
            </a:r>
            <a:r>
              <a:rPr lang="ru-RU" sz="1400"/>
              <a:t>отдавать в монастыри, </a:t>
            </a:r>
            <a:r>
              <a:rPr lang="ru-RU" sz="1400" baseline="30000"/>
              <a:t>3</a:t>
            </a:r>
            <a:r>
              <a:rPr lang="ru-RU" sz="1400"/>
              <a:t>передавать по наследству сыновьям, имевшим поместья, </a:t>
            </a:r>
            <a:r>
              <a:rPr lang="ru-RU" sz="1400" baseline="30000"/>
              <a:t>4</a:t>
            </a:r>
            <a:r>
              <a:rPr lang="ru-RU" sz="1400"/>
              <a:t>замужним дочерям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3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build="p"/>
      <p:bldP spid="53252" grpId="0" animBg="1"/>
      <p:bldP spid="5325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>Василий </a:t>
            </a:r>
            <a:r>
              <a:rPr lang="en-US" sz="4000" smtClean="0"/>
              <a:t>III</a:t>
            </a:r>
            <a:r>
              <a:rPr lang="ru-RU" sz="4000" smtClean="0"/>
              <a:t> Иванович (1505-1533)</a:t>
            </a:r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1116013" y="1341438"/>
            <a:ext cx="2663825" cy="14398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Присоединение:</a:t>
            </a:r>
          </a:p>
          <a:p>
            <a:pPr algn="ctr"/>
            <a:r>
              <a:rPr lang="ru-RU"/>
              <a:t>Псков (1510)</a:t>
            </a:r>
          </a:p>
          <a:p>
            <a:pPr algn="ctr"/>
            <a:r>
              <a:rPr lang="ru-RU"/>
              <a:t>Смоленск (1514)</a:t>
            </a:r>
          </a:p>
          <a:p>
            <a:pPr algn="ctr"/>
            <a:r>
              <a:rPr lang="ru-RU"/>
              <a:t>Рязань (1521)</a:t>
            </a:r>
          </a:p>
        </p:txBody>
      </p:sp>
      <p:sp>
        <p:nvSpPr>
          <p:cNvPr id="55301" name="AutoShape 5"/>
          <p:cNvSpPr>
            <a:spLocks noChangeArrowheads="1"/>
          </p:cNvSpPr>
          <p:nvPr/>
        </p:nvSpPr>
        <p:spPr bwMode="auto">
          <a:xfrm>
            <a:off x="3995738" y="1844675"/>
            <a:ext cx="976312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5302" name="AutoShape 6"/>
          <p:cNvSpPr>
            <a:spLocks noChangeArrowheads="1"/>
          </p:cNvSpPr>
          <p:nvPr/>
        </p:nvSpPr>
        <p:spPr bwMode="auto">
          <a:xfrm>
            <a:off x="5219700" y="1484313"/>
            <a:ext cx="2303463" cy="1225550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/>
              <a:t>Завершилось</a:t>
            </a:r>
          </a:p>
          <a:p>
            <a:pPr algn="ctr"/>
            <a:r>
              <a:rPr lang="ru-RU" b="1"/>
              <a:t>объединение</a:t>
            </a:r>
          </a:p>
          <a:p>
            <a:pPr algn="ctr"/>
            <a:r>
              <a:rPr lang="ru-RU" b="1"/>
              <a:t>русских земель</a:t>
            </a:r>
          </a:p>
        </p:txBody>
      </p:sp>
      <p:pic>
        <p:nvPicPr>
          <p:cNvPr id="19462" name="Picture 8" descr="13C_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84888" y="3068638"/>
            <a:ext cx="2220912" cy="3133725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5305" name="Picture 9" descr="13B_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450" y="2997200"/>
            <a:ext cx="3600450" cy="3454400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9464" name="Text Box 10"/>
          <p:cNvSpPr txBox="1">
            <a:spLocks noChangeArrowheads="1"/>
          </p:cNvSpPr>
          <p:nvPr/>
        </p:nvSpPr>
        <p:spPr bwMode="auto">
          <a:xfrm>
            <a:off x="5651500" y="6284913"/>
            <a:ext cx="3055938" cy="57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75000"/>
              </a:lnSpc>
            </a:pPr>
            <a:r>
              <a:rPr lang="ru-RU" sz="1400"/>
              <a:t>Василий </a:t>
            </a:r>
            <a:r>
              <a:rPr lang="en-US" sz="1400"/>
              <a:t>III</a:t>
            </a:r>
            <a:r>
              <a:rPr lang="ru-RU" sz="1400"/>
              <a:t> и герб Москвы.</a:t>
            </a:r>
          </a:p>
          <a:p>
            <a:pPr algn="ctr">
              <a:lnSpc>
                <a:spcPct val="75000"/>
              </a:lnSpc>
            </a:pPr>
            <a:r>
              <a:rPr lang="ru-RU" sz="1400" i="1"/>
              <a:t>Гравюра из «Записок о Московии»</a:t>
            </a:r>
          </a:p>
          <a:p>
            <a:pPr algn="ctr">
              <a:lnSpc>
                <a:spcPct val="75000"/>
              </a:lnSpc>
            </a:pPr>
            <a:r>
              <a:rPr lang="ru-RU" sz="1400" i="1"/>
              <a:t>С.Герберштейна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5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0" grpId="0" animBg="1"/>
      <p:bldP spid="55301" grpId="0" animBg="1"/>
      <p:bldP spid="5530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800" dirty="0" smtClean="0"/>
              <a:t>Начало правления Ивана </a:t>
            </a:r>
            <a:r>
              <a:rPr lang="en-US" sz="3800" dirty="0" smtClean="0"/>
              <a:t>IV </a:t>
            </a:r>
            <a:r>
              <a:rPr lang="ru-RU" sz="3800" dirty="0" smtClean="0"/>
              <a:t>Васильевича Грозного (1533-1584)</a:t>
            </a:r>
          </a:p>
        </p:txBody>
      </p:sp>
      <p:sp>
        <p:nvSpPr>
          <p:cNvPr id="20483" name="Rectangle 4"/>
          <p:cNvSpPr>
            <a:spLocks noChangeArrowheads="1"/>
          </p:cNvSpPr>
          <p:nvPr/>
        </p:nvSpPr>
        <p:spPr bwMode="auto">
          <a:xfrm>
            <a:off x="755650" y="1700213"/>
            <a:ext cx="3311525" cy="720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Регентство</a:t>
            </a:r>
          </a:p>
          <a:p>
            <a:pPr algn="ctr"/>
            <a:r>
              <a:rPr lang="ru-RU"/>
              <a:t>Елены Глинской (1533-1538)</a:t>
            </a:r>
          </a:p>
        </p:txBody>
      </p:sp>
      <p:sp>
        <p:nvSpPr>
          <p:cNvPr id="57350" name="Rectangle 6"/>
          <p:cNvSpPr>
            <a:spLocks noChangeArrowheads="1"/>
          </p:cNvSpPr>
          <p:nvPr/>
        </p:nvSpPr>
        <p:spPr bwMode="auto">
          <a:xfrm>
            <a:off x="755650" y="2420938"/>
            <a:ext cx="3311525" cy="129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5000"/>
              </a:lnSpc>
            </a:pPr>
            <a:r>
              <a:rPr lang="ru-RU" b="1"/>
              <a:t>Уничтожение конкурентов</a:t>
            </a:r>
          </a:p>
          <a:p>
            <a:pPr algn="ctr">
              <a:lnSpc>
                <a:spcPct val="75000"/>
              </a:lnSpc>
            </a:pPr>
            <a:r>
              <a:rPr lang="ru-RU"/>
              <a:t>(удельных князей Юрия</a:t>
            </a:r>
          </a:p>
          <a:p>
            <a:pPr algn="ctr">
              <a:lnSpc>
                <a:spcPct val="75000"/>
              </a:lnSpc>
            </a:pPr>
            <a:r>
              <a:rPr lang="ru-RU"/>
              <a:t>Дмитровского и Андрея</a:t>
            </a:r>
          </a:p>
          <a:p>
            <a:pPr algn="ctr">
              <a:lnSpc>
                <a:spcPct val="75000"/>
              </a:lnSpc>
            </a:pPr>
            <a:r>
              <a:rPr lang="ru-RU"/>
              <a:t>Старицкого, а также</a:t>
            </a:r>
          </a:p>
          <a:p>
            <a:pPr algn="ctr">
              <a:lnSpc>
                <a:spcPct val="75000"/>
              </a:lnSpc>
            </a:pPr>
            <a:r>
              <a:rPr lang="ru-RU"/>
              <a:t>Михаила Глинского</a:t>
            </a:r>
          </a:p>
          <a:p>
            <a:pPr algn="ctr">
              <a:lnSpc>
                <a:spcPct val="75000"/>
              </a:lnSpc>
            </a:pPr>
            <a:r>
              <a:rPr lang="ru-RU"/>
              <a:t>(дяди Елены)</a:t>
            </a:r>
          </a:p>
        </p:txBody>
      </p:sp>
      <p:sp>
        <p:nvSpPr>
          <p:cNvPr id="57351" name="Rectangle 7"/>
          <p:cNvSpPr>
            <a:spLocks noChangeArrowheads="1"/>
          </p:cNvSpPr>
          <p:nvPr/>
        </p:nvSpPr>
        <p:spPr bwMode="auto">
          <a:xfrm>
            <a:off x="755650" y="3716338"/>
            <a:ext cx="3311525" cy="129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5000"/>
              </a:lnSpc>
            </a:pPr>
            <a:r>
              <a:rPr lang="ru-RU" b="1"/>
              <a:t>Губная реформа:</a:t>
            </a:r>
          </a:p>
          <a:p>
            <a:pPr algn="ctr">
              <a:lnSpc>
                <a:spcPct val="75000"/>
              </a:lnSpc>
            </a:pPr>
            <a:r>
              <a:rPr lang="ru-RU"/>
              <a:t>Судебные дела в руках</a:t>
            </a:r>
          </a:p>
          <a:p>
            <a:pPr algn="ctr">
              <a:lnSpc>
                <a:spcPct val="75000"/>
              </a:lnSpc>
            </a:pPr>
            <a:r>
              <a:rPr lang="ru-RU"/>
              <a:t>выборных губных старост</a:t>
            </a:r>
          </a:p>
          <a:p>
            <a:pPr algn="ctr">
              <a:lnSpc>
                <a:spcPct val="75000"/>
              </a:lnSpc>
            </a:pPr>
            <a:r>
              <a:rPr lang="ru-RU"/>
              <a:t>(«обыск» и наказание</a:t>
            </a:r>
          </a:p>
          <a:p>
            <a:pPr algn="ctr">
              <a:lnSpc>
                <a:spcPct val="75000"/>
              </a:lnSpc>
            </a:pPr>
            <a:r>
              <a:rPr lang="ru-RU"/>
              <a:t>виновных)</a:t>
            </a:r>
          </a:p>
        </p:txBody>
      </p:sp>
      <p:sp>
        <p:nvSpPr>
          <p:cNvPr id="57352" name="Rectangle 8"/>
          <p:cNvSpPr>
            <a:spLocks noChangeArrowheads="1"/>
          </p:cNvSpPr>
          <p:nvPr/>
        </p:nvSpPr>
        <p:spPr bwMode="auto">
          <a:xfrm>
            <a:off x="755650" y="3716338"/>
            <a:ext cx="3311525" cy="129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5000"/>
              </a:lnSpc>
            </a:pPr>
            <a:r>
              <a:rPr lang="ru-RU" b="1"/>
              <a:t>Губная изба</a:t>
            </a:r>
          </a:p>
          <a:p>
            <a:pPr algn="ctr">
              <a:lnSpc>
                <a:spcPct val="75000"/>
              </a:lnSpc>
            </a:pPr>
            <a:r>
              <a:rPr lang="ru-RU"/>
              <a:t>2 губные старосты (дворяне)</a:t>
            </a:r>
          </a:p>
          <a:p>
            <a:pPr algn="ctr">
              <a:lnSpc>
                <a:spcPct val="75000"/>
              </a:lnSpc>
            </a:pPr>
            <a:r>
              <a:rPr lang="ru-RU"/>
              <a:t>губные целовальники</a:t>
            </a:r>
          </a:p>
          <a:p>
            <a:pPr algn="ctr">
              <a:lnSpc>
                <a:spcPct val="75000"/>
              </a:lnSpc>
            </a:pPr>
            <a:r>
              <a:rPr lang="ru-RU"/>
              <a:t>(«лучшие» крестьяне)</a:t>
            </a:r>
          </a:p>
          <a:p>
            <a:pPr algn="ctr">
              <a:lnSpc>
                <a:spcPct val="75000"/>
              </a:lnSpc>
            </a:pPr>
            <a:r>
              <a:rPr lang="ru-RU"/>
              <a:t>дьяки и подьячие</a:t>
            </a:r>
          </a:p>
        </p:txBody>
      </p:sp>
      <p:sp>
        <p:nvSpPr>
          <p:cNvPr id="57353" name="Rectangle 9"/>
          <p:cNvSpPr>
            <a:spLocks noChangeArrowheads="1"/>
          </p:cNvSpPr>
          <p:nvPr/>
        </p:nvSpPr>
        <p:spPr bwMode="auto">
          <a:xfrm>
            <a:off x="755650" y="5013325"/>
            <a:ext cx="3311525" cy="863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5000"/>
              </a:lnSpc>
            </a:pPr>
            <a:r>
              <a:rPr lang="ru-RU" b="1"/>
              <a:t>Денежная реформа 1535 г.:</a:t>
            </a:r>
          </a:p>
          <a:p>
            <a:pPr algn="ctr">
              <a:lnSpc>
                <a:spcPct val="75000"/>
              </a:lnSpc>
            </a:pPr>
            <a:r>
              <a:rPr lang="ru-RU"/>
              <a:t>Единая монетная система</a:t>
            </a:r>
          </a:p>
          <a:p>
            <a:pPr algn="ctr">
              <a:lnSpc>
                <a:spcPct val="75000"/>
              </a:lnSpc>
            </a:pPr>
            <a:r>
              <a:rPr lang="ru-RU"/>
              <a:t>Появились копейки</a:t>
            </a:r>
          </a:p>
        </p:txBody>
      </p:sp>
      <p:sp>
        <p:nvSpPr>
          <p:cNvPr id="57354" name="Rectangle 10"/>
          <p:cNvSpPr>
            <a:spLocks noChangeArrowheads="1"/>
          </p:cNvSpPr>
          <p:nvPr/>
        </p:nvSpPr>
        <p:spPr bwMode="auto">
          <a:xfrm>
            <a:off x="4859338" y="1700213"/>
            <a:ext cx="3311525" cy="129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/>
              <a:t>1538-1547 гг. – период</a:t>
            </a:r>
          </a:p>
          <a:p>
            <a:pPr algn="ctr"/>
            <a:r>
              <a:rPr lang="ru-RU" b="1"/>
              <a:t>боярского правления</a:t>
            </a:r>
          </a:p>
          <a:p>
            <a:pPr algn="ctr"/>
            <a:r>
              <a:rPr lang="ru-RU"/>
              <a:t>(Шуйские, Бельские,</a:t>
            </a:r>
          </a:p>
          <a:p>
            <a:pPr algn="ctr"/>
            <a:r>
              <a:rPr lang="ru-RU"/>
              <a:t>Глинские)</a:t>
            </a:r>
          </a:p>
        </p:txBody>
      </p:sp>
      <p:sp>
        <p:nvSpPr>
          <p:cNvPr id="57355" name="WordArt 11"/>
          <p:cNvSpPr>
            <a:spLocks noChangeArrowheads="1" noChangeShapeType="1" noTextEdit="1"/>
          </p:cNvSpPr>
          <p:nvPr/>
        </p:nvSpPr>
        <p:spPr bwMode="auto">
          <a:xfrm>
            <a:off x="4859338" y="3141663"/>
            <a:ext cx="3313112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chemeClr val="accent2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1547 г.</a:t>
            </a:r>
          </a:p>
        </p:txBody>
      </p:sp>
      <p:sp>
        <p:nvSpPr>
          <p:cNvPr id="57356" name="Rectangle 12"/>
          <p:cNvSpPr>
            <a:spLocks noChangeArrowheads="1"/>
          </p:cNvSpPr>
          <p:nvPr/>
        </p:nvSpPr>
        <p:spPr bwMode="auto">
          <a:xfrm>
            <a:off x="4859338" y="4076700"/>
            <a:ext cx="3311525" cy="5762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5000"/>
              </a:lnSpc>
            </a:pPr>
            <a:r>
              <a:rPr lang="ru-RU" b="1"/>
              <a:t>16 января</a:t>
            </a:r>
          </a:p>
          <a:p>
            <a:pPr algn="ctr">
              <a:lnSpc>
                <a:spcPct val="75000"/>
              </a:lnSpc>
            </a:pPr>
            <a:r>
              <a:rPr lang="ru-RU" b="1"/>
              <a:t>Венчание на царство</a:t>
            </a:r>
          </a:p>
        </p:txBody>
      </p:sp>
      <p:sp>
        <p:nvSpPr>
          <p:cNvPr id="57357" name="Rectangle 13"/>
          <p:cNvSpPr>
            <a:spLocks noChangeArrowheads="1"/>
          </p:cNvSpPr>
          <p:nvPr/>
        </p:nvSpPr>
        <p:spPr bwMode="auto">
          <a:xfrm>
            <a:off x="4859338" y="4652963"/>
            <a:ext cx="3311525" cy="863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5000"/>
              </a:lnSpc>
            </a:pPr>
            <a:r>
              <a:rPr lang="ru-RU" b="1"/>
              <a:t>Март</a:t>
            </a:r>
          </a:p>
          <a:p>
            <a:pPr algn="ctr">
              <a:lnSpc>
                <a:spcPct val="75000"/>
              </a:lnSpc>
            </a:pPr>
            <a:r>
              <a:rPr lang="ru-RU"/>
              <a:t>Женитьба на Анастасии</a:t>
            </a:r>
          </a:p>
          <a:p>
            <a:pPr algn="ctr">
              <a:lnSpc>
                <a:spcPct val="75000"/>
              </a:lnSpc>
            </a:pPr>
            <a:r>
              <a:rPr lang="ru-RU"/>
              <a:t>Романовне Юрьевой-</a:t>
            </a:r>
          </a:p>
          <a:p>
            <a:pPr algn="ctr">
              <a:lnSpc>
                <a:spcPct val="75000"/>
              </a:lnSpc>
            </a:pPr>
            <a:r>
              <a:rPr lang="ru-RU"/>
              <a:t>Захарьиной</a:t>
            </a:r>
          </a:p>
        </p:txBody>
      </p:sp>
      <p:sp>
        <p:nvSpPr>
          <p:cNvPr id="57358" name="Rectangle 14"/>
          <p:cNvSpPr>
            <a:spLocks noChangeArrowheads="1"/>
          </p:cNvSpPr>
          <p:nvPr/>
        </p:nvSpPr>
        <p:spPr bwMode="auto">
          <a:xfrm>
            <a:off x="4859338" y="5516563"/>
            <a:ext cx="3311525" cy="8651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5000"/>
              </a:lnSpc>
            </a:pPr>
            <a:r>
              <a:rPr lang="ru-RU" b="1"/>
              <a:t>Июнь</a:t>
            </a:r>
          </a:p>
          <a:p>
            <a:pPr algn="ctr">
              <a:lnSpc>
                <a:spcPct val="75000"/>
              </a:lnSpc>
            </a:pPr>
            <a:r>
              <a:rPr lang="ru-RU"/>
              <a:t>Пожар и бунт в Москве</a:t>
            </a:r>
          </a:p>
          <a:p>
            <a:pPr algn="ctr">
              <a:lnSpc>
                <a:spcPct val="75000"/>
              </a:lnSpc>
            </a:pPr>
            <a:r>
              <a:rPr lang="ru-RU"/>
              <a:t>Осознание необходимости</a:t>
            </a:r>
          </a:p>
          <a:p>
            <a:pPr algn="ctr">
              <a:lnSpc>
                <a:spcPct val="75000"/>
              </a:lnSpc>
            </a:pPr>
            <a:r>
              <a:rPr lang="ru-RU"/>
              <a:t>реформ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7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7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7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7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73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73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7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57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57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57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0" grpId="0" animBg="1"/>
      <p:bldP spid="57351" grpId="0" animBg="1"/>
      <p:bldP spid="57352" grpId="0" animBg="1"/>
      <p:bldP spid="57353" grpId="0" animBg="1"/>
      <p:bldP spid="57354" grpId="0" animBg="1"/>
      <p:bldP spid="57355" grpId="0" animBg="1"/>
      <p:bldP spid="57356" grpId="0" animBg="1"/>
      <p:bldP spid="57357" grpId="0" animBg="1"/>
      <p:bldP spid="5735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dirty="0" smtClean="0"/>
              <a:t>Причины образования единого русского государства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91513" cy="48529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800" dirty="0" smtClean="0"/>
              <a:t>Восстановление и дальнейшее развитие экономики с конца </a:t>
            </a:r>
            <a:r>
              <a:rPr lang="en-US" sz="2800" dirty="0" smtClean="0"/>
              <a:t>XIII</a:t>
            </a:r>
            <a:r>
              <a:rPr lang="ru-RU" sz="2800" dirty="0" smtClean="0"/>
              <a:t> в.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dirty="0" smtClean="0"/>
              <a:t>Необходимость расширения торговых связей между областями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dirty="0" smtClean="0"/>
              <a:t>Единое национальное самосознание, единый язык и православная вера, общие правовые нормы и культура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dirty="0" smtClean="0"/>
              <a:t>Необходимость освобождения от ига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dirty="0" smtClean="0"/>
              <a:t>Усиление роли князей, изменение характера дружины (слуги, а не сотоварищи), развитие помещичьего (дворянского) землевладения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Избранная Рада (1547-1560)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b="1" smtClean="0"/>
              <a:t>Алексей Адашев</a:t>
            </a:r>
            <a:r>
              <a:rPr lang="ru-RU" smtClean="0"/>
              <a:t> – неродовитый костромской дворянин</a:t>
            </a:r>
          </a:p>
          <a:p>
            <a:pPr eaLnBrk="1" hangingPunct="1"/>
            <a:r>
              <a:rPr lang="ru-RU" smtClean="0"/>
              <a:t>Митрополит Макарий – наставник царя</a:t>
            </a:r>
          </a:p>
          <a:p>
            <a:pPr eaLnBrk="1" hangingPunct="1"/>
            <a:r>
              <a:rPr lang="ru-RU" smtClean="0"/>
              <a:t>Сильвестр – протопоп Благовещенского собора, царский духовник</a:t>
            </a:r>
          </a:p>
          <a:p>
            <a:pPr eaLnBrk="1" hangingPunct="1"/>
            <a:r>
              <a:rPr lang="ru-RU" smtClean="0"/>
              <a:t>Представители знати: Андрей Курбский, Воротынские, Одоевские, Шереметьевы, Шуйские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Реформы Избранной Рады</a:t>
            </a:r>
          </a:p>
        </p:txBody>
      </p:sp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395288" y="1341438"/>
            <a:ext cx="2376487" cy="17287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1549 г. – первый</a:t>
            </a:r>
          </a:p>
          <a:p>
            <a:pPr algn="ctr"/>
            <a:r>
              <a:rPr lang="ru-RU" b="1"/>
              <a:t>Земский собор</a:t>
            </a:r>
          </a:p>
          <a:p>
            <a:pPr algn="ctr"/>
            <a:r>
              <a:rPr lang="ru-RU"/>
              <a:t>(орган сословного</a:t>
            </a:r>
          </a:p>
          <a:p>
            <a:pPr algn="ctr"/>
            <a:r>
              <a:rPr lang="ru-RU"/>
              <a:t>представительства,</a:t>
            </a:r>
          </a:p>
          <a:p>
            <a:pPr algn="ctr"/>
            <a:r>
              <a:rPr lang="ru-RU"/>
              <a:t>обеспечивающий</a:t>
            </a:r>
          </a:p>
          <a:p>
            <a:pPr algn="ctr"/>
            <a:r>
              <a:rPr lang="ru-RU"/>
              <a:t>связь центра и мест)</a:t>
            </a:r>
          </a:p>
        </p:txBody>
      </p:sp>
      <p:sp>
        <p:nvSpPr>
          <p:cNvPr id="61446" name="Rectangle 6"/>
          <p:cNvSpPr>
            <a:spLocks noChangeArrowheads="1"/>
          </p:cNvSpPr>
          <p:nvPr/>
        </p:nvSpPr>
        <p:spPr bwMode="auto">
          <a:xfrm>
            <a:off x="2771775" y="1341438"/>
            <a:ext cx="2952750" cy="172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/>
              <a:t>Судебник 1550 г.</a:t>
            </a:r>
          </a:p>
          <a:p>
            <a:pPr algn="ctr">
              <a:lnSpc>
                <a:spcPct val="75000"/>
              </a:lnSpc>
            </a:pPr>
            <a:r>
              <a:rPr lang="ru-RU"/>
              <a:t>Ограничение власти </a:t>
            </a:r>
          </a:p>
          <a:p>
            <a:pPr algn="ctr">
              <a:lnSpc>
                <a:spcPct val="75000"/>
              </a:lnSpc>
            </a:pPr>
            <a:r>
              <a:rPr lang="ru-RU"/>
              <a:t>наместников и</a:t>
            </a:r>
          </a:p>
          <a:p>
            <a:pPr algn="ctr">
              <a:lnSpc>
                <a:spcPct val="75000"/>
              </a:lnSpc>
            </a:pPr>
            <a:r>
              <a:rPr lang="ru-RU"/>
              <a:t>волостелей, усиление</a:t>
            </a:r>
          </a:p>
          <a:p>
            <a:pPr algn="ctr">
              <a:lnSpc>
                <a:spcPct val="75000"/>
              </a:lnSpc>
            </a:pPr>
            <a:r>
              <a:rPr lang="ru-RU"/>
              <a:t>контроля царской</a:t>
            </a:r>
          </a:p>
          <a:p>
            <a:pPr algn="ctr">
              <a:lnSpc>
                <a:spcPct val="75000"/>
              </a:lnSpc>
            </a:pPr>
            <a:r>
              <a:rPr lang="ru-RU"/>
              <a:t>администрации, единый</a:t>
            </a:r>
          </a:p>
          <a:p>
            <a:pPr algn="ctr">
              <a:lnSpc>
                <a:spcPct val="75000"/>
              </a:lnSpc>
            </a:pPr>
            <a:r>
              <a:rPr lang="ru-RU"/>
              <a:t>размер судебных пошлин</a:t>
            </a:r>
          </a:p>
        </p:txBody>
      </p:sp>
      <p:sp>
        <p:nvSpPr>
          <p:cNvPr id="61447" name="Rectangle 7"/>
          <p:cNvSpPr>
            <a:spLocks noChangeArrowheads="1"/>
          </p:cNvSpPr>
          <p:nvPr/>
        </p:nvSpPr>
        <p:spPr bwMode="auto">
          <a:xfrm>
            <a:off x="5724525" y="1341438"/>
            <a:ext cx="3095625" cy="172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/>
              <a:t>Военная реформа 1550 г.</a:t>
            </a:r>
          </a:p>
          <a:p>
            <a:pPr algn="ctr">
              <a:lnSpc>
                <a:spcPct val="75000"/>
              </a:lnSpc>
            </a:pPr>
            <a:r>
              <a:rPr lang="ru-RU"/>
              <a:t>Помимо конного</a:t>
            </a:r>
          </a:p>
          <a:p>
            <a:pPr algn="ctr">
              <a:lnSpc>
                <a:spcPct val="75000"/>
              </a:lnSpc>
            </a:pPr>
            <a:r>
              <a:rPr lang="ru-RU"/>
              <a:t>поместного ополчения</a:t>
            </a:r>
          </a:p>
          <a:p>
            <a:pPr algn="ctr">
              <a:lnSpc>
                <a:spcPct val="75000"/>
              </a:lnSpc>
            </a:pPr>
            <a:r>
              <a:rPr lang="ru-RU" u="sng"/>
              <a:t>(«служилые по отечеству»)</a:t>
            </a:r>
          </a:p>
          <a:p>
            <a:pPr algn="ctr">
              <a:lnSpc>
                <a:spcPct val="75000"/>
              </a:lnSpc>
            </a:pPr>
            <a:r>
              <a:rPr lang="ru-RU"/>
              <a:t>постоянное войско –</a:t>
            </a:r>
          </a:p>
          <a:p>
            <a:pPr algn="ctr">
              <a:lnSpc>
                <a:spcPct val="75000"/>
              </a:lnSpc>
            </a:pPr>
            <a:r>
              <a:rPr lang="ru-RU"/>
              <a:t>стрельцы и пушкари</a:t>
            </a:r>
          </a:p>
          <a:p>
            <a:pPr algn="ctr">
              <a:lnSpc>
                <a:spcPct val="75000"/>
              </a:lnSpc>
            </a:pPr>
            <a:r>
              <a:rPr lang="ru-RU" u="sng"/>
              <a:t>(«служилые по прибору»)</a:t>
            </a:r>
          </a:p>
        </p:txBody>
      </p:sp>
      <p:sp>
        <p:nvSpPr>
          <p:cNvPr id="61448" name="Rectangle 8"/>
          <p:cNvSpPr>
            <a:spLocks noChangeArrowheads="1"/>
          </p:cNvSpPr>
          <p:nvPr/>
        </p:nvSpPr>
        <p:spPr bwMode="auto">
          <a:xfrm>
            <a:off x="395288" y="3068638"/>
            <a:ext cx="3529012" cy="19446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/>
              <a:t>Стоглавый собор 1551 г.</a:t>
            </a:r>
          </a:p>
          <a:p>
            <a:pPr algn="ctr">
              <a:lnSpc>
                <a:spcPct val="75000"/>
              </a:lnSpc>
            </a:pPr>
            <a:r>
              <a:rPr lang="ru-RU"/>
              <a:t>Унификация церковных</a:t>
            </a:r>
          </a:p>
          <a:p>
            <a:pPr algn="ctr">
              <a:lnSpc>
                <a:spcPct val="75000"/>
              </a:lnSpc>
            </a:pPr>
            <a:r>
              <a:rPr lang="ru-RU"/>
              <a:t>обрядов, признание всех</a:t>
            </a:r>
          </a:p>
          <a:p>
            <a:pPr algn="ctr">
              <a:lnSpc>
                <a:spcPct val="75000"/>
              </a:lnSpc>
            </a:pPr>
            <a:r>
              <a:rPr lang="ru-RU"/>
              <a:t>местных святых общерусскими,</a:t>
            </a:r>
          </a:p>
          <a:p>
            <a:pPr algn="ctr">
              <a:lnSpc>
                <a:spcPct val="75000"/>
              </a:lnSpc>
            </a:pPr>
            <a:r>
              <a:rPr lang="ru-RU"/>
              <a:t>жесткий иконописный канон,</a:t>
            </a:r>
          </a:p>
          <a:p>
            <a:pPr algn="ctr">
              <a:lnSpc>
                <a:spcPct val="75000"/>
              </a:lnSpc>
            </a:pPr>
            <a:r>
              <a:rPr lang="ru-RU"/>
              <a:t>запрет ростовщичества</a:t>
            </a:r>
          </a:p>
          <a:p>
            <a:pPr algn="ctr">
              <a:lnSpc>
                <a:spcPct val="75000"/>
              </a:lnSpc>
            </a:pPr>
            <a:r>
              <a:rPr lang="ru-RU"/>
              <a:t>священников</a:t>
            </a:r>
          </a:p>
        </p:txBody>
      </p:sp>
      <p:sp>
        <p:nvSpPr>
          <p:cNvPr id="61449" name="Rectangle 9"/>
          <p:cNvSpPr>
            <a:spLocks noChangeArrowheads="1"/>
          </p:cNvSpPr>
          <p:nvPr/>
        </p:nvSpPr>
        <p:spPr bwMode="auto">
          <a:xfrm>
            <a:off x="3924300" y="3068638"/>
            <a:ext cx="4895850" cy="19446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/>
              <a:t>Продолжение губной реформы</a:t>
            </a:r>
          </a:p>
          <a:p>
            <a:pPr algn="ctr"/>
            <a:r>
              <a:rPr lang="ru-RU" b="1"/>
              <a:t>(1555-1556 гг.)</a:t>
            </a:r>
          </a:p>
          <a:p>
            <a:pPr algn="ctr"/>
            <a:r>
              <a:rPr lang="ru-RU"/>
              <a:t>Отмена кормлений, вся власть в уездах</a:t>
            </a:r>
          </a:p>
          <a:p>
            <a:pPr algn="ctr"/>
            <a:r>
              <a:rPr lang="ru-RU"/>
              <a:t>перешла к губным и земским старостам, а в</a:t>
            </a:r>
          </a:p>
          <a:p>
            <a:pPr algn="ctr"/>
            <a:r>
              <a:rPr lang="ru-RU"/>
              <a:t>городах – к излюбленным головам</a:t>
            </a:r>
          </a:p>
        </p:txBody>
      </p:sp>
      <p:sp>
        <p:nvSpPr>
          <p:cNvPr id="61450" name="Rectangle 10"/>
          <p:cNvSpPr>
            <a:spLocks noChangeArrowheads="1"/>
          </p:cNvSpPr>
          <p:nvPr/>
        </p:nvSpPr>
        <p:spPr bwMode="auto">
          <a:xfrm>
            <a:off x="4427538" y="3068638"/>
            <a:ext cx="3889375" cy="19446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5000"/>
              </a:lnSpc>
            </a:pPr>
            <a:r>
              <a:rPr lang="ru-RU" b="1"/>
              <a:t>Земская изба</a:t>
            </a:r>
          </a:p>
          <a:p>
            <a:pPr algn="ctr">
              <a:lnSpc>
                <a:spcPct val="75000"/>
              </a:lnSpc>
            </a:pPr>
            <a:r>
              <a:rPr lang="ru-RU"/>
              <a:t>земский староста</a:t>
            </a:r>
          </a:p>
          <a:p>
            <a:pPr algn="ctr">
              <a:lnSpc>
                <a:spcPct val="75000"/>
              </a:lnSpc>
            </a:pPr>
            <a:r>
              <a:rPr lang="ru-RU"/>
              <a:t>(из «лучших» черносошных</a:t>
            </a:r>
          </a:p>
          <a:p>
            <a:pPr algn="ctr">
              <a:lnSpc>
                <a:spcPct val="75000"/>
              </a:lnSpc>
            </a:pPr>
            <a:r>
              <a:rPr lang="ru-RU"/>
              <a:t>крестьян или посадских людей)</a:t>
            </a:r>
          </a:p>
          <a:p>
            <a:pPr algn="ctr">
              <a:lnSpc>
                <a:spcPct val="75000"/>
              </a:lnSpc>
            </a:pPr>
            <a:r>
              <a:rPr lang="ru-RU"/>
              <a:t>земские судьи</a:t>
            </a:r>
          </a:p>
          <a:p>
            <a:pPr algn="ctr">
              <a:lnSpc>
                <a:spcPct val="75000"/>
              </a:lnSpc>
            </a:pPr>
            <a:r>
              <a:rPr lang="ru-RU"/>
              <a:t>земские дьячки</a:t>
            </a:r>
          </a:p>
          <a:p>
            <a:pPr algn="ctr">
              <a:lnSpc>
                <a:spcPct val="75000"/>
              </a:lnSpc>
            </a:pPr>
            <a:r>
              <a:rPr lang="ru-RU"/>
              <a:t>целовальники</a:t>
            </a:r>
          </a:p>
          <a:p>
            <a:pPr algn="ctr">
              <a:lnSpc>
                <a:spcPct val="75000"/>
              </a:lnSpc>
            </a:pPr>
            <a:r>
              <a:rPr lang="ru-RU"/>
              <a:t>сотские, пятидесятские, десятские</a:t>
            </a:r>
          </a:p>
        </p:txBody>
      </p:sp>
      <p:sp>
        <p:nvSpPr>
          <p:cNvPr id="61451" name="Rectangle 11"/>
          <p:cNvSpPr>
            <a:spLocks noChangeArrowheads="1"/>
          </p:cNvSpPr>
          <p:nvPr/>
        </p:nvSpPr>
        <p:spPr bwMode="auto">
          <a:xfrm>
            <a:off x="395288" y="5013325"/>
            <a:ext cx="8424862" cy="15843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/>
              <a:t>Формирование приказной системы</a:t>
            </a:r>
          </a:p>
          <a:p>
            <a:pPr algn="ctr"/>
            <a:r>
              <a:rPr lang="ru-RU" u="sng"/>
              <a:t>приказ-поручение превращался в приказ-учреждение</a:t>
            </a:r>
          </a:p>
          <a:p>
            <a:pPr algn="ctr"/>
            <a:r>
              <a:rPr lang="ru-RU"/>
              <a:t>Посольский приказ	Челобитенный приказ	Поместный приказ</a:t>
            </a:r>
          </a:p>
          <a:p>
            <a:pPr algn="ctr"/>
            <a:r>
              <a:rPr lang="ru-RU"/>
              <a:t>Разбойный приказ	Стрелецкий приказ	Ямской приказ</a:t>
            </a:r>
          </a:p>
          <a:p>
            <a:pPr algn="ctr"/>
            <a:r>
              <a:rPr lang="ru-RU"/>
              <a:t>и т. д.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1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1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1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1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1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1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4" grpId="0" animBg="1"/>
      <p:bldP spid="61446" grpId="0" animBg="1"/>
      <p:bldP spid="61447" grpId="0" animBg="1"/>
      <p:bldP spid="61448" grpId="0" animBg="1"/>
      <p:bldP spid="61449" grpId="0" animBg="1"/>
      <p:bldP spid="61450" grpId="0" animBg="1"/>
      <p:bldP spid="6145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66800"/>
          </a:xfrm>
        </p:spPr>
        <p:txBody>
          <a:bodyPr/>
          <a:lstStyle/>
          <a:p>
            <a:pPr eaLnBrk="1" hangingPunct="1"/>
            <a:r>
              <a:rPr lang="ru-RU" smtClean="0"/>
              <a:t>Введение опричнины</a:t>
            </a:r>
          </a:p>
        </p:txBody>
      </p:sp>
      <p:sp>
        <p:nvSpPr>
          <p:cNvPr id="23555" name="AutoShape 4"/>
          <p:cNvSpPr>
            <a:spLocks noChangeArrowheads="1"/>
          </p:cNvSpPr>
          <p:nvPr/>
        </p:nvSpPr>
        <p:spPr bwMode="auto">
          <a:xfrm>
            <a:off x="971550" y="1484313"/>
            <a:ext cx="1728788" cy="360362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/>
              <a:t>3 декабря 1564 г.</a:t>
            </a:r>
          </a:p>
        </p:txBody>
      </p:sp>
      <p:sp>
        <p:nvSpPr>
          <p:cNvPr id="23556" name="AutoShape 6"/>
          <p:cNvSpPr>
            <a:spLocks noChangeArrowheads="1"/>
          </p:cNvSpPr>
          <p:nvPr/>
        </p:nvSpPr>
        <p:spPr bwMode="auto">
          <a:xfrm>
            <a:off x="1547813" y="1989138"/>
            <a:ext cx="576262" cy="503237"/>
          </a:xfrm>
          <a:custGeom>
            <a:avLst/>
            <a:gdLst>
              <a:gd name="T0" fmla="*/ 288131 w 21600"/>
              <a:gd name="T1" fmla="*/ 0 h 21600"/>
              <a:gd name="T2" fmla="*/ 84385 w 21600"/>
              <a:gd name="T3" fmla="*/ 73692 h 21600"/>
              <a:gd name="T4" fmla="*/ 0 w 21600"/>
              <a:gd name="T5" fmla="*/ 251619 h 21600"/>
              <a:gd name="T6" fmla="*/ 84385 w 21600"/>
              <a:gd name="T7" fmla="*/ 429545 h 21600"/>
              <a:gd name="T8" fmla="*/ 288131 w 21600"/>
              <a:gd name="T9" fmla="*/ 503237 h 21600"/>
              <a:gd name="T10" fmla="*/ 491877 w 21600"/>
              <a:gd name="T11" fmla="*/ 429545 h 21600"/>
              <a:gd name="T12" fmla="*/ 576262 w 21600"/>
              <a:gd name="T13" fmla="*/ 251619 h 21600"/>
              <a:gd name="T14" fmla="*/ 491877 w 21600"/>
              <a:gd name="T15" fmla="*/ 73692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7140" y="10800"/>
                </a:moveTo>
                <a:cubicBezTo>
                  <a:pt x="7140" y="12821"/>
                  <a:pt x="8779" y="14460"/>
                  <a:pt x="10800" y="14460"/>
                </a:cubicBezTo>
                <a:cubicBezTo>
                  <a:pt x="12821" y="14460"/>
                  <a:pt x="14460" y="12821"/>
                  <a:pt x="14460" y="10800"/>
                </a:cubicBezTo>
                <a:cubicBezTo>
                  <a:pt x="14460" y="8779"/>
                  <a:pt x="12821" y="7140"/>
                  <a:pt x="10800" y="7140"/>
                </a:cubicBezTo>
                <a:cubicBezTo>
                  <a:pt x="8779" y="7140"/>
                  <a:pt x="7140" y="8779"/>
                  <a:pt x="7140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557" name="Text Box 7"/>
          <p:cNvSpPr txBox="1">
            <a:spLocks noChangeArrowheads="1"/>
          </p:cNvSpPr>
          <p:nvPr/>
        </p:nvSpPr>
        <p:spPr bwMode="auto">
          <a:xfrm>
            <a:off x="1331913" y="2420938"/>
            <a:ext cx="10239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Москва</a:t>
            </a:r>
          </a:p>
        </p:txBody>
      </p:sp>
      <p:sp>
        <p:nvSpPr>
          <p:cNvPr id="66568" name="Line 8"/>
          <p:cNvSpPr>
            <a:spLocks noChangeShapeType="1"/>
          </p:cNvSpPr>
          <p:nvPr/>
        </p:nvSpPr>
        <p:spPr bwMode="auto">
          <a:xfrm>
            <a:off x="2268538" y="2133600"/>
            <a:ext cx="244792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6569" name="AutoShape 9"/>
          <p:cNvSpPr>
            <a:spLocks noChangeArrowheads="1"/>
          </p:cNvSpPr>
          <p:nvPr/>
        </p:nvSpPr>
        <p:spPr bwMode="auto">
          <a:xfrm>
            <a:off x="4787900" y="2133600"/>
            <a:ext cx="360363" cy="288925"/>
          </a:xfrm>
          <a:custGeom>
            <a:avLst/>
            <a:gdLst>
              <a:gd name="T0" fmla="*/ 180182 w 21600"/>
              <a:gd name="T1" fmla="*/ 0 h 21600"/>
              <a:gd name="T2" fmla="*/ 52770 w 21600"/>
              <a:gd name="T3" fmla="*/ 42309 h 21600"/>
              <a:gd name="T4" fmla="*/ 0 w 21600"/>
              <a:gd name="T5" fmla="*/ 144463 h 21600"/>
              <a:gd name="T6" fmla="*/ 52770 w 21600"/>
              <a:gd name="T7" fmla="*/ 246616 h 21600"/>
              <a:gd name="T8" fmla="*/ 180182 w 21600"/>
              <a:gd name="T9" fmla="*/ 288925 h 21600"/>
              <a:gd name="T10" fmla="*/ 307593 w 21600"/>
              <a:gd name="T11" fmla="*/ 246616 h 21600"/>
              <a:gd name="T12" fmla="*/ 360363 w 21600"/>
              <a:gd name="T13" fmla="*/ 144463 h 21600"/>
              <a:gd name="T14" fmla="*/ 307593 w 21600"/>
              <a:gd name="T15" fmla="*/ 42309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6570" name="Text Box 10"/>
          <p:cNvSpPr txBox="1">
            <a:spLocks noChangeArrowheads="1"/>
          </p:cNvSpPr>
          <p:nvPr/>
        </p:nvSpPr>
        <p:spPr bwMode="auto">
          <a:xfrm>
            <a:off x="3492500" y="1700213"/>
            <a:ext cx="29956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Александровская слобода</a:t>
            </a:r>
          </a:p>
        </p:txBody>
      </p:sp>
      <p:sp>
        <p:nvSpPr>
          <p:cNvPr id="66571" name="AutoShape 11"/>
          <p:cNvSpPr>
            <a:spLocks noChangeArrowheads="1"/>
          </p:cNvSpPr>
          <p:nvPr/>
        </p:nvSpPr>
        <p:spPr bwMode="auto">
          <a:xfrm>
            <a:off x="5148263" y="2060575"/>
            <a:ext cx="1871662" cy="1368425"/>
          </a:xfrm>
          <a:prstGeom prst="vertic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5000"/>
              </a:lnSpc>
            </a:pPr>
            <a:r>
              <a:rPr lang="ru-RU" b="1"/>
              <a:t>Грамота</a:t>
            </a:r>
          </a:p>
          <a:p>
            <a:pPr algn="ctr">
              <a:lnSpc>
                <a:spcPct val="75000"/>
              </a:lnSpc>
            </a:pPr>
            <a:r>
              <a:rPr lang="ru-RU" i="1"/>
              <a:t>боярам</a:t>
            </a:r>
          </a:p>
          <a:p>
            <a:pPr algn="ctr">
              <a:lnSpc>
                <a:spcPct val="75000"/>
              </a:lnSpc>
            </a:pPr>
            <a:r>
              <a:rPr lang="ru-RU" i="1"/>
              <a:t>(обличение)</a:t>
            </a:r>
          </a:p>
        </p:txBody>
      </p:sp>
      <p:sp>
        <p:nvSpPr>
          <p:cNvPr id="66576" name="Line 16"/>
          <p:cNvSpPr>
            <a:spLocks noChangeShapeType="1"/>
          </p:cNvSpPr>
          <p:nvPr/>
        </p:nvSpPr>
        <p:spPr bwMode="auto">
          <a:xfrm>
            <a:off x="2268538" y="2420938"/>
            <a:ext cx="244792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6577" name="AutoShape 17"/>
          <p:cNvSpPr>
            <a:spLocks/>
          </p:cNvSpPr>
          <p:nvPr/>
        </p:nvSpPr>
        <p:spPr bwMode="auto">
          <a:xfrm>
            <a:off x="3419475" y="3573463"/>
            <a:ext cx="5473700" cy="1943100"/>
          </a:xfrm>
          <a:prstGeom prst="borderCallout1">
            <a:avLst>
              <a:gd name="adj1" fmla="val 5884"/>
              <a:gd name="adj2" fmla="val -1394"/>
              <a:gd name="adj3" fmla="val -56861"/>
              <a:gd name="adj4" fmla="val -2076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 type="triangle" w="med" len="med"/>
            <a:tailEnd/>
          </a:ln>
        </p:spPr>
        <p:txBody>
          <a:bodyPr/>
          <a:lstStyle/>
          <a:p>
            <a:pPr algn="ctr">
              <a:lnSpc>
                <a:spcPct val="75000"/>
              </a:lnSpc>
            </a:pPr>
            <a:r>
              <a:rPr lang="ru-RU"/>
              <a:t>Февраль 1565 г. – Земский собор</a:t>
            </a:r>
          </a:p>
          <a:p>
            <a:pPr algn="ctr">
              <a:lnSpc>
                <a:spcPct val="75000"/>
              </a:lnSpc>
            </a:pPr>
            <a:r>
              <a:rPr lang="ru-RU"/>
              <a:t>Учреждение опричнины (личный особый удел царя со своим управлением)</a:t>
            </a:r>
          </a:p>
          <a:p>
            <a:pPr algn="ctr">
              <a:lnSpc>
                <a:spcPct val="75000"/>
              </a:lnSpc>
            </a:pPr>
            <a:r>
              <a:rPr lang="ru-RU"/>
              <a:t>Земщина – формально управляемая Боярской думой часть страны</a:t>
            </a:r>
          </a:p>
          <a:p>
            <a:pPr algn="ctr">
              <a:lnSpc>
                <a:spcPct val="75000"/>
              </a:lnSpc>
            </a:pPr>
            <a:r>
              <a:rPr lang="ru-RU"/>
              <a:t>Право царя казнить и миловать по своему усмотрению</a:t>
            </a:r>
          </a:p>
          <a:p>
            <a:pPr algn="ctr">
              <a:lnSpc>
                <a:spcPct val="75000"/>
              </a:lnSpc>
            </a:pPr>
            <a:r>
              <a:rPr lang="ru-RU"/>
              <a:t>Привилегированное положение опричнины перед земщиной</a:t>
            </a:r>
          </a:p>
        </p:txBody>
      </p:sp>
      <p:sp>
        <p:nvSpPr>
          <p:cNvPr id="66578" name="AutoShape 18"/>
          <p:cNvSpPr>
            <a:spLocks noChangeArrowheads="1"/>
          </p:cNvSpPr>
          <p:nvPr/>
        </p:nvSpPr>
        <p:spPr bwMode="auto">
          <a:xfrm>
            <a:off x="6948488" y="2060575"/>
            <a:ext cx="1800225" cy="1368425"/>
          </a:xfrm>
          <a:prstGeom prst="vertic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5000"/>
              </a:lnSpc>
            </a:pPr>
            <a:r>
              <a:rPr lang="ru-RU" b="1"/>
              <a:t>Грамота</a:t>
            </a:r>
          </a:p>
          <a:p>
            <a:pPr algn="ctr">
              <a:lnSpc>
                <a:spcPct val="75000"/>
              </a:lnSpc>
            </a:pPr>
            <a:r>
              <a:rPr lang="ru-RU" i="1"/>
              <a:t>простым</a:t>
            </a:r>
          </a:p>
          <a:p>
            <a:pPr algn="ctr">
              <a:lnSpc>
                <a:spcPct val="75000"/>
              </a:lnSpc>
            </a:pPr>
            <a:r>
              <a:rPr lang="ru-RU" i="1"/>
              <a:t>людям</a:t>
            </a:r>
          </a:p>
          <a:p>
            <a:pPr algn="ctr">
              <a:lnSpc>
                <a:spcPct val="75000"/>
              </a:lnSpc>
            </a:pPr>
            <a:r>
              <a:rPr lang="ru-RU" i="1"/>
              <a:t>(ободрение)</a:t>
            </a:r>
          </a:p>
        </p:txBody>
      </p:sp>
      <p:pic>
        <p:nvPicPr>
          <p:cNvPr id="66579" name="Picture 19" descr="9N034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88125" y="1046163"/>
            <a:ext cx="1368425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73" name="AutoShape 13"/>
          <p:cNvSpPr>
            <a:spLocks noChangeArrowheads="1"/>
          </p:cNvSpPr>
          <p:nvPr/>
        </p:nvSpPr>
        <p:spPr bwMode="auto">
          <a:xfrm>
            <a:off x="827088" y="2781300"/>
            <a:ext cx="2089150" cy="647700"/>
          </a:xfrm>
          <a:prstGeom prst="rightArrowCallout">
            <a:avLst>
              <a:gd name="adj1" fmla="val 32352"/>
              <a:gd name="adj2" fmla="val 42648"/>
              <a:gd name="adj3" fmla="val 64465"/>
              <a:gd name="adj4" fmla="val 7431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5000"/>
              </a:lnSpc>
            </a:pPr>
            <a:r>
              <a:rPr lang="ru-RU" sz="1600"/>
              <a:t>Депутация</a:t>
            </a:r>
          </a:p>
          <a:p>
            <a:pPr algn="ctr">
              <a:lnSpc>
                <a:spcPct val="75000"/>
              </a:lnSpc>
            </a:pPr>
            <a:r>
              <a:rPr lang="ru-RU" sz="1600"/>
              <a:t>духовенства</a:t>
            </a:r>
          </a:p>
          <a:p>
            <a:pPr algn="ctr">
              <a:lnSpc>
                <a:spcPct val="75000"/>
              </a:lnSpc>
            </a:pPr>
            <a:r>
              <a:rPr lang="ru-RU" sz="1600"/>
              <a:t>и бояр</a:t>
            </a:r>
          </a:p>
        </p:txBody>
      </p:sp>
      <p:sp>
        <p:nvSpPr>
          <p:cNvPr id="66581" name="Rectangle 21"/>
          <p:cNvSpPr>
            <a:spLocks noChangeArrowheads="1"/>
          </p:cNvSpPr>
          <p:nvPr/>
        </p:nvSpPr>
        <p:spPr bwMode="auto">
          <a:xfrm>
            <a:off x="3419475" y="5516563"/>
            <a:ext cx="5473700" cy="863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5000"/>
              </a:lnSpc>
            </a:pPr>
            <a:r>
              <a:rPr lang="ru-RU" b="1"/>
              <a:t>Цель</a:t>
            </a:r>
            <a:r>
              <a:rPr lang="ru-RU"/>
              <a:t> – усиление самодержавной власти;</a:t>
            </a:r>
          </a:p>
          <a:p>
            <a:pPr algn="ctr">
              <a:lnSpc>
                <a:spcPct val="75000"/>
              </a:lnSpc>
            </a:pPr>
            <a:r>
              <a:rPr lang="ru-RU"/>
              <a:t>неразвитость центрального аппарата</a:t>
            </a:r>
          </a:p>
          <a:p>
            <a:pPr algn="ctr">
              <a:lnSpc>
                <a:spcPct val="75000"/>
              </a:lnSpc>
            </a:pPr>
            <a:r>
              <a:rPr lang="ru-RU"/>
              <a:t>компенсируется жестокостью</a:t>
            </a:r>
          </a:p>
        </p:txBody>
      </p:sp>
      <p:pic>
        <p:nvPicPr>
          <p:cNvPr id="66583" name="Picture 23" descr="3b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3644900"/>
            <a:ext cx="2832100" cy="1933575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6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66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66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22222E-6 L 0.12396 2.22222E-6 C 0.17951 2.22222E-6 0.24809 -0.06528 0.24809 -0.11829 L 0.24809 -0.23634 " pathEditMode="relative" rAng="0" ptsTypes="FfFF">
                                      <p:cBhvr>
                                        <p:cTn id="32" dur="2000" fill="hold"/>
                                        <p:tgtEl>
                                          <p:spTgt spid="665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" y="-1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66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66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66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8" grpId="0" animBg="1"/>
      <p:bldP spid="66569" grpId="0" animBg="1"/>
      <p:bldP spid="66570" grpId="0"/>
      <p:bldP spid="66571" grpId="0" animBg="1"/>
      <p:bldP spid="66576" grpId="0" animBg="1"/>
      <p:bldP spid="66577" grpId="0" animBg="1"/>
      <p:bldP spid="66578" grpId="0" animBg="1"/>
      <p:bldP spid="66573" grpId="0" animBg="1"/>
      <p:bldP spid="66573" grpId="1" animBg="1"/>
      <p:bldP spid="6658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Опричный террор (1565-1572)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4102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400" smtClean="0"/>
              <a:t>Выселение более 100 княжеских семей в Казань с конфискацией земель.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smtClean="0"/>
              <a:t>Конфискация земель в опричных уездах у феодалов, не принятых в опричнину.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smtClean="0"/>
              <a:t>Подавление малейшего протеста (смещение и убийство митрополита Филиппа (Колычева) в 1569 г.).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smtClean="0"/>
              <a:t>Новгородский погром 1570 г.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smtClean="0"/>
              <a:t>Массовые казни в 1568 и 1570 гг.</a:t>
            </a:r>
          </a:p>
        </p:txBody>
      </p:sp>
      <p:pic>
        <p:nvPicPr>
          <p:cNvPr id="24580" name="Picture 5" descr="9N034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00788" y="3573463"/>
            <a:ext cx="2284412" cy="253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6" descr="10c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16688" y="1557338"/>
            <a:ext cx="1876425" cy="1905000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>Итоги и последствия опричнины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643813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3000" smtClean="0"/>
              <a:t>Разорение страны</a:t>
            </a:r>
          </a:p>
          <a:p>
            <a:pPr eaLnBrk="1" hangingPunct="1">
              <a:lnSpc>
                <a:spcPct val="80000"/>
              </a:lnSpc>
            </a:pPr>
            <a:r>
              <a:rPr lang="ru-RU" sz="3000" smtClean="0"/>
              <a:t>Усиление бегства крестьян на окраины</a:t>
            </a:r>
          </a:p>
          <a:p>
            <a:pPr eaLnBrk="1" hangingPunct="1">
              <a:lnSpc>
                <a:spcPct val="80000"/>
              </a:lnSpc>
            </a:pPr>
            <a:r>
              <a:rPr lang="ru-RU" sz="3000" smtClean="0"/>
              <a:t>Начало оформления крепостного права</a:t>
            </a:r>
          </a:p>
          <a:p>
            <a:pPr eaLnBrk="1" hangingPunct="1">
              <a:lnSpc>
                <a:spcPct val="80000"/>
              </a:lnSpc>
            </a:pPr>
            <a:r>
              <a:rPr lang="ru-RU" sz="3000" smtClean="0"/>
              <a:t>Усиление личной власти царя, утверждение деспотического характера российского самодержавия</a:t>
            </a:r>
          </a:p>
          <a:p>
            <a:pPr eaLnBrk="1" hangingPunct="1">
              <a:lnSpc>
                <a:spcPct val="80000"/>
              </a:lnSpc>
            </a:pPr>
            <a:r>
              <a:rPr lang="ru-RU" sz="3000" smtClean="0"/>
              <a:t>Ослабление обороноспособности страны и сожжение Москвы Девлет-Гиреем в 1572 г.</a:t>
            </a:r>
          </a:p>
          <a:p>
            <a:pPr eaLnBrk="1" hangingPunct="1">
              <a:lnSpc>
                <a:spcPct val="80000"/>
              </a:lnSpc>
            </a:pPr>
            <a:r>
              <a:rPr lang="ru-RU" sz="3000" smtClean="0"/>
              <a:t>Поражение в Ливонской войне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>Восточное направление внешней политики Ивана Грозного</a:t>
            </a:r>
          </a:p>
        </p:txBody>
      </p:sp>
      <p:sp>
        <p:nvSpPr>
          <p:cNvPr id="74757" name="Line 5"/>
          <p:cNvSpPr>
            <a:spLocks noChangeShapeType="1"/>
          </p:cNvSpPr>
          <p:nvPr/>
        </p:nvSpPr>
        <p:spPr bwMode="auto">
          <a:xfrm>
            <a:off x="1331913" y="2205038"/>
            <a:ext cx="41036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4758" name="AutoShape 6"/>
          <p:cNvSpPr>
            <a:spLocks noChangeArrowheads="1"/>
          </p:cNvSpPr>
          <p:nvPr/>
        </p:nvSpPr>
        <p:spPr bwMode="auto">
          <a:xfrm>
            <a:off x="5508625" y="1989138"/>
            <a:ext cx="457200" cy="45720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29" name="Text Box 7"/>
          <p:cNvSpPr txBox="1">
            <a:spLocks noChangeArrowheads="1"/>
          </p:cNvSpPr>
          <p:nvPr/>
        </p:nvSpPr>
        <p:spPr bwMode="auto">
          <a:xfrm>
            <a:off x="4067175" y="1484313"/>
            <a:ext cx="4316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/>
              <a:t>Казанское ханство (с 1437 г.)</a:t>
            </a:r>
          </a:p>
        </p:txBody>
      </p:sp>
      <p:sp>
        <p:nvSpPr>
          <p:cNvPr id="26630" name="Text Box 8"/>
          <p:cNvSpPr txBox="1">
            <a:spLocks noChangeArrowheads="1"/>
          </p:cNvSpPr>
          <p:nvPr/>
        </p:nvSpPr>
        <p:spPr bwMode="auto">
          <a:xfrm>
            <a:off x="5940425" y="1989138"/>
            <a:ext cx="9223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Казань</a:t>
            </a:r>
          </a:p>
        </p:txBody>
      </p:sp>
      <p:sp>
        <p:nvSpPr>
          <p:cNvPr id="26631" name="AutoShape 9"/>
          <p:cNvSpPr>
            <a:spLocks noChangeArrowheads="1"/>
          </p:cNvSpPr>
          <p:nvPr/>
        </p:nvSpPr>
        <p:spPr bwMode="auto">
          <a:xfrm>
            <a:off x="611188" y="1916113"/>
            <a:ext cx="574675" cy="576262"/>
          </a:xfrm>
          <a:custGeom>
            <a:avLst/>
            <a:gdLst>
              <a:gd name="T0" fmla="*/ 287338 w 21600"/>
              <a:gd name="T1" fmla="*/ 0 h 21600"/>
              <a:gd name="T2" fmla="*/ 84153 w 21600"/>
              <a:gd name="T3" fmla="*/ 84385 h 21600"/>
              <a:gd name="T4" fmla="*/ 0 w 21600"/>
              <a:gd name="T5" fmla="*/ 288131 h 21600"/>
              <a:gd name="T6" fmla="*/ 84153 w 21600"/>
              <a:gd name="T7" fmla="*/ 491877 h 21600"/>
              <a:gd name="T8" fmla="*/ 287338 w 21600"/>
              <a:gd name="T9" fmla="*/ 576262 h 21600"/>
              <a:gd name="T10" fmla="*/ 490522 w 21600"/>
              <a:gd name="T11" fmla="*/ 491877 h 21600"/>
              <a:gd name="T12" fmla="*/ 574675 w 21600"/>
              <a:gd name="T13" fmla="*/ 288131 h 21600"/>
              <a:gd name="T14" fmla="*/ 490522 w 21600"/>
              <a:gd name="T15" fmla="*/ 8438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32" name="Text Box 10"/>
          <p:cNvSpPr txBox="1">
            <a:spLocks noChangeArrowheads="1"/>
          </p:cNvSpPr>
          <p:nvPr/>
        </p:nvSpPr>
        <p:spPr bwMode="auto">
          <a:xfrm>
            <a:off x="1042988" y="1700213"/>
            <a:ext cx="1155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МОСКВА</a:t>
            </a:r>
          </a:p>
        </p:txBody>
      </p:sp>
      <p:sp>
        <p:nvSpPr>
          <p:cNvPr id="74763" name="Text Box 11"/>
          <p:cNvSpPr txBox="1">
            <a:spLocks noChangeArrowheads="1"/>
          </p:cNvSpPr>
          <p:nvPr/>
        </p:nvSpPr>
        <p:spPr bwMode="auto">
          <a:xfrm>
            <a:off x="2484438" y="1916113"/>
            <a:ext cx="23018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/>
              <a:t>1547-48, 1549-50, 1552 гг.</a:t>
            </a:r>
          </a:p>
        </p:txBody>
      </p:sp>
      <p:sp>
        <p:nvSpPr>
          <p:cNvPr id="74764" name="AutoShape 12"/>
          <p:cNvSpPr>
            <a:spLocks/>
          </p:cNvSpPr>
          <p:nvPr/>
        </p:nvSpPr>
        <p:spPr bwMode="auto">
          <a:xfrm>
            <a:off x="6732588" y="2420938"/>
            <a:ext cx="2087562" cy="482600"/>
          </a:xfrm>
          <a:prstGeom prst="borderCallout2">
            <a:avLst>
              <a:gd name="adj1" fmla="val 23685"/>
              <a:gd name="adj2" fmla="val -3648"/>
              <a:gd name="adj3" fmla="val 23685"/>
              <a:gd name="adj4" fmla="val -19241"/>
              <a:gd name="adj5" fmla="val -4278"/>
              <a:gd name="adj6" fmla="val -3596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75000"/>
              </a:lnSpc>
            </a:pPr>
            <a:r>
              <a:rPr lang="ru-RU"/>
              <a:t>Взята </a:t>
            </a:r>
          </a:p>
          <a:p>
            <a:pPr algn="ctr">
              <a:lnSpc>
                <a:spcPct val="75000"/>
              </a:lnSpc>
            </a:pPr>
            <a:r>
              <a:rPr lang="ru-RU"/>
              <a:t>2 октября 1552 г.</a:t>
            </a:r>
          </a:p>
        </p:txBody>
      </p:sp>
      <p:sp>
        <p:nvSpPr>
          <p:cNvPr id="26635" name="Rectangle 13"/>
          <p:cNvSpPr>
            <a:spLocks noChangeArrowheads="1"/>
          </p:cNvSpPr>
          <p:nvPr/>
        </p:nvSpPr>
        <p:spPr bwMode="auto">
          <a:xfrm>
            <a:off x="2195513" y="2349500"/>
            <a:ext cx="324008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5000"/>
              </a:lnSpc>
            </a:pPr>
            <a:r>
              <a:rPr lang="ru-RU"/>
              <a:t>Татары, марийцы, чуваши, </a:t>
            </a:r>
          </a:p>
          <a:p>
            <a:pPr algn="ctr">
              <a:lnSpc>
                <a:spcPct val="75000"/>
              </a:lnSpc>
            </a:pPr>
            <a:r>
              <a:rPr lang="ru-RU"/>
              <a:t>мордва, удмурты, башкиры</a:t>
            </a:r>
          </a:p>
        </p:txBody>
      </p:sp>
      <p:sp>
        <p:nvSpPr>
          <p:cNvPr id="74767" name="Line 15"/>
          <p:cNvSpPr>
            <a:spLocks noChangeShapeType="1"/>
          </p:cNvSpPr>
          <p:nvPr/>
        </p:nvSpPr>
        <p:spPr bwMode="auto">
          <a:xfrm flipH="1">
            <a:off x="5580063" y="2565400"/>
            <a:ext cx="144462" cy="26638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6637" name="AutoShape 16"/>
          <p:cNvSpPr>
            <a:spLocks noChangeArrowheads="1"/>
          </p:cNvSpPr>
          <p:nvPr/>
        </p:nvSpPr>
        <p:spPr bwMode="auto">
          <a:xfrm>
            <a:off x="5364163" y="5229225"/>
            <a:ext cx="457200" cy="45720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38" name="Text Box 17"/>
          <p:cNvSpPr txBox="1">
            <a:spLocks noChangeArrowheads="1"/>
          </p:cNvSpPr>
          <p:nvPr/>
        </p:nvSpPr>
        <p:spPr bwMode="auto">
          <a:xfrm>
            <a:off x="4327525" y="5805488"/>
            <a:ext cx="4816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/>
              <a:t>Астраханское ханство (с 1502 г.)</a:t>
            </a:r>
          </a:p>
        </p:txBody>
      </p:sp>
      <p:sp>
        <p:nvSpPr>
          <p:cNvPr id="26639" name="Text Box 18"/>
          <p:cNvSpPr txBox="1">
            <a:spLocks noChangeArrowheads="1"/>
          </p:cNvSpPr>
          <p:nvPr/>
        </p:nvSpPr>
        <p:spPr bwMode="auto">
          <a:xfrm>
            <a:off x="5867400" y="5300663"/>
            <a:ext cx="12969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Астрахань</a:t>
            </a:r>
          </a:p>
        </p:txBody>
      </p:sp>
      <p:sp>
        <p:nvSpPr>
          <p:cNvPr id="74771" name="AutoShape 19"/>
          <p:cNvSpPr>
            <a:spLocks/>
          </p:cNvSpPr>
          <p:nvPr/>
        </p:nvSpPr>
        <p:spPr bwMode="auto">
          <a:xfrm flipH="1">
            <a:off x="6518275" y="4365625"/>
            <a:ext cx="2087563" cy="696913"/>
          </a:xfrm>
          <a:prstGeom prst="borderCallout2">
            <a:avLst>
              <a:gd name="adj1" fmla="val 16398"/>
              <a:gd name="adj2" fmla="val 103648"/>
              <a:gd name="adj3" fmla="val 16398"/>
              <a:gd name="adj4" fmla="val 103648"/>
              <a:gd name="adj5" fmla="val 133940"/>
              <a:gd name="adj6" fmla="val 13536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75000"/>
              </a:lnSpc>
            </a:pPr>
            <a:r>
              <a:rPr lang="ru-RU"/>
              <a:t>Взята </a:t>
            </a:r>
          </a:p>
          <a:p>
            <a:pPr algn="ctr">
              <a:lnSpc>
                <a:spcPct val="75000"/>
              </a:lnSpc>
            </a:pPr>
            <a:r>
              <a:rPr lang="ru-RU"/>
              <a:t>2 июня 1554 г. </a:t>
            </a:r>
          </a:p>
          <a:p>
            <a:pPr algn="ctr">
              <a:lnSpc>
                <a:spcPct val="75000"/>
              </a:lnSpc>
            </a:pPr>
            <a:r>
              <a:rPr lang="ru-RU"/>
              <a:t>и в 1556 г.</a:t>
            </a:r>
          </a:p>
        </p:txBody>
      </p:sp>
      <p:sp>
        <p:nvSpPr>
          <p:cNvPr id="26641" name="Text Box 20"/>
          <p:cNvSpPr txBox="1">
            <a:spLocks noChangeArrowheads="1"/>
          </p:cNvSpPr>
          <p:nvPr/>
        </p:nvSpPr>
        <p:spPr bwMode="auto">
          <a:xfrm>
            <a:off x="0" y="6400800"/>
            <a:ext cx="426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/>
              <a:t>Крымское ханство (с 1443 г.)</a:t>
            </a:r>
          </a:p>
        </p:txBody>
      </p:sp>
      <p:sp>
        <p:nvSpPr>
          <p:cNvPr id="26642" name="AutoShape 21"/>
          <p:cNvSpPr>
            <a:spLocks noChangeArrowheads="1"/>
          </p:cNvSpPr>
          <p:nvPr/>
        </p:nvSpPr>
        <p:spPr bwMode="auto">
          <a:xfrm>
            <a:off x="611188" y="5949950"/>
            <a:ext cx="457200" cy="45720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43" name="Text Box 22"/>
          <p:cNvSpPr txBox="1">
            <a:spLocks noChangeArrowheads="1"/>
          </p:cNvSpPr>
          <p:nvPr/>
        </p:nvSpPr>
        <p:spPr bwMode="auto">
          <a:xfrm>
            <a:off x="1116013" y="6021388"/>
            <a:ext cx="14446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Бахчисарай</a:t>
            </a:r>
          </a:p>
        </p:txBody>
      </p:sp>
      <p:sp>
        <p:nvSpPr>
          <p:cNvPr id="74775" name="Line 23"/>
          <p:cNvSpPr>
            <a:spLocks noChangeShapeType="1"/>
          </p:cNvSpPr>
          <p:nvPr/>
        </p:nvSpPr>
        <p:spPr bwMode="auto">
          <a:xfrm flipV="1">
            <a:off x="827088" y="2708275"/>
            <a:ext cx="0" cy="3097213"/>
          </a:xfrm>
          <a:prstGeom prst="line">
            <a:avLst/>
          </a:prstGeom>
          <a:noFill/>
          <a:ln w="57150">
            <a:solidFill>
              <a:schemeClr val="tx1"/>
            </a:solidFill>
            <a:prstDash val="lgDash"/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4777" name="Freeform 25"/>
          <p:cNvSpPr>
            <a:spLocks/>
          </p:cNvSpPr>
          <p:nvPr/>
        </p:nvSpPr>
        <p:spPr bwMode="auto">
          <a:xfrm>
            <a:off x="34925" y="3284538"/>
            <a:ext cx="3313113" cy="720725"/>
          </a:xfrm>
          <a:custGeom>
            <a:avLst/>
            <a:gdLst>
              <a:gd name="T0" fmla="*/ 0 w 2087"/>
              <a:gd name="T1" fmla="*/ 60 h 257"/>
              <a:gd name="T2" fmla="*/ 136 w 2087"/>
              <a:gd name="T3" fmla="*/ 151 h 257"/>
              <a:gd name="T4" fmla="*/ 454 w 2087"/>
              <a:gd name="T5" fmla="*/ 242 h 257"/>
              <a:gd name="T6" fmla="*/ 681 w 2087"/>
              <a:gd name="T7" fmla="*/ 242 h 257"/>
              <a:gd name="T8" fmla="*/ 1089 w 2087"/>
              <a:gd name="T9" fmla="*/ 242 h 257"/>
              <a:gd name="T10" fmla="*/ 1316 w 2087"/>
              <a:gd name="T11" fmla="*/ 151 h 257"/>
              <a:gd name="T12" fmla="*/ 1588 w 2087"/>
              <a:gd name="T13" fmla="*/ 106 h 257"/>
              <a:gd name="T14" fmla="*/ 1815 w 2087"/>
              <a:gd name="T15" fmla="*/ 15 h 257"/>
              <a:gd name="T16" fmla="*/ 2087 w 2087"/>
              <a:gd name="T17" fmla="*/ 15 h 2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087"/>
              <a:gd name="T28" fmla="*/ 0 h 257"/>
              <a:gd name="T29" fmla="*/ 2087 w 2087"/>
              <a:gd name="T30" fmla="*/ 257 h 2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087" h="257">
                <a:moveTo>
                  <a:pt x="0" y="60"/>
                </a:moveTo>
                <a:cubicBezTo>
                  <a:pt x="30" y="90"/>
                  <a:pt x="60" y="121"/>
                  <a:pt x="136" y="151"/>
                </a:cubicBezTo>
                <a:cubicBezTo>
                  <a:pt x="212" y="181"/>
                  <a:pt x="363" y="227"/>
                  <a:pt x="454" y="242"/>
                </a:cubicBezTo>
                <a:cubicBezTo>
                  <a:pt x="545" y="257"/>
                  <a:pt x="575" y="242"/>
                  <a:pt x="681" y="242"/>
                </a:cubicBezTo>
                <a:cubicBezTo>
                  <a:pt x="787" y="242"/>
                  <a:pt x="983" y="257"/>
                  <a:pt x="1089" y="242"/>
                </a:cubicBezTo>
                <a:cubicBezTo>
                  <a:pt x="1195" y="227"/>
                  <a:pt x="1233" y="174"/>
                  <a:pt x="1316" y="151"/>
                </a:cubicBezTo>
                <a:cubicBezTo>
                  <a:pt x="1399" y="128"/>
                  <a:pt x="1505" y="129"/>
                  <a:pt x="1588" y="106"/>
                </a:cubicBezTo>
                <a:cubicBezTo>
                  <a:pt x="1671" y="83"/>
                  <a:pt x="1732" y="30"/>
                  <a:pt x="1815" y="15"/>
                </a:cubicBezTo>
                <a:cubicBezTo>
                  <a:pt x="1898" y="0"/>
                  <a:pt x="1992" y="7"/>
                  <a:pt x="2087" y="15"/>
                </a:cubicBezTo>
              </a:path>
            </a:pathLst>
          </a:custGeom>
          <a:noFill/>
          <a:ln w="76200" cap="flat" cmpd="sng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4778" name="Text Box 26"/>
          <p:cNvSpPr txBox="1">
            <a:spLocks noChangeArrowheads="1"/>
          </p:cNvSpPr>
          <p:nvPr/>
        </p:nvSpPr>
        <p:spPr bwMode="auto">
          <a:xfrm>
            <a:off x="250825" y="3357563"/>
            <a:ext cx="19351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Засечные черты</a:t>
            </a:r>
          </a:p>
        </p:txBody>
      </p:sp>
      <p:sp>
        <p:nvSpPr>
          <p:cNvPr id="74779" name="Freeform 27"/>
          <p:cNvSpPr>
            <a:spLocks/>
          </p:cNvSpPr>
          <p:nvPr/>
        </p:nvSpPr>
        <p:spPr bwMode="auto">
          <a:xfrm>
            <a:off x="755650" y="4005263"/>
            <a:ext cx="360363" cy="1871662"/>
          </a:xfrm>
          <a:custGeom>
            <a:avLst/>
            <a:gdLst>
              <a:gd name="T0" fmla="*/ 38 w 317"/>
              <a:gd name="T1" fmla="*/ 1232 h 1232"/>
              <a:gd name="T2" fmla="*/ 38 w 317"/>
              <a:gd name="T3" fmla="*/ 960 h 1232"/>
              <a:gd name="T4" fmla="*/ 38 w 317"/>
              <a:gd name="T5" fmla="*/ 144 h 1232"/>
              <a:gd name="T6" fmla="*/ 265 w 317"/>
              <a:gd name="T7" fmla="*/ 98 h 1232"/>
              <a:gd name="T8" fmla="*/ 310 w 317"/>
              <a:gd name="T9" fmla="*/ 189 h 1232"/>
              <a:gd name="T10" fmla="*/ 310 w 317"/>
              <a:gd name="T11" fmla="*/ 325 h 1232"/>
              <a:gd name="T12" fmla="*/ 310 w 317"/>
              <a:gd name="T13" fmla="*/ 506 h 123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17"/>
              <a:gd name="T22" fmla="*/ 0 h 1232"/>
              <a:gd name="T23" fmla="*/ 317 w 317"/>
              <a:gd name="T24" fmla="*/ 1232 h 123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17" h="1232">
                <a:moveTo>
                  <a:pt x="38" y="1232"/>
                </a:moveTo>
                <a:cubicBezTo>
                  <a:pt x="38" y="1186"/>
                  <a:pt x="38" y="1141"/>
                  <a:pt x="38" y="960"/>
                </a:cubicBezTo>
                <a:cubicBezTo>
                  <a:pt x="38" y="779"/>
                  <a:pt x="0" y="288"/>
                  <a:pt x="38" y="144"/>
                </a:cubicBezTo>
                <a:cubicBezTo>
                  <a:pt x="76" y="0"/>
                  <a:pt x="220" y="91"/>
                  <a:pt x="265" y="98"/>
                </a:cubicBezTo>
                <a:cubicBezTo>
                  <a:pt x="310" y="105"/>
                  <a:pt x="303" y="151"/>
                  <a:pt x="310" y="189"/>
                </a:cubicBezTo>
                <a:cubicBezTo>
                  <a:pt x="317" y="227"/>
                  <a:pt x="310" y="272"/>
                  <a:pt x="310" y="325"/>
                </a:cubicBezTo>
                <a:cubicBezTo>
                  <a:pt x="310" y="378"/>
                  <a:pt x="310" y="468"/>
                  <a:pt x="310" y="506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lgDash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74780" name="Picture 28" descr="9N034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8538" y="3716338"/>
            <a:ext cx="2817812" cy="209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4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47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14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47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5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47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47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4758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19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74758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4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74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4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47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74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4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4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7" grpId="0" animBg="1"/>
      <p:bldP spid="74758" grpId="0" animBg="1"/>
      <p:bldP spid="74763" grpId="0"/>
      <p:bldP spid="74764" grpId="0" animBg="1"/>
      <p:bldP spid="74767" grpId="0" animBg="1"/>
      <p:bldP spid="74771" grpId="0" animBg="1"/>
      <p:bldP spid="74775" grpId="0" animBg="1"/>
      <p:bldP spid="74777" grpId="0" animBg="1"/>
      <p:bldP spid="74778" grpId="0"/>
      <p:bldP spid="7477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>Ливонская война (1558-1583 гг.)</a:t>
            </a:r>
          </a:p>
        </p:txBody>
      </p:sp>
      <p:pic>
        <p:nvPicPr>
          <p:cNvPr id="27651" name="Picture 7" descr="map3"/>
          <p:cNvPicPr>
            <a:picLocks noChangeAspect="1" noChangeArrowheads="1"/>
          </p:cNvPicPr>
          <p:nvPr/>
        </p:nvPicPr>
        <p:blipFill>
          <a:blip r:embed="rId2">
            <a:lum bright="-6000" contrast="18000"/>
          </a:blip>
          <a:srcRect/>
          <a:stretch>
            <a:fillRect/>
          </a:stretch>
        </p:blipFill>
        <p:spPr bwMode="auto">
          <a:xfrm>
            <a:off x="5508625" y="1268413"/>
            <a:ext cx="2982913" cy="3671887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2712" name="Rectangle 8"/>
          <p:cNvSpPr>
            <a:spLocks noChangeArrowheads="1"/>
          </p:cNvSpPr>
          <p:nvPr/>
        </p:nvSpPr>
        <p:spPr bwMode="auto">
          <a:xfrm>
            <a:off x="250825" y="1196975"/>
            <a:ext cx="5041900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5000"/>
              </a:lnSpc>
            </a:pPr>
            <a:r>
              <a:rPr lang="ru-RU" b="1"/>
              <a:t>Причины:</a:t>
            </a:r>
          </a:p>
          <a:p>
            <a:pPr algn="ctr">
              <a:lnSpc>
                <a:spcPct val="75000"/>
              </a:lnSpc>
              <a:buFontTx/>
              <a:buChar char="•"/>
            </a:pPr>
            <a:r>
              <a:rPr lang="ru-RU"/>
              <a:t> </a:t>
            </a:r>
            <a:r>
              <a:rPr lang="ru-RU" sz="1700"/>
              <a:t>Выход к Балтийскому морю</a:t>
            </a:r>
          </a:p>
          <a:p>
            <a:pPr algn="ctr">
              <a:lnSpc>
                <a:spcPct val="75000"/>
              </a:lnSpc>
              <a:buFontTx/>
              <a:buChar char="•"/>
            </a:pPr>
            <a:r>
              <a:rPr lang="ru-RU" sz="1700"/>
              <a:t> Недружественная политика Ливонского ордена</a:t>
            </a:r>
          </a:p>
        </p:txBody>
      </p:sp>
      <p:sp>
        <p:nvSpPr>
          <p:cNvPr id="72714" name="Rectangle 10"/>
          <p:cNvSpPr>
            <a:spLocks noChangeArrowheads="1"/>
          </p:cNvSpPr>
          <p:nvPr/>
        </p:nvSpPr>
        <p:spPr bwMode="auto">
          <a:xfrm>
            <a:off x="250825" y="1844675"/>
            <a:ext cx="50419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5000"/>
              </a:lnSpc>
            </a:pPr>
            <a:r>
              <a:rPr lang="ru-RU" b="1"/>
              <a:t>Повод:</a:t>
            </a:r>
          </a:p>
          <a:p>
            <a:pPr algn="ctr">
              <a:lnSpc>
                <a:spcPct val="75000"/>
              </a:lnSpc>
              <a:buFontTx/>
              <a:buChar char="•"/>
            </a:pPr>
            <a:r>
              <a:rPr lang="ru-RU"/>
              <a:t> </a:t>
            </a:r>
            <a:r>
              <a:rPr lang="ru-RU" sz="1600"/>
              <a:t>Орден отказался платить дань за Юрьев (Дерпт)</a:t>
            </a:r>
          </a:p>
        </p:txBody>
      </p:sp>
      <p:sp>
        <p:nvSpPr>
          <p:cNvPr id="72715" name="Rectangle 11"/>
          <p:cNvSpPr>
            <a:spLocks noChangeArrowheads="1"/>
          </p:cNvSpPr>
          <p:nvPr/>
        </p:nvSpPr>
        <p:spPr bwMode="auto">
          <a:xfrm>
            <a:off x="250825" y="2420938"/>
            <a:ext cx="5041900" cy="720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75000"/>
              </a:lnSpc>
            </a:pPr>
            <a:r>
              <a:rPr lang="en-US" b="1"/>
              <a:t>I</a:t>
            </a:r>
            <a:r>
              <a:rPr lang="ru-RU" b="1"/>
              <a:t> этап (1558-1561).</a:t>
            </a:r>
            <a:r>
              <a:rPr lang="ru-RU"/>
              <a:t> Взятие Нарвы, Юрьева,</a:t>
            </a:r>
          </a:p>
          <a:p>
            <a:pPr>
              <a:lnSpc>
                <a:spcPct val="75000"/>
              </a:lnSpc>
            </a:pPr>
            <a:r>
              <a:rPr lang="ru-RU"/>
              <a:t>Феллина, пленение магистра Фюрстенберга,</a:t>
            </a:r>
          </a:p>
          <a:p>
            <a:pPr>
              <a:lnSpc>
                <a:spcPct val="75000"/>
              </a:lnSpc>
            </a:pPr>
            <a:r>
              <a:rPr lang="ru-RU"/>
              <a:t>распад и ликвидация Ливонского ордена.</a:t>
            </a:r>
          </a:p>
        </p:txBody>
      </p:sp>
      <p:sp>
        <p:nvSpPr>
          <p:cNvPr id="72717" name="Rectangle 13"/>
          <p:cNvSpPr>
            <a:spLocks noChangeArrowheads="1"/>
          </p:cNvSpPr>
          <p:nvPr/>
        </p:nvSpPr>
        <p:spPr bwMode="auto">
          <a:xfrm>
            <a:off x="250825" y="3141663"/>
            <a:ext cx="5041900" cy="11509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75000"/>
              </a:lnSpc>
            </a:pPr>
            <a:r>
              <a:rPr lang="en-US" b="1"/>
              <a:t>II</a:t>
            </a:r>
            <a:r>
              <a:rPr lang="ru-RU" b="1"/>
              <a:t> этап (1561-1577).</a:t>
            </a:r>
            <a:r>
              <a:rPr lang="ru-RU"/>
              <a:t> Вступление в войну</a:t>
            </a:r>
          </a:p>
          <a:p>
            <a:pPr>
              <a:lnSpc>
                <a:spcPct val="75000"/>
              </a:lnSpc>
            </a:pPr>
            <a:r>
              <a:rPr lang="ru-RU"/>
              <a:t>Речи Посполитой (с 1569 г.) и Швеции.</a:t>
            </a:r>
          </a:p>
          <a:p>
            <a:pPr>
              <a:lnSpc>
                <a:spcPct val="75000"/>
              </a:lnSpc>
            </a:pPr>
            <a:r>
              <a:rPr lang="ru-RU"/>
              <a:t>Взятие Полоцка (1563). Поражение на р.Уле</a:t>
            </a:r>
          </a:p>
          <a:p>
            <a:pPr>
              <a:lnSpc>
                <a:spcPct val="75000"/>
              </a:lnSpc>
            </a:pPr>
            <a:r>
              <a:rPr lang="ru-RU"/>
              <a:t>и под Оршей (1564). Взятие Вейсенштайна </a:t>
            </a:r>
          </a:p>
          <a:p>
            <a:pPr>
              <a:lnSpc>
                <a:spcPct val="75000"/>
              </a:lnSpc>
            </a:pPr>
            <a:r>
              <a:rPr lang="ru-RU"/>
              <a:t>(1575) и Вендена (1577).</a:t>
            </a:r>
          </a:p>
        </p:txBody>
      </p:sp>
      <p:sp>
        <p:nvSpPr>
          <p:cNvPr id="72718" name="Rectangle 14"/>
          <p:cNvSpPr>
            <a:spLocks noChangeArrowheads="1"/>
          </p:cNvSpPr>
          <p:nvPr/>
        </p:nvSpPr>
        <p:spPr bwMode="auto">
          <a:xfrm>
            <a:off x="254000" y="4292600"/>
            <a:ext cx="5041900" cy="9366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75000"/>
              </a:lnSpc>
            </a:pPr>
            <a:r>
              <a:rPr lang="en-US" b="1"/>
              <a:t>III</a:t>
            </a:r>
            <a:r>
              <a:rPr lang="ru-RU" b="1"/>
              <a:t> этап (1578-1582).</a:t>
            </a:r>
            <a:r>
              <a:rPr lang="ru-RU"/>
              <a:t> Поход Стефана Батория,</a:t>
            </a:r>
          </a:p>
          <a:p>
            <a:pPr>
              <a:lnSpc>
                <a:spcPct val="75000"/>
              </a:lnSpc>
            </a:pPr>
            <a:r>
              <a:rPr lang="ru-RU"/>
              <a:t>Падение Полоцка, Великих Лук. Героическая</a:t>
            </a:r>
          </a:p>
          <a:p>
            <a:pPr>
              <a:lnSpc>
                <a:spcPct val="75000"/>
              </a:lnSpc>
            </a:pPr>
            <a:r>
              <a:rPr lang="ru-RU"/>
              <a:t>оборона Пскова (1581-1582, 5 мес.). Шведы</a:t>
            </a:r>
          </a:p>
          <a:p>
            <a:pPr>
              <a:lnSpc>
                <a:spcPct val="75000"/>
              </a:lnSpc>
            </a:pPr>
            <a:r>
              <a:rPr lang="ru-RU"/>
              <a:t>захватили Нарву, Ивангород, Копорье.</a:t>
            </a:r>
          </a:p>
        </p:txBody>
      </p:sp>
      <p:sp>
        <p:nvSpPr>
          <p:cNvPr id="72719" name="Rectangle 15"/>
          <p:cNvSpPr>
            <a:spLocks noChangeArrowheads="1"/>
          </p:cNvSpPr>
          <p:nvPr/>
        </p:nvSpPr>
        <p:spPr bwMode="auto">
          <a:xfrm>
            <a:off x="250825" y="5229225"/>
            <a:ext cx="8353425" cy="9366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75000"/>
              </a:lnSpc>
            </a:pPr>
            <a:r>
              <a:rPr lang="ru-RU" b="1"/>
              <a:t>1582 г.</a:t>
            </a:r>
            <a:r>
              <a:rPr lang="ru-RU"/>
              <a:t> – </a:t>
            </a:r>
            <a:r>
              <a:rPr lang="ru-RU" b="1" i="1"/>
              <a:t>Ям-Запольское </a:t>
            </a:r>
            <a:r>
              <a:rPr lang="ru-RU"/>
              <a:t>перемирие с Речью Посполитой (отказ Русского</a:t>
            </a:r>
          </a:p>
          <a:p>
            <a:pPr>
              <a:lnSpc>
                <a:spcPct val="75000"/>
              </a:lnSpc>
            </a:pPr>
            <a:r>
              <a:rPr lang="ru-RU"/>
              <a:t>государства от Ливонии за возврат утраченных русских крепостей).</a:t>
            </a:r>
          </a:p>
          <a:p>
            <a:pPr>
              <a:lnSpc>
                <a:spcPct val="75000"/>
              </a:lnSpc>
            </a:pPr>
            <a:r>
              <a:rPr lang="ru-RU" b="1"/>
              <a:t>1583 г.</a:t>
            </a:r>
            <a:r>
              <a:rPr lang="ru-RU"/>
              <a:t> – </a:t>
            </a:r>
            <a:r>
              <a:rPr lang="ru-RU" b="1" i="1"/>
              <a:t>Плюсское</a:t>
            </a:r>
            <a:r>
              <a:rPr lang="ru-RU"/>
              <a:t> перемирие со Швецией (отказ от Эстляндии, уступка</a:t>
            </a:r>
          </a:p>
          <a:p>
            <a:pPr>
              <a:lnSpc>
                <a:spcPct val="75000"/>
              </a:lnSpc>
            </a:pPr>
            <a:r>
              <a:rPr lang="ru-RU"/>
              <a:t>Шведам Нарвы, Копорья, Ивангорода, Корелы).</a:t>
            </a:r>
          </a:p>
        </p:txBody>
      </p:sp>
      <p:sp>
        <p:nvSpPr>
          <p:cNvPr id="72720" name="Rectangle 16"/>
          <p:cNvSpPr>
            <a:spLocks noChangeArrowheads="1"/>
          </p:cNvSpPr>
          <p:nvPr/>
        </p:nvSpPr>
        <p:spPr bwMode="auto">
          <a:xfrm>
            <a:off x="250825" y="6165850"/>
            <a:ext cx="8353425" cy="5111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75000"/>
              </a:lnSpc>
            </a:pPr>
            <a:r>
              <a:rPr lang="ru-RU" b="1"/>
              <a:t>Причины поражения:</a:t>
            </a:r>
            <a:r>
              <a:rPr lang="ru-RU"/>
              <a:t> неверная оценка расстановки сил в Прибалтике,</a:t>
            </a:r>
          </a:p>
          <a:p>
            <a:pPr>
              <a:lnSpc>
                <a:spcPct val="75000"/>
              </a:lnSpc>
            </a:pPr>
            <a:r>
              <a:rPr lang="ru-RU"/>
              <a:t>ослабление государства в результате внутренней политики Ивана </a:t>
            </a:r>
            <a:r>
              <a:rPr lang="en-US"/>
              <a:t>IV</a:t>
            </a:r>
            <a:r>
              <a:rPr lang="ru-RU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27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2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2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2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2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2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2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2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27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2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27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2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27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27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2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12" grpId="0" animBg="1"/>
      <p:bldP spid="72714" grpId="0" animBg="1"/>
      <p:bldP spid="72715" grpId="0" animBg="1"/>
      <p:bldP spid="72717" grpId="0" animBg="1"/>
      <p:bldP spid="72718" grpId="0" animBg="1"/>
      <p:bldP spid="72719" grpId="0" animBg="1"/>
      <p:bldP spid="7272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Начало завоевания Сибири</a:t>
            </a:r>
          </a:p>
        </p:txBody>
      </p:sp>
      <p:sp>
        <p:nvSpPr>
          <p:cNvPr id="28675" name="Oval 4"/>
          <p:cNvSpPr>
            <a:spLocks noChangeArrowheads="1"/>
          </p:cNvSpPr>
          <p:nvPr/>
        </p:nvSpPr>
        <p:spPr bwMode="auto">
          <a:xfrm>
            <a:off x="2771775" y="1628775"/>
            <a:ext cx="5761038" cy="4032250"/>
          </a:xfrm>
          <a:prstGeom prst="ellipse">
            <a:avLst/>
          </a:prstGeom>
          <a:solidFill>
            <a:srgbClr val="99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28676" name="Text Box 6"/>
          <p:cNvSpPr txBox="1">
            <a:spLocks noChangeArrowheads="1"/>
          </p:cNvSpPr>
          <p:nvPr/>
        </p:nvSpPr>
        <p:spPr bwMode="auto">
          <a:xfrm>
            <a:off x="3779838" y="2205038"/>
            <a:ext cx="38322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u="sng"/>
              <a:t>Сибирское ханство (с 1420-х гг.)</a:t>
            </a:r>
          </a:p>
        </p:txBody>
      </p:sp>
      <p:sp>
        <p:nvSpPr>
          <p:cNvPr id="28677" name="AutoShape 7"/>
          <p:cNvSpPr>
            <a:spLocks noChangeArrowheads="1"/>
          </p:cNvSpPr>
          <p:nvPr/>
        </p:nvSpPr>
        <p:spPr bwMode="auto">
          <a:xfrm>
            <a:off x="6011863" y="4005263"/>
            <a:ext cx="215900" cy="215900"/>
          </a:xfrm>
          <a:prstGeom prst="flowChartConnector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8678" name="Text Box 8"/>
          <p:cNvSpPr txBox="1">
            <a:spLocks noChangeArrowheads="1"/>
          </p:cNvSpPr>
          <p:nvPr/>
        </p:nvSpPr>
        <p:spPr bwMode="auto">
          <a:xfrm>
            <a:off x="6011863" y="3740150"/>
            <a:ext cx="9334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/>
              <a:t>Кашлык</a:t>
            </a:r>
          </a:p>
        </p:txBody>
      </p:sp>
      <p:sp>
        <p:nvSpPr>
          <p:cNvPr id="28679" name="Oval 9"/>
          <p:cNvSpPr>
            <a:spLocks noChangeArrowheads="1"/>
          </p:cNvSpPr>
          <p:nvPr/>
        </p:nvSpPr>
        <p:spPr bwMode="auto">
          <a:xfrm>
            <a:off x="1403350" y="1700213"/>
            <a:ext cx="1706563" cy="15843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Земли</a:t>
            </a:r>
          </a:p>
          <a:p>
            <a:pPr algn="ctr"/>
            <a:r>
              <a:rPr lang="ru-RU"/>
              <a:t>Строгановых</a:t>
            </a:r>
          </a:p>
        </p:txBody>
      </p:sp>
      <p:sp>
        <p:nvSpPr>
          <p:cNvPr id="76811" name="Line 11"/>
          <p:cNvSpPr>
            <a:spLocks noChangeShapeType="1"/>
          </p:cNvSpPr>
          <p:nvPr/>
        </p:nvSpPr>
        <p:spPr bwMode="auto">
          <a:xfrm flipH="1" flipV="1">
            <a:off x="2555875" y="2852738"/>
            <a:ext cx="936625" cy="2159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8681" name="Text Box 12"/>
          <p:cNvSpPr txBox="1">
            <a:spLocks noChangeArrowheads="1"/>
          </p:cNvSpPr>
          <p:nvPr/>
        </p:nvSpPr>
        <p:spPr bwMode="auto">
          <a:xfrm>
            <a:off x="5867400" y="3141663"/>
            <a:ext cx="1428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/>
              <a:t>Хан Кучум</a:t>
            </a:r>
          </a:p>
          <a:p>
            <a:pPr algn="ctr"/>
            <a:r>
              <a:rPr lang="ru-RU"/>
              <a:t>(1563-1598)</a:t>
            </a:r>
          </a:p>
        </p:txBody>
      </p:sp>
      <p:sp>
        <p:nvSpPr>
          <p:cNvPr id="28682" name="WordArt 13"/>
          <p:cNvSpPr>
            <a:spLocks noChangeArrowheads="1" noChangeShapeType="1" noTextEdit="1"/>
          </p:cNvSpPr>
          <p:nvPr/>
        </p:nvSpPr>
        <p:spPr bwMode="auto">
          <a:xfrm rot="5400000">
            <a:off x="-458787" y="3059113"/>
            <a:ext cx="3527425" cy="523875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РУСЬ</a:t>
            </a:r>
          </a:p>
        </p:txBody>
      </p:sp>
      <p:sp>
        <p:nvSpPr>
          <p:cNvPr id="76814" name="Text Box 14"/>
          <p:cNvSpPr txBox="1">
            <a:spLocks noChangeArrowheads="1"/>
          </p:cNvSpPr>
          <p:nvPr/>
        </p:nvSpPr>
        <p:spPr bwMode="auto">
          <a:xfrm>
            <a:off x="3203575" y="2636838"/>
            <a:ext cx="10810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с 1572 г.</a:t>
            </a:r>
          </a:p>
        </p:txBody>
      </p:sp>
      <p:sp>
        <p:nvSpPr>
          <p:cNvPr id="76815" name="Line 15"/>
          <p:cNvSpPr>
            <a:spLocks noChangeShapeType="1"/>
          </p:cNvSpPr>
          <p:nvPr/>
        </p:nvSpPr>
        <p:spPr bwMode="auto">
          <a:xfrm>
            <a:off x="2555875" y="3068638"/>
            <a:ext cx="3384550" cy="1008062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 type="oval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6816" name="Text Box 16"/>
          <p:cNvSpPr txBox="1">
            <a:spLocks noChangeArrowheads="1"/>
          </p:cNvSpPr>
          <p:nvPr/>
        </p:nvSpPr>
        <p:spPr bwMode="auto">
          <a:xfrm>
            <a:off x="2843213" y="3429000"/>
            <a:ext cx="14287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75000"/>
              </a:lnSpc>
            </a:pPr>
            <a:r>
              <a:rPr lang="ru-RU">
                <a:solidFill>
                  <a:schemeClr val="hlink"/>
                </a:solidFill>
              </a:rPr>
              <a:t>Ермак</a:t>
            </a:r>
          </a:p>
          <a:p>
            <a:pPr algn="ctr">
              <a:lnSpc>
                <a:spcPct val="75000"/>
              </a:lnSpc>
            </a:pPr>
            <a:r>
              <a:rPr lang="ru-RU">
                <a:solidFill>
                  <a:schemeClr val="hlink"/>
                </a:solidFill>
              </a:rPr>
              <a:t>(1581-1585)</a:t>
            </a:r>
          </a:p>
        </p:txBody>
      </p:sp>
      <p:sp>
        <p:nvSpPr>
          <p:cNvPr id="76817" name="AutoShape 17"/>
          <p:cNvSpPr>
            <a:spLocks/>
          </p:cNvSpPr>
          <p:nvPr/>
        </p:nvSpPr>
        <p:spPr bwMode="auto">
          <a:xfrm>
            <a:off x="3924300" y="4437063"/>
            <a:ext cx="1647825" cy="360362"/>
          </a:xfrm>
          <a:prstGeom prst="borderCallout2">
            <a:avLst>
              <a:gd name="adj1" fmla="val 31718"/>
              <a:gd name="adj2" fmla="val 104625"/>
              <a:gd name="adj3" fmla="val 31718"/>
              <a:gd name="adj4" fmla="val 109056"/>
              <a:gd name="adj5" fmla="val -56389"/>
              <a:gd name="adj6" fmla="val 12495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/>
              <a:t>Взят в 1582г.</a:t>
            </a:r>
          </a:p>
        </p:txBody>
      </p:sp>
      <p:sp>
        <p:nvSpPr>
          <p:cNvPr id="76818" name="Line 18"/>
          <p:cNvSpPr>
            <a:spLocks noChangeShapeType="1"/>
          </p:cNvSpPr>
          <p:nvPr/>
        </p:nvSpPr>
        <p:spPr bwMode="auto">
          <a:xfrm>
            <a:off x="6300788" y="4149725"/>
            <a:ext cx="935037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 type="oval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6819" name="Text Box 19"/>
          <p:cNvSpPr txBox="1">
            <a:spLocks noChangeArrowheads="1"/>
          </p:cNvSpPr>
          <p:nvPr/>
        </p:nvSpPr>
        <p:spPr bwMode="auto">
          <a:xfrm>
            <a:off x="7164388" y="3933825"/>
            <a:ext cx="33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solidFill>
                  <a:schemeClr val="hlink"/>
                </a:solidFill>
              </a:rPr>
              <a:t>Χ</a:t>
            </a:r>
            <a:endParaRPr lang="ru-RU" b="1">
              <a:solidFill>
                <a:schemeClr val="hlink"/>
              </a:solidFill>
            </a:endParaRPr>
          </a:p>
        </p:txBody>
      </p:sp>
      <p:sp>
        <p:nvSpPr>
          <p:cNvPr id="76820" name="Text Box 20"/>
          <p:cNvSpPr txBox="1">
            <a:spLocks noChangeArrowheads="1"/>
          </p:cNvSpPr>
          <p:nvPr/>
        </p:nvSpPr>
        <p:spPr bwMode="auto">
          <a:xfrm>
            <a:off x="6732588" y="4221163"/>
            <a:ext cx="12319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75000"/>
              </a:lnSpc>
            </a:pPr>
            <a:r>
              <a:rPr lang="ru-RU">
                <a:solidFill>
                  <a:schemeClr val="hlink"/>
                </a:solidFill>
              </a:rPr>
              <a:t>6 августа </a:t>
            </a:r>
          </a:p>
          <a:p>
            <a:pPr algn="ctr">
              <a:lnSpc>
                <a:spcPct val="75000"/>
              </a:lnSpc>
            </a:pPr>
            <a:r>
              <a:rPr lang="ru-RU">
                <a:solidFill>
                  <a:schemeClr val="hlink"/>
                </a:solidFill>
              </a:rPr>
              <a:t>1585 г.</a:t>
            </a:r>
          </a:p>
        </p:txBody>
      </p:sp>
      <p:pic>
        <p:nvPicPr>
          <p:cNvPr id="76821" name="Picture 21" descr="9N035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16238" y="4868863"/>
            <a:ext cx="360045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22" name="AutoShape 22"/>
          <p:cNvSpPr>
            <a:spLocks noChangeArrowheads="1"/>
          </p:cNvSpPr>
          <p:nvPr/>
        </p:nvSpPr>
        <p:spPr bwMode="auto">
          <a:xfrm>
            <a:off x="4284663" y="1412875"/>
            <a:ext cx="3382962" cy="609600"/>
          </a:xfrm>
          <a:prstGeom prst="wedgeRectCallout">
            <a:avLst>
              <a:gd name="adj1" fmla="val -38176"/>
              <a:gd name="adj2" fmla="val 963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/>
              <a:t>Окончательно было разгромлено в конце </a:t>
            </a:r>
            <a:r>
              <a:rPr lang="en-US"/>
              <a:t>XVI</a:t>
            </a:r>
            <a:r>
              <a:rPr lang="ru-RU"/>
              <a:t> 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2" repeatCount="5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768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76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3000"/>
                                        <p:tgtEl>
                                          <p:spTgt spid="76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76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3000"/>
                                        <p:tgtEl>
                                          <p:spTgt spid="76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76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11" grpId="0" animBg="1"/>
      <p:bldP spid="76814" grpId="0"/>
      <p:bldP spid="76814" grpId="1"/>
      <p:bldP spid="76815" grpId="0" animBg="1"/>
      <p:bldP spid="76816" grpId="0"/>
      <p:bldP spid="76817" grpId="0" animBg="1"/>
      <p:bldP spid="76818" grpId="0" animBg="1"/>
      <p:bldP spid="76819" grpId="0"/>
      <p:bldP spid="76820" grpId="0"/>
      <p:bldP spid="7682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>Окончание царствования Ивана Васильевича Грозного</a:t>
            </a:r>
          </a:p>
        </p:txBody>
      </p:sp>
      <p:sp>
        <p:nvSpPr>
          <p:cNvPr id="78852" name="Rectangle 4"/>
          <p:cNvSpPr>
            <a:spLocks noChangeArrowheads="1"/>
          </p:cNvSpPr>
          <p:nvPr/>
        </p:nvSpPr>
        <p:spPr bwMode="auto">
          <a:xfrm>
            <a:off x="755650" y="1916113"/>
            <a:ext cx="2951163" cy="21605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/>
              <a:t>1581 г.</a:t>
            </a:r>
          </a:p>
          <a:p>
            <a:pPr algn="ctr">
              <a:lnSpc>
                <a:spcPct val="75000"/>
              </a:lnSpc>
            </a:pPr>
            <a:r>
              <a:rPr lang="ru-RU"/>
              <a:t>Из-за тяжелого </a:t>
            </a:r>
          </a:p>
          <a:p>
            <a:pPr algn="ctr">
              <a:lnSpc>
                <a:spcPct val="75000"/>
              </a:lnSpc>
            </a:pPr>
            <a:r>
              <a:rPr lang="ru-RU"/>
              <a:t>хозяйственного кризиса</a:t>
            </a:r>
          </a:p>
          <a:p>
            <a:pPr algn="ctr">
              <a:lnSpc>
                <a:spcPct val="75000"/>
              </a:lnSpc>
            </a:pPr>
            <a:r>
              <a:rPr lang="ru-RU"/>
              <a:t>были введены</a:t>
            </a:r>
          </a:p>
          <a:p>
            <a:pPr algn="ctr">
              <a:lnSpc>
                <a:spcPct val="75000"/>
              </a:lnSpc>
            </a:pPr>
            <a:r>
              <a:rPr lang="ru-RU" b="1"/>
              <a:t>«Заповедные лета»:</a:t>
            </a:r>
          </a:p>
          <a:p>
            <a:pPr algn="ctr">
              <a:lnSpc>
                <a:spcPct val="75000"/>
              </a:lnSpc>
            </a:pPr>
            <a:r>
              <a:rPr lang="ru-RU"/>
              <a:t>приостановлено право</a:t>
            </a:r>
          </a:p>
          <a:p>
            <a:pPr algn="ctr">
              <a:lnSpc>
                <a:spcPct val="75000"/>
              </a:lnSpc>
            </a:pPr>
            <a:r>
              <a:rPr lang="ru-RU"/>
              <a:t>перехода крестьян</a:t>
            </a:r>
          </a:p>
          <a:p>
            <a:pPr algn="ctr">
              <a:lnSpc>
                <a:spcPct val="75000"/>
              </a:lnSpc>
            </a:pPr>
            <a:r>
              <a:rPr lang="ru-RU"/>
              <a:t>в Юрьев день</a:t>
            </a:r>
          </a:p>
          <a:p>
            <a:pPr algn="ctr">
              <a:lnSpc>
                <a:spcPct val="75000"/>
              </a:lnSpc>
            </a:pPr>
            <a:r>
              <a:rPr lang="ru-RU"/>
              <a:t>(начало оформления</a:t>
            </a:r>
          </a:p>
          <a:p>
            <a:pPr algn="ctr">
              <a:lnSpc>
                <a:spcPct val="75000"/>
              </a:lnSpc>
            </a:pPr>
            <a:r>
              <a:rPr lang="ru-RU"/>
              <a:t>крепостного права)</a:t>
            </a:r>
          </a:p>
        </p:txBody>
      </p:sp>
      <p:pic>
        <p:nvPicPr>
          <p:cNvPr id="78855" name="Picture 7" descr="14d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56325" y="1804988"/>
            <a:ext cx="2736850" cy="2335212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8856" name="Rectangle 8"/>
          <p:cNvSpPr>
            <a:spLocks noChangeArrowheads="1"/>
          </p:cNvSpPr>
          <p:nvPr/>
        </p:nvSpPr>
        <p:spPr bwMode="auto">
          <a:xfrm>
            <a:off x="3851275" y="1916113"/>
            <a:ext cx="2089150" cy="21605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/>
              <a:t>1581 г.</a:t>
            </a:r>
          </a:p>
          <a:p>
            <a:pPr algn="ctr"/>
            <a:r>
              <a:rPr lang="ru-RU"/>
              <a:t>В приступе гнева</a:t>
            </a:r>
          </a:p>
          <a:p>
            <a:pPr algn="ctr"/>
            <a:r>
              <a:rPr lang="ru-RU"/>
              <a:t>убил своего</a:t>
            </a:r>
          </a:p>
          <a:p>
            <a:pPr algn="ctr"/>
            <a:r>
              <a:rPr lang="ru-RU"/>
              <a:t>сына и</a:t>
            </a:r>
          </a:p>
          <a:p>
            <a:pPr algn="ctr"/>
            <a:r>
              <a:rPr lang="ru-RU"/>
              <a:t>наследника</a:t>
            </a:r>
          </a:p>
          <a:p>
            <a:pPr algn="ctr"/>
            <a:r>
              <a:rPr lang="ru-RU"/>
              <a:t> Ивана</a:t>
            </a:r>
          </a:p>
        </p:txBody>
      </p:sp>
      <p:sp>
        <p:nvSpPr>
          <p:cNvPr id="78858" name="AutoShape 10"/>
          <p:cNvSpPr>
            <a:spLocks/>
          </p:cNvSpPr>
          <p:nvPr/>
        </p:nvSpPr>
        <p:spPr bwMode="auto">
          <a:xfrm>
            <a:off x="1403350" y="4891088"/>
            <a:ext cx="4681538" cy="1058862"/>
          </a:xfrm>
          <a:prstGeom prst="borderCallout3">
            <a:avLst>
              <a:gd name="adj1" fmla="val 10796"/>
              <a:gd name="adj2" fmla="val 101630"/>
              <a:gd name="adj3" fmla="val 10796"/>
              <a:gd name="adj4" fmla="val 109833"/>
              <a:gd name="adj5" fmla="val -45278"/>
              <a:gd name="adj6" fmla="val 109833"/>
              <a:gd name="adj7" fmla="val -75111"/>
              <a:gd name="adj8" fmla="val 7036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 type="triangle" w="med" len="med"/>
            <a:tailEnd/>
          </a:ln>
        </p:spPr>
        <p:txBody>
          <a:bodyPr wrap="none" anchor="ctr"/>
          <a:lstStyle/>
          <a:p>
            <a:pPr algn="ctr"/>
            <a:r>
              <a:rPr lang="ru-RU" b="1"/>
              <a:t>После смерти Ивана Грозного в 1584 г.</a:t>
            </a:r>
          </a:p>
          <a:p>
            <a:pPr algn="ctr"/>
            <a:r>
              <a:rPr lang="ru-RU" b="1"/>
              <a:t>его преемником стал недееспособный</a:t>
            </a:r>
          </a:p>
          <a:p>
            <a:pPr algn="ctr"/>
            <a:r>
              <a:rPr lang="ru-RU" b="1"/>
              <a:t>Федор Иванович</a:t>
            </a:r>
            <a:endParaRPr lang="ru-RU"/>
          </a:p>
        </p:txBody>
      </p:sp>
      <p:pic>
        <p:nvPicPr>
          <p:cNvPr id="78859" name="Picture 11" descr="4_1G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59563" y="4292600"/>
            <a:ext cx="1744662" cy="226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88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88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88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88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8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2" grpId="0" animBg="1"/>
      <p:bldP spid="78856" grpId="0" animBg="1"/>
      <p:bldP spid="7885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>Культура и духовная жизнь</a:t>
            </a:r>
            <a:br>
              <a:rPr lang="ru-RU" sz="4000" smtClean="0"/>
            </a:br>
            <a:r>
              <a:rPr lang="ru-RU" sz="4000" smtClean="0"/>
              <a:t>в </a:t>
            </a:r>
            <a:r>
              <a:rPr lang="en-US" sz="4000" smtClean="0"/>
              <a:t>XIV-XVI</a:t>
            </a:r>
            <a:r>
              <a:rPr lang="ru-RU" sz="4000" smtClean="0"/>
              <a:t> вв.</a:t>
            </a:r>
          </a:p>
        </p:txBody>
      </p:sp>
      <p:sp>
        <p:nvSpPr>
          <p:cNvPr id="84996" name="AutoShape 4"/>
          <p:cNvSpPr>
            <a:spLocks noChangeArrowheads="1"/>
          </p:cNvSpPr>
          <p:nvPr/>
        </p:nvSpPr>
        <p:spPr bwMode="auto">
          <a:xfrm>
            <a:off x="684213" y="1773238"/>
            <a:ext cx="7775575" cy="1800225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I</a:t>
            </a:r>
            <a:r>
              <a:rPr lang="ru-RU" b="1"/>
              <a:t> этап – </a:t>
            </a:r>
            <a:r>
              <a:rPr lang="en-US" b="1"/>
              <a:t>XIV-XV</a:t>
            </a:r>
            <a:r>
              <a:rPr lang="ru-RU" b="1"/>
              <a:t> века</a:t>
            </a:r>
          </a:p>
          <a:p>
            <a:pPr algn="ctr"/>
            <a:r>
              <a:rPr lang="ru-RU"/>
              <a:t>Основная идея – преодоление катастрофических последствий</a:t>
            </a:r>
          </a:p>
          <a:p>
            <a:pPr algn="ctr"/>
            <a:r>
              <a:rPr lang="ru-RU"/>
              <a:t>монголо-татарского нашествия, ликвидация ордынского ига</a:t>
            </a:r>
          </a:p>
          <a:p>
            <a:pPr algn="ctr"/>
            <a:r>
              <a:rPr lang="ru-RU"/>
              <a:t>через собирание русских земель </a:t>
            </a:r>
          </a:p>
        </p:txBody>
      </p:sp>
      <p:sp>
        <p:nvSpPr>
          <p:cNvPr id="84998" name="AutoShape 6"/>
          <p:cNvSpPr>
            <a:spLocks noChangeArrowheads="1"/>
          </p:cNvSpPr>
          <p:nvPr/>
        </p:nvSpPr>
        <p:spPr bwMode="auto">
          <a:xfrm>
            <a:off x="684213" y="3860800"/>
            <a:ext cx="7775575" cy="1800225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II</a:t>
            </a:r>
            <a:r>
              <a:rPr lang="ru-RU" b="1"/>
              <a:t> этап – </a:t>
            </a:r>
            <a:r>
              <a:rPr lang="en-US" b="1"/>
              <a:t>XVI</a:t>
            </a:r>
            <a:r>
              <a:rPr lang="ru-RU" b="1"/>
              <a:t> век</a:t>
            </a:r>
          </a:p>
          <a:p>
            <a:pPr algn="ctr"/>
            <a:r>
              <a:rPr lang="ru-RU"/>
              <a:t>Основная идея – укрепление государства,</a:t>
            </a:r>
          </a:p>
          <a:p>
            <a:pPr algn="ctr"/>
            <a:r>
              <a:rPr lang="ru-RU"/>
              <a:t>единство и централизация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49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49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4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49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49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4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6" grpId="0" animBg="1"/>
      <p:bldP spid="8499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Причины возвышения Москвы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475163" cy="4525963"/>
          </a:xfrm>
        </p:spPr>
        <p:txBody>
          <a:bodyPr/>
          <a:lstStyle/>
          <a:p>
            <a:pPr eaLnBrk="1" hangingPunct="1"/>
            <a:r>
              <a:rPr lang="ru-RU" sz="2400" dirty="0" smtClean="0"/>
              <a:t>центр формирования древнерусской народности</a:t>
            </a:r>
          </a:p>
          <a:p>
            <a:pPr eaLnBrk="1" hangingPunct="1"/>
            <a:r>
              <a:rPr lang="ru-RU" sz="2400" dirty="0" smtClean="0"/>
              <a:t>удаленность от опасных окраин</a:t>
            </a:r>
          </a:p>
          <a:p>
            <a:pPr eaLnBrk="1" hangingPunct="1"/>
            <a:r>
              <a:rPr lang="ru-RU" sz="2400" dirty="0" smtClean="0"/>
              <a:t>значимые торговые пути</a:t>
            </a:r>
          </a:p>
          <a:p>
            <a:pPr eaLnBrk="1" hangingPunct="1"/>
            <a:r>
              <a:rPr lang="ru-RU" sz="2400" dirty="0" smtClean="0"/>
              <a:t>земли, пригодные для земледелия</a:t>
            </a:r>
          </a:p>
          <a:p>
            <a:pPr eaLnBrk="1" hangingPunct="1"/>
            <a:r>
              <a:rPr lang="ru-RU" sz="2400" dirty="0" smtClean="0"/>
              <a:t>развитое феодальное землевладение (дворяне – опора князя)</a:t>
            </a: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5292725" y="1600200"/>
            <a:ext cx="3394075" cy="4525963"/>
          </a:xfrm>
        </p:spPr>
        <p:txBody>
          <a:bodyPr/>
          <a:lstStyle/>
          <a:p>
            <a:pPr eaLnBrk="1" hangingPunct="1"/>
            <a:r>
              <a:rPr lang="ru-RU" sz="2400" smtClean="0"/>
              <a:t>мудрость и дальновидность московских князей</a:t>
            </a:r>
          </a:p>
          <a:p>
            <a:pPr eaLnBrk="1" hangingPunct="1"/>
            <a:r>
              <a:rPr lang="ru-RU" sz="2400" smtClean="0"/>
              <a:t>отсутствие распрей в московской княжеской семье</a:t>
            </a:r>
          </a:p>
          <a:p>
            <a:pPr eaLnBrk="1" hangingPunct="1"/>
            <a:r>
              <a:rPr lang="ru-RU" sz="2400" smtClean="0"/>
              <a:t>княжество не дробилось, а передавалось единственному наследнику</a:t>
            </a:r>
          </a:p>
        </p:txBody>
      </p:sp>
      <p:sp>
        <p:nvSpPr>
          <p:cNvPr id="4101" name="Text Box 6"/>
          <p:cNvSpPr txBox="1">
            <a:spLocks noChangeArrowheads="1"/>
          </p:cNvSpPr>
          <p:nvPr/>
        </p:nvSpPr>
        <p:spPr bwMode="auto">
          <a:xfrm>
            <a:off x="1116013" y="1125538"/>
            <a:ext cx="26431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ru-RU" sz="2800" b="1" dirty="0"/>
              <a:t>Объективные</a:t>
            </a:r>
            <a:endParaRPr lang="ru-RU" dirty="0"/>
          </a:p>
        </p:txBody>
      </p:sp>
      <p:sp>
        <p:nvSpPr>
          <p:cNvPr id="4102" name="Text Box 7"/>
          <p:cNvSpPr txBox="1">
            <a:spLocks noChangeArrowheads="1"/>
          </p:cNvSpPr>
          <p:nvPr/>
        </p:nvSpPr>
        <p:spPr bwMode="auto">
          <a:xfrm>
            <a:off x="5364163" y="1125538"/>
            <a:ext cx="28225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ru-RU" sz="2800" b="1"/>
              <a:t>Субъективные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build="p"/>
      <p:bldP spid="9221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Фольклор</a:t>
            </a:r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906963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000" smtClean="0"/>
              <a:t>	</a:t>
            </a:r>
            <a:r>
              <a:rPr lang="ru-RU" sz="2000" u="sng" smtClean="0"/>
              <a:t>Сказания: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smtClean="0"/>
              <a:t>о битве на реке Калке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smtClean="0"/>
              <a:t>о разорении Рязани Батыем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smtClean="0"/>
              <a:t>о Куликовской битве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smtClean="0"/>
              <a:t>осовремененные былины о богатырях, защищающих Киев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000" smtClean="0"/>
              <a:t>	</a:t>
            </a:r>
            <a:r>
              <a:rPr lang="ru-RU" sz="2000" u="sng" smtClean="0"/>
              <a:t>Новгородские былины: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smtClean="0"/>
              <a:t>о Василии Буслаеве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smtClean="0"/>
              <a:t>о Садко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000" smtClean="0"/>
              <a:t>	</a:t>
            </a:r>
            <a:r>
              <a:rPr lang="ru-RU" sz="2000" u="sng" smtClean="0"/>
              <a:t>Исторические песни</a:t>
            </a:r>
            <a:r>
              <a:rPr lang="ru-RU" sz="2000" smtClean="0"/>
              <a:t> (о реальных событиях):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smtClean="0"/>
              <a:t>«Песня о Щелкане Дюдентьевиче» (о восстании в Твери в 1327 г.)</a:t>
            </a:r>
          </a:p>
          <a:p>
            <a:pPr eaLnBrk="1" hangingPunct="1">
              <a:lnSpc>
                <a:spcPct val="90000"/>
              </a:lnSpc>
            </a:pPr>
            <a:endParaRPr lang="ru-RU" sz="2000" smtClean="0"/>
          </a:p>
        </p:txBody>
      </p:sp>
      <p:sp>
        <p:nvSpPr>
          <p:cNvPr id="87045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5076825" y="1628775"/>
            <a:ext cx="3609975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000" smtClean="0"/>
              <a:t>Осовремененные былины о богатырях, борющихся с Казанским и Крымским ханствами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000" smtClean="0"/>
              <a:t>	</a:t>
            </a:r>
            <a:r>
              <a:rPr lang="ru-RU" sz="2000" u="sng" smtClean="0"/>
              <a:t>Исторические песни: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smtClean="0"/>
              <a:t>Песни о взятии Казани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smtClean="0"/>
              <a:t>Песни о Ермаке</a:t>
            </a:r>
          </a:p>
        </p:txBody>
      </p:sp>
      <p:sp>
        <p:nvSpPr>
          <p:cNvPr id="31749" name="Text Box 6"/>
          <p:cNvSpPr txBox="1">
            <a:spLocks noChangeArrowheads="1"/>
          </p:cNvSpPr>
          <p:nvPr/>
        </p:nvSpPr>
        <p:spPr bwMode="auto">
          <a:xfrm>
            <a:off x="1331913" y="1196975"/>
            <a:ext cx="16525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XIV-XV</a:t>
            </a:r>
            <a:r>
              <a:rPr lang="ru-RU" sz="2000" b="1"/>
              <a:t> века</a:t>
            </a:r>
          </a:p>
        </p:txBody>
      </p:sp>
      <p:sp>
        <p:nvSpPr>
          <p:cNvPr id="31750" name="Text Box 7"/>
          <p:cNvSpPr txBox="1">
            <a:spLocks noChangeArrowheads="1"/>
          </p:cNvSpPr>
          <p:nvPr/>
        </p:nvSpPr>
        <p:spPr bwMode="auto">
          <a:xfrm>
            <a:off x="5940425" y="1268413"/>
            <a:ext cx="1087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XVI</a:t>
            </a:r>
            <a:r>
              <a:rPr lang="ru-RU" sz="2000" b="1"/>
              <a:t> век</a:t>
            </a:r>
          </a:p>
        </p:txBody>
      </p:sp>
      <p:pic>
        <p:nvPicPr>
          <p:cNvPr id="31751" name="Picture 8" descr="01F_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16688" y="4149725"/>
            <a:ext cx="1957387" cy="2409825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4" grpId="0" build="p"/>
      <p:bldP spid="87045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Просвещение</a:t>
            </a:r>
          </a:p>
        </p:txBody>
      </p:sp>
      <p:sp>
        <p:nvSpPr>
          <p:cNvPr id="96260" name="AutoShape 4"/>
          <p:cNvSpPr>
            <a:spLocks noChangeArrowheads="1"/>
          </p:cNvSpPr>
          <p:nvPr/>
        </p:nvSpPr>
        <p:spPr bwMode="auto">
          <a:xfrm>
            <a:off x="1835150" y="1628775"/>
            <a:ext cx="1150938" cy="1008063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Школы </a:t>
            </a:r>
          </a:p>
          <a:p>
            <a:pPr algn="ctr"/>
            <a:r>
              <a:rPr lang="ru-RU"/>
              <a:t>при</a:t>
            </a:r>
          </a:p>
          <a:p>
            <a:pPr algn="ctr"/>
            <a:r>
              <a:rPr lang="ru-RU"/>
              <a:t>церквях</a:t>
            </a:r>
          </a:p>
        </p:txBody>
      </p:sp>
      <p:sp>
        <p:nvSpPr>
          <p:cNvPr id="96262" name="AutoShape 6"/>
          <p:cNvSpPr>
            <a:spLocks noChangeArrowheads="1"/>
          </p:cNvSpPr>
          <p:nvPr/>
        </p:nvSpPr>
        <p:spPr bwMode="auto">
          <a:xfrm>
            <a:off x="3276600" y="1557338"/>
            <a:ext cx="5184775" cy="1081087"/>
          </a:xfrm>
          <a:prstGeom prst="ribbon2">
            <a:avLst>
              <a:gd name="adj1" fmla="val 12500"/>
              <a:gd name="adj2" fmla="val 7115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Монастыри – центры книжности</a:t>
            </a:r>
          </a:p>
          <a:p>
            <a:pPr algn="ctr"/>
            <a:r>
              <a:rPr lang="ru-RU"/>
              <a:t>(книгописные мастерские и</a:t>
            </a:r>
          </a:p>
          <a:p>
            <a:pPr algn="ctr"/>
            <a:r>
              <a:rPr lang="ru-RU"/>
              <a:t>библиотеки)</a:t>
            </a:r>
          </a:p>
        </p:txBody>
      </p:sp>
      <p:sp>
        <p:nvSpPr>
          <p:cNvPr id="96264" name="AutoShape 8"/>
          <p:cNvSpPr>
            <a:spLocks noChangeArrowheads="1"/>
          </p:cNvSpPr>
          <p:nvPr/>
        </p:nvSpPr>
        <p:spPr bwMode="auto">
          <a:xfrm>
            <a:off x="2124075" y="2781300"/>
            <a:ext cx="1638300" cy="973138"/>
          </a:xfrm>
          <a:prstGeom prst="flowChartMultidocumen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Бумага</a:t>
            </a:r>
          </a:p>
          <a:p>
            <a:pPr algn="ctr"/>
            <a:r>
              <a:rPr lang="ru-RU"/>
              <a:t>с </a:t>
            </a:r>
            <a:r>
              <a:rPr lang="en-US"/>
              <a:t>XIV</a:t>
            </a:r>
            <a:r>
              <a:rPr lang="ru-RU"/>
              <a:t> века</a:t>
            </a:r>
          </a:p>
        </p:txBody>
      </p:sp>
      <p:sp>
        <p:nvSpPr>
          <p:cNvPr id="96266" name="AutoShape 10"/>
          <p:cNvSpPr>
            <a:spLocks noChangeArrowheads="1"/>
          </p:cNvSpPr>
          <p:nvPr/>
        </p:nvSpPr>
        <p:spPr bwMode="auto">
          <a:xfrm>
            <a:off x="4859338" y="2636838"/>
            <a:ext cx="2232025" cy="1223962"/>
          </a:xfrm>
          <a:prstGeom prst="vertic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С</a:t>
            </a:r>
            <a:r>
              <a:rPr lang="en-US"/>
              <a:t> XV</a:t>
            </a:r>
            <a:r>
              <a:rPr lang="ru-RU"/>
              <a:t> века</a:t>
            </a:r>
          </a:p>
          <a:p>
            <a:pPr algn="ctr"/>
            <a:r>
              <a:rPr lang="ru-RU"/>
              <a:t>полуустав и</a:t>
            </a:r>
          </a:p>
          <a:p>
            <a:pPr algn="ctr"/>
            <a:r>
              <a:rPr lang="ru-RU"/>
              <a:t>скоропись</a:t>
            </a:r>
          </a:p>
        </p:txBody>
      </p:sp>
      <p:sp>
        <p:nvSpPr>
          <p:cNvPr id="96268" name="Text Box 12"/>
          <p:cNvSpPr txBox="1">
            <a:spLocks noChangeArrowheads="1"/>
          </p:cNvSpPr>
          <p:nvPr/>
        </p:nvSpPr>
        <p:spPr bwMode="auto">
          <a:xfrm>
            <a:off x="3635375" y="1125538"/>
            <a:ext cx="18748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как и прежде…</a:t>
            </a:r>
          </a:p>
        </p:txBody>
      </p:sp>
      <p:sp>
        <p:nvSpPr>
          <p:cNvPr id="96270" name="Rectangle 14"/>
          <p:cNvSpPr>
            <a:spLocks noChangeArrowheads="1"/>
          </p:cNvSpPr>
          <p:nvPr/>
        </p:nvSpPr>
        <p:spPr bwMode="auto">
          <a:xfrm>
            <a:off x="1547813" y="4076700"/>
            <a:ext cx="6119812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Середина </a:t>
            </a:r>
            <a:r>
              <a:rPr lang="en-US"/>
              <a:t>XVI</a:t>
            </a:r>
            <a:r>
              <a:rPr lang="ru-RU"/>
              <a:t> в. – зарождение книгопечатания</a:t>
            </a:r>
          </a:p>
        </p:txBody>
      </p:sp>
      <p:sp>
        <p:nvSpPr>
          <p:cNvPr id="96272" name="Rectangle 16"/>
          <p:cNvSpPr>
            <a:spLocks noChangeArrowheads="1"/>
          </p:cNvSpPr>
          <p:nvPr/>
        </p:nvSpPr>
        <p:spPr bwMode="auto">
          <a:xfrm>
            <a:off x="395288" y="4797425"/>
            <a:ext cx="2376487" cy="7921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Первая</a:t>
            </a:r>
          </a:p>
          <a:p>
            <a:pPr algn="ctr"/>
            <a:r>
              <a:rPr lang="ru-RU"/>
              <a:t>типография – 1553 г.</a:t>
            </a:r>
          </a:p>
        </p:txBody>
      </p:sp>
      <p:sp>
        <p:nvSpPr>
          <p:cNvPr id="96274" name="Rectangle 18"/>
          <p:cNvSpPr>
            <a:spLocks noChangeArrowheads="1"/>
          </p:cNvSpPr>
          <p:nvPr/>
        </p:nvSpPr>
        <p:spPr bwMode="auto">
          <a:xfrm>
            <a:off x="3132138" y="4797425"/>
            <a:ext cx="5400675" cy="12239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1563 г. – типография на Никольской улице </a:t>
            </a:r>
          </a:p>
          <a:p>
            <a:pPr algn="ctr"/>
            <a:r>
              <a:rPr lang="ru-RU" u="sng"/>
              <a:t>Ивана Федорова</a:t>
            </a:r>
            <a:r>
              <a:rPr lang="ru-RU"/>
              <a:t> и Петра Мстиславца</a:t>
            </a:r>
          </a:p>
          <a:p>
            <a:pPr algn="ctr"/>
            <a:r>
              <a:rPr lang="ru-RU"/>
              <a:t>«Апостол» (1564) и «Часовник» (1565)</a:t>
            </a:r>
          </a:p>
        </p:txBody>
      </p:sp>
      <p:pic>
        <p:nvPicPr>
          <p:cNvPr id="96275" name="Picture 19" descr="9N044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78488" y="1196975"/>
            <a:ext cx="3465512" cy="566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6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62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6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6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62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6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6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6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6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6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6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6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6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62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6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6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96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96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96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0" grpId="0" animBg="1"/>
      <p:bldP spid="96262" grpId="0" animBg="1"/>
      <p:bldP spid="96264" grpId="0" animBg="1"/>
      <p:bldP spid="96266" grpId="0" animBg="1"/>
      <p:bldP spid="96268" grpId="0"/>
      <p:bldP spid="96270" grpId="0" animBg="1"/>
      <p:bldP spid="96272" grpId="0" animBg="1"/>
      <p:bldP spid="9627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Литература в </a:t>
            </a:r>
            <a:r>
              <a:rPr lang="en-US" smtClean="0"/>
              <a:t>XIV-XV</a:t>
            </a:r>
            <a:r>
              <a:rPr lang="ru-RU" smtClean="0"/>
              <a:t> вв.</a:t>
            </a:r>
          </a:p>
        </p:txBody>
      </p:sp>
      <p:sp>
        <p:nvSpPr>
          <p:cNvPr id="98308" name="Rectangle 4"/>
          <p:cNvSpPr>
            <a:spLocks noChangeArrowheads="1"/>
          </p:cNvSpPr>
          <p:nvPr/>
        </p:nvSpPr>
        <p:spPr bwMode="auto">
          <a:xfrm>
            <a:off x="1187450" y="1341438"/>
            <a:ext cx="6480175" cy="9366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/>
              <a:t>Летописи</a:t>
            </a:r>
            <a:r>
              <a:rPr lang="ru-RU"/>
              <a:t> (Новгород, Тверь, Москва, Смоленск)</a:t>
            </a:r>
          </a:p>
          <a:p>
            <a:pPr algn="ctr"/>
            <a:r>
              <a:rPr lang="ru-RU"/>
              <a:t>1409 г. – первый общерусский летописный свод</a:t>
            </a:r>
          </a:p>
          <a:p>
            <a:pPr algn="ctr"/>
            <a:r>
              <a:rPr lang="ru-RU"/>
              <a:t>(Троицкая летопись)</a:t>
            </a:r>
          </a:p>
        </p:txBody>
      </p:sp>
      <p:sp>
        <p:nvSpPr>
          <p:cNvPr id="98310" name="Rectangle 6"/>
          <p:cNvSpPr>
            <a:spLocks noChangeArrowheads="1"/>
          </p:cNvSpPr>
          <p:nvPr/>
        </p:nvSpPr>
        <p:spPr bwMode="auto">
          <a:xfrm>
            <a:off x="1187450" y="2781300"/>
            <a:ext cx="6480175" cy="863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/>
              <a:t>Воинские повести</a:t>
            </a:r>
          </a:p>
          <a:p>
            <a:pPr algn="ctr"/>
            <a:r>
              <a:rPr lang="ru-RU"/>
              <a:t>«Задонщина» (конец </a:t>
            </a:r>
            <a:r>
              <a:rPr lang="en-US"/>
              <a:t>XIV</a:t>
            </a:r>
            <a:r>
              <a:rPr lang="ru-RU"/>
              <a:t> в.)</a:t>
            </a:r>
          </a:p>
          <a:p>
            <a:pPr algn="ctr"/>
            <a:r>
              <a:rPr lang="ru-RU"/>
              <a:t>«Сказание о Мамаевом побоище» (конец </a:t>
            </a:r>
            <a:r>
              <a:rPr lang="en-US"/>
              <a:t>XIV</a:t>
            </a:r>
            <a:r>
              <a:rPr lang="ru-RU"/>
              <a:t> в.)</a:t>
            </a:r>
          </a:p>
        </p:txBody>
      </p:sp>
      <p:sp>
        <p:nvSpPr>
          <p:cNvPr id="98311" name="Rectangle 7"/>
          <p:cNvSpPr>
            <a:spLocks noChangeArrowheads="1"/>
          </p:cNvSpPr>
          <p:nvPr/>
        </p:nvSpPr>
        <p:spPr bwMode="auto">
          <a:xfrm>
            <a:off x="1187450" y="4005263"/>
            <a:ext cx="6480175" cy="576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/>
              <a:t>Хождения</a:t>
            </a:r>
          </a:p>
          <a:p>
            <a:pPr algn="ctr"/>
            <a:r>
              <a:rPr lang="ru-RU"/>
              <a:t>«Хождение за три моря» Афанасия Никитина (Х</a:t>
            </a:r>
            <a:r>
              <a:rPr lang="en-US"/>
              <a:t>V</a:t>
            </a:r>
            <a:r>
              <a:rPr lang="ru-RU"/>
              <a:t> в.)</a:t>
            </a:r>
          </a:p>
        </p:txBody>
      </p:sp>
      <p:sp>
        <p:nvSpPr>
          <p:cNvPr id="98312" name="Rectangle 8"/>
          <p:cNvSpPr>
            <a:spLocks noChangeArrowheads="1"/>
          </p:cNvSpPr>
          <p:nvPr/>
        </p:nvSpPr>
        <p:spPr bwMode="auto">
          <a:xfrm>
            <a:off x="1187450" y="5013325"/>
            <a:ext cx="6480175" cy="10080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/>
              <a:t>Жития святых</a:t>
            </a:r>
          </a:p>
          <a:p>
            <a:pPr algn="ctr"/>
            <a:r>
              <a:rPr lang="ru-RU"/>
              <a:t>Митрополита Петра, Сергия Радонежского, Стефана</a:t>
            </a:r>
          </a:p>
          <a:p>
            <a:pPr algn="ctr"/>
            <a:r>
              <a:rPr lang="ru-RU"/>
              <a:t>Пермского и др.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8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8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8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83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83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8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8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8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8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83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83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8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8" grpId="0" animBg="1"/>
      <p:bldP spid="98310" grpId="0" animBg="1"/>
      <p:bldP spid="98311" grpId="0" animBg="1"/>
      <p:bldP spid="9831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Литература в </a:t>
            </a:r>
            <a:r>
              <a:rPr lang="en-US" smtClean="0"/>
              <a:t>XVI</a:t>
            </a:r>
            <a:r>
              <a:rPr lang="ru-RU" smtClean="0"/>
              <a:t> в.</a:t>
            </a:r>
          </a:p>
        </p:txBody>
      </p:sp>
      <p:sp>
        <p:nvSpPr>
          <p:cNvPr id="100356" name="Rectangle 4"/>
          <p:cNvSpPr>
            <a:spLocks noChangeArrowheads="1"/>
          </p:cNvSpPr>
          <p:nvPr/>
        </p:nvSpPr>
        <p:spPr bwMode="auto">
          <a:xfrm>
            <a:off x="1187450" y="1341438"/>
            <a:ext cx="6480175" cy="14398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/>
              <a:t>Летописи</a:t>
            </a:r>
          </a:p>
          <a:p>
            <a:pPr algn="ctr"/>
            <a:r>
              <a:rPr lang="ru-RU"/>
              <a:t>Никоновский летописный свод</a:t>
            </a:r>
          </a:p>
          <a:p>
            <a:pPr algn="ctr"/>
            <a:r>
              <a:rPr lang="ru-RU"/>
              <a:t>Лицевой свод (16 000 миниатюр!)</a:t>
            </a:r>
          </a:p>
          <a:p>
            <a:pPr algn="ctr"/>
            <a:r>
              <a:rPr lang="ru-RU"/>
              <a:t>Степенная книга</a:t>
            </a:r>
          </a:p>
          <a:p>
            <a:pPr algn="ctr"/>
            <a:r>
              <a:rPr lang="ru-RU"/>
              <a:t>Хронограф (+всемирная история)</a:t>
            </a:r>
          </a:p>
        </p:txBody>
      </p:sp>
      <p:sp>
        <p:nvSpPr>
          <p:cNvPr id="100357" name="Rectangle 5"/>
          <p:cNvSpPr>
            <a:spLocks noChangeArrowheads="1"/>
          </p:cNvSpPr>
          <p:nvPr/>
        </p:nvSpPr>
        <p:spPr bwMode="auto">
          <a:xfrm>
            <a:off x="1187450" y="2852738"/>
            <a:ext cx="6480175" cy="863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/>
              <a:t>Воинские повести</a:t>
            </a:r>
          </a:p>
          <a:p>
            <a:pPr algn="ctr"/>
            <a:r>
              <a:rPr lang="ru-RU"/>
              <a:t>«Казанская история»</a:t>
            </a:r>
          </a:p>
          <a:p>
            <a:pPr algn="ctr"/>
            <a:r>
              <a:rPr lang="ru-RU"/>
              <a:t>«Повесть о прихождении Стефана Батория на град Псков»</a:t>
            </a:r>
          </a:p>
        </p:txBody>
      </p:sp>
      <p:sp>
        <p:nvSpPr>
          <p:cNvPr id="100358" name="Rectangle 6"/>
          <p:cNvSpPr>
            <a:spLocks noChangeArrowheads="1"/>
          </p:cNvSpPr>
          <p:nvPr/>
        </p:nvSpPr>
        <p:spPr bwMode="auto">
          <a:xfrm>
            <a:off x="1187450" y="3789363"/>
            <a:ext cx="6480175" cy="7921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/>
              <a:t>Жития святых</a:t>
            </a:r>
          </a:p>
          <a:p>
            <a:pPr algn="ctr"/>
            <a:r>
              <a:rPr lang="ru-RU"/>
              <a:t>«Великие Четьи-Минеи» (сборник житий, составленный</a:t>
            </a:r>
          </a:p>
          <a:p>
            <a:pPr algn="ctr"/>
            <a:r>
              <a:rPr lang="ru-RU"/>
              <a:t>митрополитом Макарием)</a:t>
            </a:r>
          </a:p>
        </p:txBody>
      </p:sp>
      <p:sp>
        <p:nvSpPr>
          <p:cNvPr id="100359" name="Rectangle 7"/>
          <p:cNvSpPr>
            <a:spLocks noChangeArrowheads="1"/>
          </p:cNvSpPr>
          <p:nvPr/>
        </p:nvSpPr>
        <p:spPr bwMode="auto">
          <a:xfrm>
            <a:off x="1187450" y="4652963"/>
            <a:ext cx="6480175" cy="576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/>
              <a:t>«Домострой» Сильвестра (?)</a:t>
            </a:r>
            <a:r>
              <a:rPr lang="ru-RU"/>
              <a:t> (свод правил поведения и</a:t>
            </a:r>
          </a:p>
          <a:p>
            <a:pPr algn="ctr"/>
            <a:r>
              <a:rPr lang="ru-RU"/>
              <a:t>энциклопедия домашнего хозяйства)</a:t>
            </a:r>
          </a:p>
        </p:txBody>
      </p:sp>
      <p:sp>
        <p:nvSpPr>
          <p:cNvPr id="100361" name="Rectangle 9"/>
          <p:cNvSpPr>
            <a:spLocks noChangeArrowheads="1"/>
          </p:cNvSpPr>
          <p:nvPr/>
        </p:nvSpPr>
        <p:spPr bwMode="auto">
          <a:xfrm>
            <a:off x="1187450" y="5300663"/>
            <a:ext cx="6480175" cy="9366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/>
              <a:t>Публицистика</a:t>
            </a:r>
          </a:p>
          <a:p>
            <a:pPr algn="ctr"/>
            <a:r>
              <a:rPr lang="ru-RU"/>
              <a:t>Челобитные Ивана Пересветова</a:t>
            </a:r>
          </a:p>
          <a:p>
            <a:pPr algn="ctr"/>
            <a:r>
              <a:rPr lang="ru-RU"/>
              <a:t>Переписка Ивана Грозного с Андреем Курбским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0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0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0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0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0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6" grpId="0" animBg="1"/>
      <p:bldP spid="100357" grpId="0" animBg="1"/>
      <p:bldP spid="100358" grpId="0" animBg="1"/>
      <p:bldP spid="100359" grpId="0" animBg="1"/>
      <p:bldP spid="10036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Общественная мысль</a:t>
            </a:r>
          </a:p>
        </p:txBody>
      </p:sp>
      <p:sp>
        <p:nvSpPr>
          <p:cNvPr id="102404" name="Rectangle 4"/>
          <p:cNvSpPr>
            <a:spLocks noChangeArrowheads="1"/>
          </p:cNvSpPr>
          <p:nvPr/>
        </p:nvSpPr>
        <p:spPr bwMode="auto">
          <a:xfrm>
            <a:off x="971550" y="1628775"/>
            <a:ext cx="914400" cy="12239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Ереси</a:t>
            </a:r>
          </a:p>
        </p:txBody>
      </p:sp>
      <p:sp>
        <p:nvSpPr>
          <p:cNvPr id="102406" name="Rectangle 6"/>
          <p:cNvSpPr>
            <a:spLocks noChangeArrowheads="1"/>
          </p:cNvSpPr>
          <p:nvPr/>
        </p:nvSpPr>
        <p:spPr bwMode="auto">
          <a:xfrm>
            <a:off x="1908175" y="1268413"/>
            <a:ext cx="6192838" cy="8651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b="1"/>
              <a:t>Стригольники</a:t>
            </a:r>
            <a:r>
              <a:rPr lang="ru-RU"/>
              <a:t> (Новгород, Псков; </a:t>
            </a:r>
            <a:r>
              <a:rPr lang="en-US"/>
              <a:t>XIV</a:t>
            </a:r>
            <a:r>
              <a:rPr lang="ru-RU"/>
              <a:t> в.)</a:t>
            </a:r>
          </a:p>
          <a:p>
            <a:r>
              <a:rPr lang="ru-RU"/>
              <a:t>Отрицали необходимости церкви, отвергали обряды и</a:t>
            </a:r>
          </a:p>
          <a:p>
            <a:r>
              <a:rPr lang="ru-RU"/>
              <a:t>церковные таинства</a:t>
            </a:r>
          </a:p>
        </p:txBody>
      </p:sp>
      <p:sp>
        <p:nvSpPr>
          <p:cNvPr id="102408" name="Rectangle 8"/>
          <p:cNvSpPr>
            <a:spLocks noChangeArrowheads="1"/>
          </p:cNvSpPr>
          <p:nvPr/>
        </p:nvSpPr>
        <p:spPr bwMode="auto">
          <a:xfrm>
            <a:off x="1908175" y="2276475"/>
            <a:ext cx="6192838" cy="8651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b="1"/>
              <a:t>Жидовствующие</a:t>
            </a:r>
            <a:r>
              <a:rPr lang="ru-RU"/>
              <a:t> (Новгород, Москва; </a:t>
            </a:r>
            <a:r>
              <a:rPr lang="en-US"/>
              <a:t>XV</a:t>
            </a:r>
            <a:r>
              <a:rPr lang="ru-RU"/>
              <a:t> в.)</a:t>
            </a:r>
          </a:p>
          <a:p>
            <a:r>
              <a:rPr lang="ru-RU"/>
              <a:t>Отрицали необходимость церкви, не признавали икон и</a:t>
            </a:r>
          </a:p>
          <a:p>
            <a:r>
              <a:rPr lang="ru-RU"/>
              <a:t>Святую Троицу</a:t>
            </a:r>
          </a:p>
        </p:txBody>
      </p:sp>
      <p:sp>
        <p:nvSpPr>
          <p:cNvPr id="102409" name="AutoShape 9"/>
          <p:cNvSpPr>
            <a:spLocks noChangeArrowheads="1"/>
          </p:cNvSpPr>
          <p:nvPr/>
        </p:nvSpPr>
        <p:spPr bwMode="auto">
          <a:xfrm>
            <a:off x="468313" y="3429000"/>
            <a:ext cx="3816350" cy="1871663"/>
          </a:xfrm>
          <a:prstGeom prst="homePlate">
            <a:avLst>
              <a:gd name="adj" fmla="val 5097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/>
              <a:t>Иосифляне</a:t>
            </a:r>
          </a:p>
          <a:p>
            <a:pPr algn="ctr"/>
            <a:r>
              <a:rPr lang="ru-RU"/>
              <a:t>(Иосиф Волоцкий):</a:t>
            </a:r>
          </a:p>
          <a:p>
            <a:pPr algn="ctr"/>
            <a:r>
              <a:rPr lang="ru-RU"/>
              <a:t>Церковь должна быть</a:t>
            </a:r>
          </a:p>
          <a:p>
            <a:pPr algn="ctr"/>
            <a:r>
              <a:rPr lang="ru-RU"/>
              <a:t>богатой, владеть земельной</a:t>
            </a:r>
          </a:p>
          <a:p>
            <a:pPr algn="ctr"/>
            <a:r>
              <a:rPr lang="ru-RU"/>
              <a:t>собственностью</a:t>
            </a:r>
          </a:p>
        </p:txBody>
      </p:sp>
      <p:sp>
        <p:nvSpPr>
          <p:cNvPr id="102411" name="AutoShape 11"/>
          <p:cNvSpPr>
            <a:spLocks noChangeArrowheads="1"/>
          </p:cNvSpPr>
          <p:nvPr/>
        </p:nvSpPr>
        <p:spPr bwMode="auto">
          <a:xfrm flipH="1">
            <a:off x="4643438" y="3429000"/>
            <a:ext cx="4032250" cy="1871663"/>
          </a:xfrm>
          <a:prstGeom prst="homePlate">
            <a:avLst>
              <a:gd name="adj" fmla="val 5385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/>
              <a:t>Нестяжатели</a:t>
            </a:r>
          </a:p>
          <a:p>
            <a:pPr algn="ctr"/>
            <a:r>
              <a:rPr lang="ru-RU"/>
              <a:t>(Нил Сорский, Максим Грек,</a:t>
            </a:r>
          </a:p>
          <a:p>
            <a:pPr algn="ctr"/>
            <a:r>
              <a:rPr lang="ru-RU"/>
              <a:t>Вассиан Патрикеев)</a:t>
            </a:r>
          </a:p>
          <a:p>
            <a:pPr algn="ctr"/>
            <a:r>
              <a:rPr lang="ru-RU"/>
              <a:t>Отказ от церковного и</a:t>
            </a:r>
          </a:p>
          <a:p>
            <a:pPr algn="ctr"/>
            <a:r>
              <a:rPr lang="ru-RU"/>
              <a:t>монастырского имущества</a:t>
            </a:r>
          </a:p>
        </p:txBody>
      </p:sp>
      <p:sp>
        <p:nvSpPr>
          <p:cNvPr id="102412" name="Text Box 12"/>
          <p:cNvSpPr txBox="1">
            <a:spLocks noChangeArrowheads="1"/>
          </p:cNvSpPr>
          <p:nvPr/>
        </p:nvSpPr>
        <p:spPr bwMode="auto">
          <a:xfrm>
            <a:off x="3779838" y="3357563"/>
            <a:ext cx="1473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XV-XVI</a:t>
            </a:r>
            <a:r>
              <a:rPr lang="ru-RU"/>
              <a:t> века</a:t>
            </a:r>
          </a:p>
        </p:txBody>
      </p:sp>
      <p:sp>
        <p:nvSpPr>
          <p:cNvPr id="102413" name="AutoShape 13"/>
          <p:cNvSpPr>
            <a:spLocks/>
          </p:cNvSpPr>
          <p:nvPr/>
        </p:nvSpPr>
        <p:spPr bwMode="auto">
          <a:xfrm>
            <a:off x="539750" y="5661025"/>
            <a:ext cx="3455988" cy="720725"/>
          </a:xfrm>
          <a:prstGeom prst="borderCallout3">
            <a:avLst>
              <a:gd name="adj1" fmla="val 15861"/>
              <a:gd name="adj2" fmla="val 102204"/>
              <a:gd name="adj3" fmla="val 15861"/>
              <a:gd name="adj4" fmla="val 121542"/>
              <a:gd name="adj5" fmla="val -98681"/>
              <a:gd name="adj6" fmla="val 121542"/>
              <a:gd name="adj7" fmla="val -116741"/>
              <a:gd name="adj8" fmla="val 95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 type="stealth" w="med" len="med"/>
            <a:tailEnd/>
          </a:ln>
        </p:spPr>
        <p:txBody>
          <a:bodyPr/>
          <a:lstStyle/>
          <a:p>
            <a:pPr algn="ctr" rtl="1"/>
            <a:r>
              <a:rPr lang="ru-RU" b="1"/>
              <a:t>Филофей</a:t>
            </a:r>
            <a:r>
              <a:rPr lang="ru-RU"/>
              <a:t> (</a:t>
            </a:r>
            <a:r>
              <a:rPr lang="en-US"/>
              <a:t>I</a:t>
            </a:r>
            <a:r>
              <a:rPr lang="ru-RU"/>
              <a:t> пол. </a:t>
            </a:r>
            <a:r>
              <a:rPr lang="en-US"/>
              <a:t>XVI</a:t>
            </a:r>
            <a:r>
              <a:rPr lang="ru-RU"/>
              <a:t> в.)</a:t>
            </a:r>
          </a:p>
          <a:p>
            <a:pPr algn="ctr" rtl="1"/>
            <a:r>
              <a:rPr lang="ru-RU"/>
              <a:t>«Москва – третий Рим»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2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2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1024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1024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02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4" grpId="0" animBg="1"/>
      <p:bldP spid="102406" grpId="0" animBg="1"/>
      <p:bldP spid="102408" grpId="0" animBg="1"/>
      <p:bldP spid="102409" grpId="0" animBg="1"/>
      <p:bldP spid="102409" grpId="1" animBg="1"/>
      <p:bldP spid="102411" grpId="0" animBg="1"/>
      <p:bldP spid="102412" grpId="0"/>
      <p:bldP spid="10241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>Архитектура</a:t>
            </a:r>
            <a:br>
              <a:rPr lang="ru-RU" sz="4000" smtClean="0"/>
            </a:br>
            <a:r>
              <a:rPr lang="ru-RU" sz="3600" smtClean="0"/>
              <a:t>Московский Кремль</a:t>
            </a:r>
          </a:p>
        </p:txBody>
      </p:sp>
      <p:pic>
        <p:nvPicPr>
          <p:cNvPr id="104452" name="Picture 4" descr="9N028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1628775"/>
            <a:ext cx="3743325" cy="234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453" name="Text Box 5"/>
          <p:cNvSpPr txBox="1">
            <a:spLocks noChangeArrowheads="1"/>
          </p:cNvSpPr>
          <p:nvPr/>
        </p:nvSpPr>
        <p:spPr bwMode="auto">
          <a:xfrm>
            <a:off x="1258888" y="4005263"/>
            <a:ext cx="2640012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75000"/>
              </a:lnSpc>
            </a:pPr>
            <a:r>
              <a:rPr lang="ru-RU"/>
              <a:t>Белокаменный Кремль</a:t>
            </a:r>
          </a:p>
          <a:p>
            <a:pPr algn="ctr">
              <a:lnSpc>
                <a:spcPct val="75000"/>
              </a:lnSpc>
            </a:pPr>
            <a:r>
              <a:rPr lang="ru-RU"/>
              <a:t>(1367-1368 гг.)</a:t>
            </a:r>
          </a:p>
        </p:txBody>
      </p:sp>
      <p:pic>
        <p:nvPicPr>
          <p:cNvPr id="104454" name="Picture 6" descr="19B_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9700" y="1628775"/>
            <a:ext cx="3389313" cy="2827338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4455" name="Text Box 7"/>
          <p:cNvSpPr txBox="1">
            <a:spLocks noChangeArrowheads="1"/>
          </p:cNvSpPr>
          <p:nvPr/>
        </p:nvSpPr>
        <p:spPr bwMode="auto">
          <a:xfrm>
            <a:off x="5364163" y="4508500"/>
            <a:ext cx="3133725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75000"/>
              </a:lnSpc>
            </a:pPr>
            <a:r>
              <a:rPr lang="ru-RU"/>
              <a:t>Московский Кремль</a:t>
            </a:r>
          </a:p>
          <a:p>
            <a:pPr algn="ctr">
              <a:lnSpc>
                <a:spcPct val="75000"/>
              </a:lnSpc>
            </a:pPr>
            <a:r>
              <a:rPr lang="ru-RU"/>
              <a:t>при Иване </a:t>
            </a:r>
            <a:r>
              <a:rPr lang="en-US"/>
              <a:t>III</a:t>
            </a:r>
            <a:endParaRPr lang="ru-RU"/>
          </a:p>
          <a:p>
            <a:pPr algn="ctr">
              <a:lnSpc>
                <a:spcPct val="75000"/>
              </a:lnSpc>
            </a:pPr>
            <a:r>
              <a:rPr lang="ru-RU"/>
              <a:t>(конец </a:t>
            </a:r>
            <a:r>
              <a:rPr lang="en-US"/>
              <a:t>XV</a:t>
            </a:r>
            <a:r>
              <a:rPr lang="ru-RU"/>
              <a:t> – начало</a:t>
            </a:r>
            <a:r>
              <a:rPr lang="en-US"/>
              <a:t> XVI</a:t>
            </a:r>
            <a:r>
              <a:rPr lang="ru-RU"/>
              <a:t> вв.)</a:t>
            </a:r>
          </a:p>
        </p:txBody>
      </p:sp>
      <p:sp>
        <p:nvSpPr>
          <p:cNvPr id="104456" name="AutoShape 8"/>
          <p:cNvSpPr>
            <a:spLocks noChangeArrowheads="1"/>
          </p:cNvSpPr>
          <p:nvPr/>
        </p:nvSpPr>
        <p:spPr bwMode="auto">
          <a:xfrm>
            <a:off x="5292725" y="5229225"/>
            <a:ext cx="3167063" cy="504825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1530-е годы – Китай-город</a:t>
            </a:r>
          </a:p>
        </p:txBody>
      </p:sp>
      <p:sp>
        <p:nvSpPr>
          <p:cNvPr id="104458" name="AutoShape 10"/>
          <p:cNvSpPr>
            <a:spLocks noChangeArrowheads="1"/>
          </p:cNvSpPr>
          <p:nvPr/>
        </p:nvSpPr>
        <p:spPr bwMode="auto">
          <a:xfrm>
            <a:off x="5292725" y="5876925"/>
            <a:ext cx="3167063" cy="504825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Кон. </a:t>
            </a:r>
            <a:r>
              <a:rPr lang="en-US"/>
              <a:t>XVI</a:t>
            </a:r>
            <a:r>
              <a:rPr lang="ru-RU"/>
              <a:t> в. – Белый город</a:t>
            </a:r>
          </a:p>
        </p:txBody>
      </p:sp>
      <p:pic>
        <p:nvPicPr>
          <p:cNvPr id="104460" name="Picture 12" descr="moskau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39975" y="4483100"/>
            <a:ext cx="2665413" cy="230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4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4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44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4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4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4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4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4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04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3" grpId="0"/>
      <p:bldP spid="104455" grpId="0"/>
      <p:bldP spid="104456" grpId="0" animBg="1"/>
      <p:bldP spid="10445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sz="4000" smtClean="0"/>
              <a:t>Архитектура</a:t>
            </a:r>
            <a:br>
              <a:rPr lang="ru-RU" sz="4000" smtClean="0"/>
            </a:br>
            <a:r>
              <a:rPr lang="ru-RU" sz="3600" smtClean="0"/>
              <a:t>Ансамбль Соборной площади Московского Кремля</a:t>
            </a:r>
          </a:p>
        </p:txBody>
      </p:sp>
      <p:pic>
        <p:nvPicPr>
          <p:cNvPr id="37891" name="Picture 7" descr="{8A0C9485-88E1-400A-B2E9-A8940FF38CB2}"/>
          <p:cNvPicPr>
            <a:picLocks noChangeAspect="1" noChangeArrowheads="1"/>
          </p:cNvPicPr>
          <p:nvPr/>
        </p:nvPicPr>
        <p:blipFill>
          <a:blip r:embed="rId2">
            <a:lum bright="12000" contrast="18000"/>
          </a:blip>
          <a:srcRect/>
          <a:stretch>
            <a:fillRect/>
          </a:stretch>
        </p:blipFill>
        <p:spPr bwMode="auto">
          <a:xfrm>
            <a:off x="2268538" y="2349500"/>
            <a:ext cx="4679950" cy="390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504" name="Text Box 8"/>
          <p:cNvSpPr txBox="1">
            <a:spLocks noChangeArrowheads="1"/>
          </p:cNvSpPr>
          <p:nvPr/>
        </p:nvSpPr>
        <p:spPr bwMode="auto">
          <a:xfrm>
            <a:off x="323850" y="2420938"/>
            <a:ext cx="1912938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75000"/>
              </a:lnSpc>
            </a:pPr>
            <a:r>
              <a:rPr lang="ru-RU" sz="1600" b="1"/>
              <a:t>Успенский собор</a:t>
            </a:r>
          </a:p>
          <a:p>
            <a:pPr algn="ctr">
              <a:lnSpc>
                <a:spcPct val="75000"/>
              </a:lnSpc>
            </a:pPr>
            <a:r>
              <a:rPr lang="ru-RU" sz="1600"/>
              <a:t>(1475-1479)</a:t>
            </a:r>
          </a:p>
          <a:p>
            <a:pPr algn="ctr">
              <a:lnSpc>
                <a:spcPct val="75000"/>
              </a:lnSpc>
            </a:pPr>
            <a:r>
              <a:rPr lang="ru-RU" sz="1600" i="1"/>
              <a:t>Аристотель</a:t>
            </a:r>
          </a:p>
          <a:p>
            <a:pPr algn="ctr">
              <a:lnSpc>
                <a:spcPct val="75000"/>
              </a:lnSpc>
            </a:pPr>
            <a:r>
              <a:rPr lang="ru-RU" sz="1600" i="1"/>
              <a:t>Фиорованти</a:t>
            </a:r>
          </a:p>
        </p:txBody>
      </p:sp>
      <p:sp>
        <p:nvSpPr>
          <p:cNvPr id="106505" name="Text Box 9"/>
          <p:cNvSpPr txBox="1">
            <a:spLocks noChangeArrowheads="1"/>
          </p:cNvSpPr>
          <p:nvPr/>
        </p:nvSpPr>
        <p:spPr bwMode="auto">
          <a:xfrm>
            <a:off x="339725" y="4581525"/>
            <a:ext cx="1889125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75000"/>
              </a:lnSpc>
            </a:pPr>
            <a:r>
              <a:rPr lang="ru-RU" sz="1600" b="1"/>
              <a:t>Благовещенский</a:t>
            </a:r>
          </a:p>
          <a:p>
            <a:pPr algn="ctr">
              <a:lnSpc>
                <a:spcPct val="75000"/>
              </a:lnSpc>
            </a:pPr>
            <a:r>
              <a:rPr lang="ru-RU" sz="1600" b="1"/>
              <a:t>собор</a:t>
            </a:r>
          </a:p>
          <a:p>
            <a:pPr algn="ctr">
              <a:lnSpc>
                <a:spcPct val="75000"/>
              </a:lnSpc>
            </a:pPr>
            <a:r>
              <a:rPr lang="ru-RU" sz="1600"/>
              <a:t>(1484-1489)</a:t>
            </a:r>
          </a:p>
          <a:p>
            <a:pPr algn="ctr">
              <a:lnSpc>
                <a:spcPct val="75000"/>
              </a:lnSpc>
            </a:pPr>
            <a:r>
              <a:rPr lang="ru-RU" sz="1600" i="1"/>
              <a:t>Псковские </a:t>
            </a:r>
          </a:p>
          <a:p>
            <a:pPr algn="ctr">
              <a:lnSpc>
                <a:spcPct val="75000"/>
              </a:lnSpc>
            </a:pPr>
            <a:r>
              <a:rPr lang="ru-RU" sz="1600" i="1"/>
              <a:t>мастера</a:t>
            </a:r>
          </a:p>
        </p:txBody>
      </p:sp>
      <p:sp>
        <p:nvSpPr>
          <p:cNvPr id="106506" name="Text Box 10"/>
          <p:cNvSpPr txBox="1">
            <a:spLocks noChangeArrowheads="1"/>
          </p:cNvSpPr>
          <p:nvPr/>
        </p:nvSpPr>
        <p:spPr bwMode="auto">
          <a:xfrm>
            <a:off x="3419475" y="1700213"/>
            <a:ext cx="2384425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75000"/>
              </a:lnSpc>
            </a:pPr>
            <a:r>
              <a:rPr lang="ru-RU" sz="1600" b="1"/>
              <a:t>Архангельский собор</a:t>
            </a:r>
          </a:p>
          <a:p>
            <a:pPr algn="ctr">
              <a:lnSpc>
                <a:spcPct val="75000"/>
              </a:lnSpc>
            </a:pPr>
            <a:r>
              <a:rPr lang="ru-RU" sz="1600"/>
              <a:t>(1505-1508)</a:t>
            </a:r>
          </a:p>
          <a:p>
            <a:pPr algn="ctr">
              <a:lnSpc>
                <a:spcPct val="75000"/>
              </a:lnSpc>
            </a:pPr>
            <a:r>
              <a:rPr lang="ru-RU" sz="1600" i="1"/>
              <a:t>Алевиз Фрязин Новый</a:t>
            </a:r>
          </a:p>
        </p:txBody>
      </p:sp>
      <p:sp>
        <p:nvSpPr>
          <p:cNvPr id="106507" name="Text Box 11"/>
          <p:cNvSpPr txBox="1">
            <a:spLocks noChangeArrowheads="1"/>
          </p:cNvSpPr>
          <p:nvPr/>
        </p:nvSpPr>
        <p:spPr bwMode="auto">
          <a:xfrm>
            <a:off x="7019925" y="2420938"/>
            <a:ext cx="1806575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75000"/>
              </a:lnSpc>
            </a:pPr>
            <a:r>
              <a:rPr lang="ru-RU" sz="1600" b="1"/>
              <a:t>Колокольня</a:t>
            </a:r>
          </a:p>
          <a:p>
            <a:pPr algn="ctr">
              <a:lnSpc>
                <a:spcPct val="75000"/>
              </a:lnSpc>
            </a:pPr>
            <a:r>
              <a:rPr lang="ru-RU" sz="1600" b="1"/>
              <a:t>Ивана Великого</a:t>
            </a:r>
          </a:p>
          <a:p>
            <a:pPr algn="ctr">
              <a:lnSpc>
                <a:spcPct val="75000"/>
              </a:lnSpc>
            </a:pPr>
            <a:r>
              <a:rPr lang="ru-RU" sz="1600"/>
              <a:t>(1505-1508)</a:t>
            </a:r>
          </a:p>
          <a:p>
            <a:pPr algn="ctr">
              <a:lnSpc>
                <a:spcPct val="75000"/>
              </a:lnSpc>
            </a:pPr>
            <a:r>
              <a:rPr lang="ru-RU" sz="1600" i="1"/>
              <a:t>Бон Фрязин</a:t>
            </a:r>
          </a:p>
          <a:p>
            <a:pPr algn="ctr">
              <a:lnSpc>
                <a:spcPct val="75000"/>
              </a:lnSpc>
            </a:pPr>
            <a:r>
              <a:rPr lang="ru-RU" sz="1600" i="1"/>
              <a:t>Достроена</a:t>
            </a:r>
          </a:p>
          <a:p>
            <a:pPr algn="ctr">
              <a:lnSpc>
                <a:spcPct val="75000"/>
              </a:lnSpc>
            </a:pPr>
            <a:r>
              <a:rPr lang="ru-RU" sz="1600" i="1"/>
              <a:t>в 1660 г.</a:t>
            </a:r>
          </a:p>
        </p:txBody>
      </p:sp>
      <p:sp>
        <p:nvSpPr>
          <p:cNvPr id="106508" name="Text Box 12"/>
          <p:cNvSpPr txBox="1">
            <a:spLocks noChangeArrowheads="1"/>
          </p:cNvSpPr>
          <p:nvPr/>
        </p:nvSpPr>
        <p:spPr bwMode="auto">
          <a:xfrm>
            <a:off x="7032625" y="4652963"/>
            <a:ext cx="2111375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75000"/>
              </a:lnSpc>
            </a:pPr>
            <a:r>
              <a:rPr lang="ru-RU" sz="1600" b="1"/>
              <a:t>Грановитая палата</a:t>
            </a:r>
          </a:p>
          <a:p>
            <a:pPr algn="ctr">
              <a:lnSpc>
                <a:spcPct val="75000"/>
              </a:lnSpc>
            </a:pPr>
            <a:r>
              <a:rPr lang="ru-RU" sz="1600"/>
              <a:t>(1487-1491)</a:t>
            </a:r>
          </a:p>
          <a:p>
            <a:pPr algn="ctr">
              <a:lnSpc>
                <a:spcPct val="75000"/>
              </a:lnSpc>
            </a:pPr>
            <a:r>
              <a:rPr lang="ru-RU" sz="1600" i="1"/>
              <a:t>Марк Фрязин</a:t>
            </a:r>
          </a:p>
          <a:p>
            <a:pPr algn="ctr">
              <a:lnSpc>
                <a:spcPct val="75000"/>
              </a:lnSpc>
            </a:pPr>
            <a:r>
              <a:rPr lang="ru-RU" sz="1600" i="1"/>
              <a:t>Пьетро Антонио</a:t>
            </a:r>
          </a:p>
          <a:p>
            <a:pPr algn="ctr">
              <a:lnSpc>
                <a:spcPct val="75000"/>
              </a:lnSpc>
            </a:pPr>
            <a:r>
              <a:rPr lang="ru-RU" sz="1600" i="1"/>
              <a:t>Солари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04" grpId="0"/>
      <p:bldP spid="106505" grpId="0"/>
      <p:bldP spid="106506" grpId="0"/>
      <p:bldP spid="106507" grpId="0"/>
      <p:bldP spid="10650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5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sz="4000" smtClean="0"/>
              <a:t>Архитектура</a:t>
            </a:r>
            <a:br>
              <a:rPr lang="ru-RU" sz="4000" smtClean="0"/>
            </a:br>
            <a:r>
              <a:rPr lang="ru-RU" sz="3600" smtClean="0"/>
              <a:t>Шатровые храмы</a:t>
            </a:r>
          </a:p>
        </p:txBody>
      </p:sp>
      <p:pic>
        <p:nvPicPr>
          <p:cNvPr id="38915" name="Picture 6" descr="9N04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484313"/>
            <a:ext cx="3887787" cy="284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7" descr="{223D6DD8-E7CA-4D3C-85FB-E67A7D2AAAEF}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3408363"/>
            <a:ext cx="3736975" cy="2863850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8917" name="Text Box 8"/>
          <p:cNvSpPr txBox="1">
            <a:spLocks noChangeArrowheads="1"/>
          </p:cNvSpPr>
          <p:nvPr/>
        </p:nvSpPr>
        <p:spPr bwMode="auto">
          <a:xfrm>
            <a:off x="4716463" y="1700213"/>
            <a:ext cx="33004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Церковь Вознесения</a:t>
            </a:r>
          </a:p>
          <a:p>
            <a:r>
              <a:rPr lang="ru-RU"/>
              <a:t>в селе Коломенском (1532 г.)</a:t>
            </a:r>
          </a:p>
        </p:txBody>
      </p:sp>
      <p:sp>
        <p:nvSpPr>
          <p:cNvPr id="89097" name="Line 9"/>
          <p:cNvSpPr>
            <a:spLocks noChangeShapeType="1"/>
          </p:cNvSpPr>
          <p:nvPr/>
        </p:nvSpPr>
        <p:spPr bwMode="auto">
          <a:xfrm flipH="1">
            <a:off x="2268538" y="1916113"/>
            <a:ext cx="2447925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8919" name="Text Box 10"/>
          <p:cNvSpPr txBox="1">
            <a:spLocks noChangeArrowheads="1"/>
          </p:cNvSpPr>
          <p:nvPr/>
        </p:nvSpPr>
        <p:spPr bwMode="auto">
          <a:xfrm>
            <a:off x="1476375" y="5157788"/>
            <a:ext cx="3176588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ru-RU"/>
              <a:t>Собор Покрова, что на Рву</a:t>
            </a:r>
          </a:p>
          <a:p>
            <a:pPr algn="r"/>
            <a:r>
              <a:rPr lang="ru-RU"/>
              <a:t>(храм Василия Блаженного)</a:t>
            </a:r>
          </a:p>
          <a:p>
            <a:pPr algn="r"/>
            <a:r>
              <a:rPr lang="ru-RU"/>
              <a:t>(1555-1561)</a:t>
            </a:r>
          </a:p>
          <a:p>
            <a:pPr algn="r"/>
            <a:r>
              <a:rPr lang="ru-RU" i="1"/>
              <a:t>Барма и Постник Яковлев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9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>Живопись</a:t>
            </a:r>
            <a:br>
              <a:rPr lang="ru-RU" sz="4000" smtClean="0"/>
            </a:br>
            <a:r>
              <a:rPr lang="ru-RU" sz="3200" smtClean="0"/>
              <a:t>Феофан Грек (ок.1340 – после 1405 г.)</a:t>
            </a:r>
          </a:p>
        </p:txBody>
      </p:sp>
      <p:pic>
        <p:nvPicPr>
          <p:cNvPr id="39939" name="Picture 5" descr="FEOF_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64163" y="1484313"/>
            <a:ext cx="3209925" cy="412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0" name="Text Box 6"/>
          <p:cNvSpPr txBox="1">
            <a:spLocks noChangeArrowheads="1"/>
          </p:cNvSpPr>
          <p:nvPr/>
        </p:nvSpPr>
        <p:spPr bwMode="auto">
          <a:xfrm>
            <a:off x="5364163" y="5661025"/>
            <a:ext cx="3282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Успение Богородицы. 1392 г.</a:t>
            </a:r>
          </a:p>
        </p:txBody>
      </p:sp>
      <p:sp>
        <p:nvSpPr>
          <p:cNvPr id="110599" name="Rectangle 7"/>
          <p:cNvSpPr>
            <a:spLocks noChangeArrowheads="1"/>
          </p:cNvSpPr>
          <p:nvPr/>
        </p:nvSpPr>
        <p:spPr bwMode="auto">
          <a:xfrm>
            <a:off x="1187450" y="1916113"/>
            <a:ext cx="3671888" cy="36734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Родом из Византии.</a:t>
            </a:r>
          </a:p>
          <a:p>
            <a:pPr algn="ctr"/>
            <a:r>
              <a:rPr lang="ru-RU"/>
              <a:t>Работал в Константинополе,</a:t>
            </a:r>
          </a:p>
          <a:p>
            <a:pPr algn="ctr"/>
            <a:r>
              <a:rPr lang="ru-RU"/>
              <a:t>Новгороде (церковь Спаса на</a:t>
            </a:r>
          </a:p>
          <a:p>
            <a:pPr algn="ctr"/>
            <a:r>
              <a:rPr lang="ru-RU"/>
              <a:t>Ильине улице), Москве</a:t>
            </a:r>
          </a:p>
          <a:p>
            <a:pPr algn="ctr"/>
            <a:r>
              <a:rPr lang="ru-RU"/>
              <a:t>(Благовещенский и</a:t>
            </a:r>
          </a:p>
          <a:p>
            <a:pPr algn="ctr"/>
            <a:r>
              <a:rPr lang="ru-RU"/>
              <a:t>Архангельский соборы в</a:t>
            </a:r>
          </a:p>
          <a:p>
            <a:pPr algn="ctr"/>
            <a:r>
              <a:rPr lang="ru-RU"/>
              <a:t>Московском Кремле).</a:t>
            </a:r>
          </a:p>
          <a:p>
            <a:pPr algn="ctr"/>
            <a:endParaRPr lang="ru-RU"/>
          </a:p>
          <a:p>
            <a:pPr algn="ctr"/>
            <a:r>
              <a:rPr lang="ru-RU"/>
              <a:t>Эмоциональность. Драматизм.</a:t>
            </a:r>
          </a:p>
          <a:p>
            <a:pPr algn="ctr"/>
            <a:r>
              <a:rPr lang="ru-RU"/>
              <a:t>Сдержанный, аскетичный</a:t>
            </a:r>
          </a:p>
          <a:p>
            <a:pPr algn="ctr"/>
            <a:r>
              <a:rPr lang="ru-RU"/>
              <a:t>колорит</a:t>
            </a:r>
          </a:p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0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>Живопись</a:t>
            </a:r>
            <a:br>
              <a:rPr lang="ru-RU" sz="4000" smtClean="0"/>
            </a:br>
            <a:r>
              <a:rPr lang="ru-RU" sz="3200" smtClean="0"/>
              <a:t>Андрей Рублев (1370 – 1430 гг.)</a:t>
            </a:r>
          </a:p>
        </p:txBody>
      </p:sp>
      <p:pic>
        <p:nvPicPr>
          <p:cNvPr id="40963" name="Picture 4" descr="21C_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48488" y="1484313"/>
            <a:ext cx="1755775" cy="2303462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0964" name="Text Box 5"/>
          <p:cNvSpPr txBox="1">
            <a:spLocks noChangeArrowheads="1"/>
          </p:cNvSpPr>
          <p:nvPr/>
        </p:nvSpPr>
        <p:spPr bwMode="auto">
          <a:xfrm>
            <a:off x="6464300" y="3789363"/>
            <a:ext cx="2679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Троица. 1410-1420-е гг.</a:t>
            </a:r>
          </a:p>
        </p:txBody>
      </p:sp>
      <p:pic>
        <p:nvPicPr>
          <p:cNvPr id="40965" name="Picture 6" descr="9N029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3213100"/>
            <a:ext cx="1801812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6" name="Text Box 7"/>
          <p:cNvSpPr txBox="1">
            <a:spLocks noChangeArrowheads="1"/>
          </p:cNvSpPr>
          <p:nvPr/>
        </p:nvSpPr>
        <p:spPr bwMode="auto">
          <a:xfrm>
            <a:off x="4067175" y="5876925"/>
            <a:ext cx="31607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Икона Христа. 1410-1415 гг.</a:t>
            </a:r>
          </a:p>
        </p:txBody>
      </p:sp>
      <p:sp>
        <p:nvSpPr>
          <p:cNvPr id="111624" name="Rectangle 8"/>
          <p:cNvSpPr>
            <a:spLocks noChangeArrowheads="1"/>
          </p:cNvSpPr>
          <p:nvPr/>
        </p:nvSpPr>
        <p:spPr bwMode="auto">
          <a:xfrm>
            <a:off x="684213" y="1916113"/>
            <a:ext cx="3671887" cy="36734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Монах Троице-Сергиева, </a:t>
            </a:r>
          </a:p>
          <a:p>
            <a:pPr algn="ctr"/>
            <a:r>
              <a:rPr lang="ru-RU"/>
              <a:t>затем Спасо-Андроникова</a:t>
            </a:r>
          </a:p>
          <a:p>
            <a:pPr algn="ctr"/>
            <a:r>
              <a:rPr lang="ru-RU"/>
              <a:t>монастыря.</a:t>
            </a:r>
          </a:p>
          <a:p>
            <a:pPr algn="ctr"/>
            <a:r>
              <a:rPr lang="ru-RU"/>
              <a:t>Фрески Благовещенского собора</a:t>
            </a:r>
          </a:p>
          <a:p>
            <a:pPr algn="ctr"/>
            <a:r>
              <a:rPr lang="ru-RU"/>
              <a:t>Московского Кремля,</a:t>
            </a:r>
          </a:p>
          <a:p>
            <a:pPr algn="ctr"/>
            <a:r>
              <a:rPr lang="ru-RU"/>
              <a:t>Успенского собора во </a:t>
            </a:r>
          </a:p>
          <a:p>
            <a:pPr algn="ctr"/>
            <a:r>
              <a:rPr lang="ru-RU"/>
              <a:t>Владимире.</a:t>
            </a:r>
          </a:p>
          <a:p>
            <a:pPr algn="ctr"/>
            <a:endParaRPr lang="ru-RU"/>
          </a:p>
          <a:p>
            <a:pPr algn="ctr"/>
            <a:r>
              <a:rPr lang="ru-RU"/>
              <a:t>Мягкость. Человечность.</a:t>
            </a:r>
          </a:p>
          <a:p>
            <a:pPr algn="ctr"/>
            <a:r>
              <a:rPr lang="ru-RU"/>
              <a:t>Более сдержанная манера</a:t>
            </a:r>
          </a:p>
          <a:p>
            <a:pPr algn="ctr"/>
            <a:r>
              <a:rPr lang="ru-RU"/>
              <a:t>письма, чем у Феофана Грека.</a:t>
            </a:r>
          </a:p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1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Начало московской династии</a:t>
            </a:r>
          </a:p>
        </p:txBody>
      </p:sp>
      <p:sp>
        <p:nvSpPr>
          <p:cNvPr id="5123" name="Rectangle 13"/>
          <p:cNvSpPr>
            <a:spLocks noChangeArrowheads="1"/>
          </p:cNvSpPr>
          <p:nvPr/>
        </p:nvSpPr>
        <p:spPr bwMode="auto">
          <a:xfrm>
            <a:off x="2339975" y="1341438"/>
            <a:ext cx="3959225" cy="9366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/>
              <a:t>Даниил Александрович</a:t>
            </a:r>
          </a:p>
          <a:p>
            <a:pPr algn="ctr"/>
            <a:r>
              <a:rPr lang="ru-RU"/>
              <a:t>(1278-1303)</a:t>
            </a:r>
          </a:p>
        </p:txBody>
      </p:sp>
      <p:sp>
        <p:nvSpPr>
          <p:cNvPr id="17423" name="Rectangle 15"/>
          <p:cNvSpPr>
            <a:spLocks noChangeArrowheads="1"/>
          </p:cNvSpPr>
          <p:nvPr/>
        </p:nvSpPr>
        <p:spPr bwMode="auto">
          <a:xfrm>
            <a:off x="1476375" y="2276475"/>
            <a:ext cx="2089150" cy="8651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Коломна</a:t>
            </a:r>
          </a:p>
          <a:p>
            <a:pPr algn="ctr"/>
            <a:r>
              <a:rPr lang="ru-RU"/>
              <a:t>1301 г.</a:t>
            </a:r>
          </a:p>
        </p:txBody>
      </p:sp>
      <p:sp>
        <p:nvSpPr>
          <p:cNvPr id="17425" name="Rectangle 17"/>
          <p:cNvSpPr>
            <a:spLocks noChangeArrowheads="1"/>
          </p:cNvSpPr>
          <p:nvPr/>
        </p:nvSpPr>
        <p:spPr bwMode="auto">
          <a:xfrm>
            <a:off x="4932363" y="2276475"/>
            <a:ext cx="2089150" cy="8651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Переяславское</a:t>
            </a:r>
          </a:p>
          <a:p>
            <a:pPr algn="ctr"/>
            <a:r>
              <a:rPr lang="ru-RU"/>
              <a:t>княжество</a:t>
            </a:r>
          </a:p>
          <a:p>
            <a:pPr algn="ctr"/>
            <a:r>
              <a:rPr lang="ru-RU"/>
              <a:t>1302 г.</a:t>
            </a:r>
          </a:p>
        </p:txBody>
      </p:sp>
      <p:sp>
        <p:nvSpPr>
          <p:cNvPr id="17426" name="Rectangle 18"/>
          <p:cNvSpPr>
            <a:spLocks noChangeArrowheads="1"/>
          </p:cNvSpPr>
          <p:nvPr/>
        </p:nvSpPr>
        <p:spPr bwMode="auto">
          <a:xfrm>
            <a:off x="827088" y="3284538"/>
            <a:ext cx="7200900" cy="9366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/>
              <a:t>Юрий Данилович</a:t>
            </a:r>
          </a:p>
          <a:p>
            <a:pPr algn="ctr"/>
            <a:r>
              <a:rPr lang="ru-RU"/>
              <a:t>(1303-1325)</a:t>
            </a:r>
          </a:p>
        </p:txBody>
      </p:sp>
      <p:sp>
        <p:nvSpPr>
          <p:cNvPr id="17427" name="AutoShape 19"/>
          <p:cNvSpPr>
            <a:spLocks noChangeArrowheads="1"/>
          </p:cNvSpPr>
          <p:nvPr/>
        </p:nvSpPr>
        <p:spPr bwMode="auto">
          <a:xfrm>
            <a:off x="2916238" y="4221163"/>
            <a:ext cx="2952750" cy="2160587"/>
          </a:xfrm>
          <a:prstGeom prst="downArrowCallout">
            <a:avLst>
              <a:gd name="adj1" fmla="val 34166"/>
              <a:gd name="adj2" fmla="val 34166"/>
              <a:gd name="adj3" fmla="val 16667"/>
              <a:gd name="adj4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Борьба</a:t>
            </a:r>
          </a:p>
          <a:p>
            <a:pPr algn="ctr"/>
            <a:r>
              <a:rPr lang="ru-RU"/>
              <a:t> с тверскими князьями</a:t>
            </a:r>
          </a:p>
          <a:p>
            <a:pPr algn="ctr"/>
            <a:r>
              <a:rPr lang="ru-RU"/>
              <a:t>Михаилом Ярославичем</a:t>
            </a:r>
          </a:p>
          <a:p>
            <a:pPr algn="ctr"/>
            <a:r>
              <a:rPr lang="ru-RU"/>
              <a:t>Дмитрием Михайловичем</a:t>
            </a:r>
          </a:p>
        </p:txBody>
      </p:sp>
      <p:sp>
        <p:nvSpPr>
          <p:cNvPr id="17429" name="Rectangle 21"/>
          <p:cNvSpPr>
            <a:spLocks noChangeArrowheads="1"/>
          </p:cNvSpPr>
          <p:nvPr/>
        </p:nvSpPr>
        <p:spPr bwMode="auto">
          <a:xfrm>
            <a:off x="827088" y="4221163"/>
            <a:ext cx="2089150" cy="8651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Можайск</a:t>
            </a:r>
          </a:p>
          <a:p>
            <a:pPr algn="ctr"/>
            <a:r>
              <a:rPr lang="ru-RU"/>
              <a:t>1304 г.</a:t>
            </a:r>
          </a:p>
        </p:txBody>
      </p:sp>
      <p:sp>
        <p:nvSpPr>
          <p:cNvPr id="17430" name="AutoShape 22"/>
          <p:cNvSpPr>
            <a:spLocks noChangeArrowheads="1"/>
          </p:cNvSpPr>
          <p:nvPr/>
        </p:nvSpPr>
        <p:spPr bwMode="auto">
          <a:xfrm>
            <a:off x="5651500" y="4221163"/>
            <a:ext cx="3167063" cy="1943100"/>
          </a:xfrm>
          <a:prstGeom prst="verticalScroll">
            <a:avLst>
              <a:gd name="adj" fmla="val 11356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Подолгу жил в Орде</a:t>
            </a:r>
          </a:p>
          <a:p>
            <a:pPr algn="ctr"/>
            <a:endParaRPr lang="ru-RU"/>
          </a:p>
          <a:p>
            <a:pPr algn="ctr"/>
            <a:r>
              <a:rPr lang="ru-RU"/>
              <a:t>Стал зятем хана Узбека</a:t>
            </a:r>
          </a:p>
          <a:p>
            <a:pPr algn="ctr"/>
            <a:endParaRPr lang="ru-RU"/>
          </a:p>
          <a:p>
            <a:pPr algn="ctr"/>
            <a:r>
              <a:rPr lang="ru-RU"/>
              <a:t>Получил ярлык</a:t>
            </a:r>
          </a:p>
          <a:p>
            <a:pPr algn="ctr"/>
            <a:r>
              <a:rPr lang="ru-RU"/>
              <a:t>на великое княжение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4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4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4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7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7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3" grpId="0" animBg="1"/>
      <p:bldP spid="17425" grpId="0" animBg="1"/>
      <p:bldP spid="17426" grpId="0" animBg="1"/>
      <p:bldP spid="17427" grpId="0" animBg="1"/>
      <p:bldP spid="17429" grpId="0" animBg="1"/>
      <p:bldP spid="17430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>Живопись</a:t>
            </a:r>
            <a:br>
              <a:rPr lang="ru-RU" sz="4000" smtClean="0"/>
            </a:br>
            <a:r>
              <a:rPr lang="ru-RU" sz="3200" smtClean="0"/>
              <a:t>Дионисий (ок.1400 – после 1503 г.)</a:t>
            </a:r>
          </a:p>
        </p:txBody>
      </p:sp>
      <p:pic>
        <p:nvPicPr>
          <p:cNvPr id="41987" name="Picture 4" descr="HEAD_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8625" y="1484313"/>
            <a:ext cx="297815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8" name="Text Box 5"/>
          <p:cNvSpPr txBox="1">
            <a:spLocks noChangeArrowheads="1"/>
          </p:cNvSpPr>
          <p:nvPr/>
        </p:nvSpPr>
        <p:spPr bwMode="auto">
          <a:xfrm>
            <a:off x="5005388" y="3573463"/>
            <a:ext cx="41386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Вседержитель. Фреска. 1502-1503 гг.</a:t>
            </a:r>
          </a:p>
        </p:txBody>
      </p:sp>
      <p:pic>
        <p:nvPicPr>
          <p:cNvPr id="41989" name="Picture 6" descr="MONACH_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16688" y="4005263"/>
            <a:ext cx="1878012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0" name="Text Box 7"/>
          <p:cNvSpPr txBox="1">
            <a:spLocks noChangeArrowheads="1"/>
          </p:cNvSpPr>
          <p:nvPr/>
        </p:nvSpPr>
        <p:spPr bwMode="auto">
          <a:xfrm>
            <a:off x="5003800" y="5876925"/>
            <a:ext cx="1476375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75000"/>
              </a:lnSpc>
            </a:pPr>
            <a:r>
              <a:rPr lang="ru-RU"/>
              <a:t>Митрополит</a:t>
            </a:r>
          </a:p>
          <a:p>
            <a:pPr algn="r">
              <a:lnSpc>
                <a:spcPct val="75000"/>
              </a:lnSpc>
            </a:pPr>
            <a:r>
              <a:rPr lang="ru-RU"/>
              <a:t>Петр.</a:t>
            </a:r>
          </a:p>
          <a:p>
            <a:pPr algn="r">
              <a:lnSpc>
                <a:spcPct val="75000"/>
              </a:lnSpc>
            </a:pPr>
            <a:r>
              <a:rPr lang="ru-RU"/>
              <a:t>1481 г.</a:t>
            </a:r>
          </a:p>
        </p:txBody>
      </p:sp>
      <p:sp>
        <p:nvSpPr>
          <p:cNvPr id="112648" name="Rectangle 8"/>
          <p:cNvSpPr>
            <a:spLocks noChangeArrowheads="1"/>
          </p:cNvSpPr>
          <p:nvPr/>
        </p:nvSpPr>
        <p:spPr bwMode="auto">
          <a:xfrm>
            <a:off x="684213" y="1916113"/>
            <a:ext cx="3671887" cy="36734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Монах Иосифо-Волоколамского</a:t>
            </a:r>
          </a:p>
          <a:p>
            <a:pPr algn="ctr"/>
            <a:r>
              <a:rPr lang="ru-RU"/>
              <a:t>монастыря.</a:t>
            </a:r>
          </a:p>
          <a:p>
            <a:pPr algn="ctr"/>
            <a:r>
              <a:rPr lang="ru-RU"/>
              <a:t>Фрески и иконы Успенского</a:t>
            </a:r>
          </a:p>
          <a:p>
            <a:pPr algn="ctr"/>
            <a:r>
              <a:rPr lang="ru-RU"/>
              <a:t>собора Московского Кремля,</a:t>
            </a:r>
          </a:p>
          <a:p>
            <a:pPr algn="ctr"/>
            <a:r>
              <a:rPr lang="ru-RU"/>
              <a:t>церкви Рождества Богородицы</a:t>
            </a:r>
          </a:p>
          <a:p>
            <a:pPr algn="ctr"/>
            <a:r>
              <a:rPr lang="ru-RU"/>
              <a:t>Ферапонтова монастыря.</a:t>
            </a:r>
          </a:p>
          <a:p>
            <a:pPr algn="ctr"/>
            <a:endParaRPr lang="ru-RU"/>
          </a:p>
          <a:p>
            <a:pPr algn="ctr"/>
            <a:r>
              <a:rPr lang="ru-RU"/>
              <a:t>Утонченность. Изысканность.</a:t>
            </a:r>
          </a:p>
          <a:p>
            <a:pPr algn="ctr"/>
            <a:r>
              <a:rPr lang="ru-RU"/>
              <a:t>Праздничность. Нарядность.</a:t>
            </a:r>
          </a:p>
          <a:p>
            <a:pPr algn="ctr"/>
            <a:r>
              <a:rPr lang="ru-RU"/>
              <a:t>Нежные тона.</a:t>
            </a:r>
          </a:p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2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dirty="0" smtClean="0"/>
              <a:t>Иван Данилович </a:t>
            </a:r>
            <a:r>
              <a:rPr lang="ru-RU" sz="4000" dirty="0" err="1" smtClean="0"/>
              <a:t>Калита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(1325-1340)</a:t>
            </a:r>
          </a:p>
        </p:txBody>
      </p:sp>
      <p:pic>
        <p:nvPicPr>
          <p:cNvPr id="6147" name="Picture 4" descr="9N027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8625" y="1557338"/>
            <a:ext cx="2963863" cy="227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Text Box 5"/>
          <p:cNvSpPr txBox="1">
            <a:spLocks noChangeArrowheads="1"/>
          </p:cNvSpPr>
          <p:nvPr/>
        </p:nvSpPr>
        <p:spPr bwMode="auto">
          <a:xfrm>
            <a:off x="5940425" y="3789363"/>
            <a:ext cx="2293938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75000"/>
              </a:lnSpc>
            </a:pPr>
            <a:r>
              <a:rPr lang="ru-RU" i="1"/>
              <a:t>А.М. Васнецов</a:t>
            </a:r>
          </a:p>
          <a:p>
            <a:pPr>
              <a:lnSpc>
                <a:spcPct val="75000"/>
              </a:lnSpc>
            </a:pPr>
            <a:r>
              <a:rPr lang="ru-RU"/>
              <a:t>Московский Кремль</a:t>
            </a:r>
          </a:p>
          <a:p>
            <a:pPr>
              <a:lnSpc>
                <a:spcPct val="75000"/>
              </a:lnSpc>
            </a:pPr>
            <a:r>
              <a:rPr lang="ru-RU"/>
              <a:t>при Иване Калите</a:t>
            </a:r>
          </a:p>
        </p:txBody>
      </p:sp>
      <p:sp>
        <p:nvSpPr>
          <p:cNvPr id="23558" name="AutoShape 6"/>
          <p:cNvSpPr>
            <a:spLocks noChangeArrowheads="1"/>
          </p:cNvSpPr>
          <p:nvPr/>
        </p:nvSpPr>
        <p:spPr bwMode="auto">
          <a:xfrm>
            <a:off x="1187450" y="1557338"/>
            <a:ext cx="3097213" cy="1368425"/>
          </a:xfrm>
          <a:prstGeom prst="leftArrowCallout">
            <a:avLst>
              <a:gd name="adj1" fmla="val 25000"/>
              <a:gd name="adj2" fmla="val 25000"/>
              <a:gd name="adj3" fmla="val 37722"/>
              <a:gd name="adj4" fmla="val 7607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/>
              <a:t>В 1327 г. подавил</a:t>
            </a:r>
          </a:p>
          <a:p>
            <a:pPr algn="ctr"/>
            <a:r>
              <a:rPr lang="ru-RU" dirty="0" err="1"/>
              <a:t>антиордынское</a:t>
            </a:r>
            <a:endParaRPr lang="ru-RU" dirty="0"/>
          </a:p>
          <a:p>
            <a:pPr algn="ctr"/>
            <a:r>
              <a:rPr lang="ru-RU" dirty="0"/>
              <a:t>восстание</a:t>
            </a:r>
          </a:p>
          <a:p>
            <a:pPr algn="ctr"/>
            <a:r>
              <a:rPr lang="ru-RU" dirty="0"/>
              <a:t>в Твери </a:t>
            </a:r>
          </a:p>
        </p:txBody>
      </p:sp>
      <p:sp>
        <p:nvSpPr>
          <p:cNvPr id="23560" name="AutoShape 8"/>
          <p:cNvSpPr>
            <a:spLocks noChangeArrowheads="1"/>
          </p:cNvSpPr>
          <p:nvPr/>
        </p:nvSpPr>
        <p:spPr bwMode="auto">
          <a:xfrm>
            <a:off x="468313" y="3141663"/>
            <a:ext cx="4824412" cy="1295400"/>
          </a:xfrm>
          <a:prstGeom prst="bevel">
            <a:avLst>
              <a:gd name="adj" fmla="val 771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/>
              <a:t>В 1328 г. получил ярлык</a:t>
            </a:r>
          </a:p>
          <a:p>
            <a:pPr algn="ctr"/>
            <a:r>
              <a:rPr lang="ru-RU" b="1" dirty="0"/>
              <a:t>на великое княжение и</a:t>
            </a:r>
          </a:p>
          <a:p>
            <a:pPr algn="ctr"/>
            <a:r>
              <a:rPr lang="ru-RU" b="1" dirty="0"/>
              <a:t>право собирать дань вместо баскаков</a:t>
            </a:r>
          </a:p>
        </p:txBody>
      </p:sp>
      <p:sp>
        <p:nvSpPr>
          <p:cNvPr id="23562" name="AutoShape 10"/>
          <p:cNvSpPr>
            <a:spLocks noChangeArrowheads="1"/>
          </p:cNvSpPr>
          <p:nvPr/>
        </p:nvSpPr>
        <p:spPr bwMode="auto">
          <a:xfrm>
            <a:off x="755650" y="4581525"/>
            <a:ext cx="4176713" cy="1943100"/>
          </a:xfrm>
          <a:prstGeom prst="plus">
            <a:avLst>
              <a:gd name="adj" fmla="val 25023"/>
            </a:avLst>
          </a:prstGeom>
          <a:solidFill>
            <a:schemeClr val="accent1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/>
              <a:t>В 1326 г. свою резиденцию перенес</a:t>
            </a:r>
          </a:p>
          <a:p>
            <a:pPr algn="ctr"/>
            <a:r>
              <a:rPr lang="ru-RU" dirty="0"/>
              <a:t>в Москву митрополит Петр</a:t>
            </a:r>
          </a:p>
        </p:txBody>
      </p:sp>
      <p:sp>
        <p:nvSpPr>
          <p:cNvPr id="23564" name="Rectangle 12"/>
          <p:cNvSpPr>
            <a:spLocks noChangeArrowheads="1"/>
          </p:cNvSpPr>
          <p:nvPr/>
        </p:nvSpPr>
        <p:spPr bwMode="auto">
          <a:xfrm>
            <a:off x="5867400" y="4508500"/>
            <a:ext cx="2305050" cy="9366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/>
              <a:t>Присоединены</a:t>
            </a:r>
          </a:p>
          <a:p>
            <a:pPr algn="ctr"/>
            <a:r>
              <a:rPr lang="ru-RU" dirty="0"/>
              <a:t>территории</a:t>
            </a:r>
          </a:p>
          <a:p>
            <a:pPr algn="ctr"/>
            <a:r>
              <a:rPr lang="ru-RU" dirty="0"/>
              <a:t>русского Севера</a:t>
            </a:r>
          </a:p>
        </p:txBody>
      </p:sp>
      <p:sp>
        <p:nvSpPr>
          <p:cNvPr id="23566" name="AutoShape 14"/>
          <p:cNvSpPr>
            <a:spLocks noChangeArrowheads="1"/>
          </p:cNvSpPr>
          <p:nvPr/>
        </p:nvSpPr>
        <p:spPr bwMode="auto">
          <a:xfrm>
            <a:off x="5651500" y="5589588"/>
            <a:ext cx="3492500" cy="1268412"/>
          </a:xfrm>
          <a:prstGeom prst="foldedCorner">
            <a:avLst>
              <a:gd name="adj" fmla="val 17319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/>
              <a:t>Симеон Гордый</a:t>
            </a:r>
            <a:r>
              <a:rPr lang="ru-RU"/>
              <a:t> (1340-1353)</a:t>
            </a:r>
          </a:p>
          <a:p>
            <a:pPr algn="ctr"/>
            <a:r>
              <a:rPr lang="ru-RU" b="1"/>
              <a:t>Иван Красный (</a:t>
            </a:r>
            <a:r>
              <a:rPr lang="ru-RU"/>
              <a:t>1353-1359)</a:t>
            </a:r>
          </a:p>
          <a:p>
            <a:pPr algn="ctr"/>
            <a:r>
              <a:rPr lang="ru-RU"/>
              <a:t>продолжали политику отца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3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8" grpId="0" animBg="1"/>
      <p:bldP spid="23560" grpId="0" animBg="1"/>
      <p:bldP spid="23562" grpId="0" animBg="1"/>
      <p:bldP spid="23564" grpId="0" animBg="1"/>
      <p:bldP spid="2356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dirty="0" smtClean="0"/>
              <a:t>Дмитрий Иванович Донской (1359-1389): начало</a:t>
            </a: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755650" y="2205038"/>
            <a:ext cx="3673475" cy="11509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1359-1362 гг. – борьба</a:t>
            </a:r>
          </a:p>
          <a:p>
            <a:pPr algn="ctr"/>
            <a:r>
              <a:rPr lang="ru-RU"/>
              <a:t>за великое княжение с</a:t>
            </a:r>
          </a:p>
          <a:p>
            <a:pPr algn="ctr"/>
            <a:r>
              <a:rPr lang="ru-RU"/>
              <a:t>нижегородским князем</a:t>
            </a:r>
          </a:p>
          <a:p>
            <a:pPr algn="ctr"/>
            <a:r>
              <a:rPr lang="ru-RU"/>
              <a:t>Дмитрием Константиновичем</a:t>
            </a:r>
          </a:p>
        </p:txBody>
      </p:sp>
      <p:sp>
        <p:nvSpPr>
          <p:cNvPr id="26630" name="AutoShape 6"/>
          <p:cNvSpPr>
            <a:spLocks/>
          </p:cNvSpPr>
          <p:nvPr/>
        </p:nvSpPr>
        <p:spPr bwMode="auto">
          <a:xfrm flipH="1">
            <a:off x="1765300" y="1457325"/>
            <a:ext cx="6840538" cy="647700"/>
          </a:xfrm>
          <a:prstGeom prst="borderCallout3">
            <a:avLst>
              <a:gd name="adj1" fmla="val 17644"/>
              <a:gd name="adj2" fmla="val 101111"/>
              <a:gd name="adj3" fmla="val 17644"/>
              <a:gd name="adj4" fmla="val 109468"/>
              <a:gd name="adj5" fmla="val -34069"/>
              <a:gd name="adj6" fmla="val 109468"/>
              <a:gd name="adj7" fmla="val -41912"/>
              <a:gd name="adj8" fmla="val 9087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 type="oval" w="med" len="med"/>
          </a:ln>
        </p:spPr>
        <p:txBody>
          <a:bodyPr/>
          <a:lstStyle/>
          <a:p>
            <a:pPr algn="ctr"/>
            <a:r>
              <a:rPr lang="ru-RU"/>
              <a:t>В 1359 г. Дмитрию было 9 лет</a:t>
            </a:r>
          </a:p>
          <a:p>
            <a:pPr algn="ctr"/>
            <a:r>
              <a:rPr lang="ru-RU"/>
              <a:t>Митрополит Алексий – воспитатель и фактический правитель</a:t>
            </a:r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4716463" y="2205038"/>
            <a:ext cx="3673475" cy="7191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1367-1368 гг. – строительство</a:t>
            </a:r>
          </a:p>
          <a:p>
            <a:pPr algn="ctr"/>
            <a:r>
              <a:rPr lang="ru-RU"/>
              <a:t>белокаменного Кремля</a:t>
            </a:r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755650" y="2205038"/>
            <a:ext cx="3673475" cy="11509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/>
              <a:t>1362 г. – ярлык</a:t>
            </a:r>
          </a:p>
          <a:p>
            <a:pPr algn="ctr"/>
            <a:r>
              <a:rPr lang="ru-RU" dirty="0"/>
              <a:t>на великое княжение</a:t>
            </a:r>
          </a:p>
          <a:p>
            <a:pPr algn="ctr"/>
            <a:r>
              <a:rPr lang="ru-RU" dirty="0"/>
              <a:t>1366 г. – женитьба на</a:t>
            </a:r>
          </a:p>
          <a:p>
            <a:pPr algn="ctr"/>
            <a:r>
              <a:rPr lang="ru-RU" dirty="0"/>
              <a:t>Евдокии Дмитриевне</a:t>
            </a:r>
          </a:p>
        </p:txBody>
      </p:sp>
      <p:pic>
        <p:nvPicPr>
          <p:cNvPr id="26633" name="Picture 9" descr="9N028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6463" y="2205038"/>
            <a:ext cx="3743325" cy="234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4" name="Rectangle 10"/>
          <p:cNvSpPr>
            <a:spLocks noChangeArrowheads="1"/>
          </p:cNvSpPr>
          <p:nvPr/>
        </p:nvSpPr>
        <p:spPr bwMode="auto">
          <a:xfrm>
            <a:off x="684213" y="3716338"/>
            <a:ext cx="3743325" cy="14414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1368-1375 гг. – война </a:t>
            </a:r>
          </a:p>
          <a:p>
            <a:pPr algn="ctr"/>
            <a:r>
              <a:rPr lang="ru-RU"/>
              <a:t>с Литвой (Ольгерд) и</a:t>
            </a:r>
          </a:p>
          <a:p>
            <a:pPr algn="ctr"/>
            <a:r>
              <a:rPr lang="ru-RU"/>
              <a:t>Тверью (Михаил Александрович)</a:t>
            </a:r>
          </a:p>
        </p:txBody>
      </p:sp>
      <p:sp>
        <p:nvSpPr>
          <p:cNvPr id="26636" name="Rectangle 12"/>
          <p:cNvSpPr>
            <a:spLocks noChangeArrowheads="1"/>
          </p:cNvSpPr>
          <p:nvPr/>
        </p:nvSpPr>
        <p:spPr bwMode="auto">
          <a:xfrm>
            <a:off x="684213" y="3716338"/>
            <a:ext cx="3743325" cy="14414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/>
              <a:t>1368, 1370, 1372 гг. – все атаки </a:t>
            </a:r>
          </a:p>
          <a:p>
            <a:pPr algn="ctr"/>
            <a:r>
              <a:rPr lang="ru-RU" dirty="0"/>
              <a:t>были отбиты</a:t>
            </a:r>
          </a:p>
          <a:p>
            <a:pPr algn="ctr"/>
            <a:r>
              <a:rPr lang="ru-RU" dirty="0"/>
              <a:t>1375 г. – Дмитрий Иванович</a:t>
            </a:r>
          </a:p>
          <a:p>
            <a:pPr algn="ctr"/>
            <a:r>
              <a:rPr lang="ru-RU" dirty="0"/>
              <a:t>покорил Тверь</a:t>
            </a:r>
          </a:p>
        </p:txBody>
      </p:sp>
      <p:sp>
        <p:nvSpPr>
          <p:cNvPr id="26637" name="Rectangle 13"/>
          <p:cNvSpPr>
            <a:spLocks noChangeArrowheads="1"/>
          </p:cNvSpPr>
          <p:nvPr/>
        </p:nvSpPr>
        <p:spPr bwMode="auto">
          <a:xfrm>
            <a:off x="1187450" y="5805488"/>
            <a:ext cx="6121400" cy="6921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/>
              <a:t>Главная задача – освободиться от ордынского ига!</a:t>
            </a:r>
          </a:p>
        </p:txBody>
      </p:sp>
      <p:sp>
        <p:nvSpPr>
          <p:cNvPr id="26639" name="Rectangle 15"/>
          <p:cNvSpPr>
            <a:spLocks noChangeArrowheads="1"/>
          </p:cNvSpPr>
          <p:nvPr/>
        </p:nvSpPr>
        <p:spPr bwMode="auto">
          <a:xfrm>
            <a:off x="4716463" y="4652963"/>
            <a:ext cx="3743325" cy="9366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/>
              <a:t>Присоединены:</a:t>
            </a:r>
          </a:p>
          <a:p>
            <a:pPr algn="ctr"/>
            <a:r>
              <a:rPr lang="ru-RU" dirty="0" err="1"/>
              <a:t>Белоозеро</a:t>
            </a:r>
            <a:r>
              <a:rPr lang="ru-RU" dirty="0"/>
              <a:t>, Владимир, Дмитров,</a:t>
            </a:r>
          </a:p>
          <a:p>
            <a:pPr algn="ctr"/>
            <a:r>
              <a:rPr lang="ru-RU" dirty="0"/>
              <a:t>Стародуб, Углич, Кострома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6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 animBg="1"/>
      <p:bldP spid="26630" grpId="0" animBg="1"/>
      <p:bldP spid="26631" grpId="0" animBg="1"/>
      <p:bldP spid="26632" grpId="0" animBg="1"/>
      <p:bldP spid="26634" grpId="0" animBg="1"/>
      <p:bldP spid="26636" grpId="0" animBg="1"/>
      <p:bldP spid="26637" grpId="0" animBg="1"/>
      <p:bldP spid="2663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До Куликова поля</a:t>
            </a:r>
          </a:p>
        </p:txBody>
      </p:sp>
      <p:sp>
        <p:nvSpPr>
          <p:cNvPr id="28676" name="AutoShape 4"/>
          <p:cNvSpPr>
            <a:spLocks noChangeArrowheads="1"/>
          </p:cNvSpPr>
          <p:nvPr/>
        </p:nvSpPr>
        <p:spPr bwMode="auto">
          <a:xfrm>
            <a:off x="1116013" y="1196975"/>
            <a:ext cx="6840537" cy="1584325"/>
          </a:xfrm>
          <a:prstGeom prst="rightArrow">
            <a:avLst>
              <a:gd name="adj1" fmla="val 50037"/>
              <a:gd name="adj2" fmla="val 25396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5000"/>
              </a:lnSpc>
            </a:pPr>
            <a:r>
              <a:rPr lang="ru-RU"/>
              <a:t>Зима 1377 г. – Дмитрий Боброк-Волынский</a:t>
            </a:r>
          </a:p>
          <a:p>
            <a:pPr algn="ctr">
              <a:lnSpc>
                <a:spcPct val="75000"/>
              </a:lnSpc>
            </a:pPr>
            <a:r>
              <a:rPr lang="ru-RU"/>
              <a:t>совершил поход на Волжскую Булгарию</a:t>
            </a:r>
          </a:p>
          <a:p>
            <a:pPr algn="ctr">
              <a:lnSpc>
                <a:spcPct val="75000"/>
              </a:lnSpc>
            </a:pPr>
            <a:r>
              <a:rPr lang="ru-RU"/>
              <a:t>и победил</a:t>
            </a:r>
          </a:p>
        </p:txBody>
      </p:sp>
      <p:sp>
        <p:nvSpPr>
          <p:cNvPr id="28678" name="AutoShape 6"/>
          <p:cNvSpPr>
            <a:spLocks noChangeArrowheads="1"/>
          </p:cNvSpPr>
          <p:nvPr/>
        </p:nvSpPr>
        <p:spPr bwMode="auto">
          <a:xfrm flipH="1">
            <a:off x="1331913" y="2636838"/>
            <a:ext cx="6840537" cy="1584325"/>
          </a:xfrm>
          <a:prstGeom prst="rightArrow">
            <a:avLst>
              <a:gd name="adj1" fmla="val 50037"/>
              <a:gd name="adj2" fmla="val 25396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5000"/>
              </a:lnSpc>
            </a:pPr>
            <a:r>
              <a:rPr lang="ru-RU"/>
              <a:t>Лето 1377 г. – ордынский царевич Араб-шах</a:t>
            </a:r>
          </a:p>
          <a:p>
            <a:pPr algn="ctr">
              <a:lnSpc>
                <a:spcPct val="75000"/>
              </a:lnSpc>
            </a:pPr>
            <a:r>
              <a:rPr lang="ru-RU"/>
              <a:t>разгромил московско-нижегородское войско</a:t>
            </a:r>
          </a:p>
          <a:p>
            <a:pPr algn="ctr">
              <a:lnSpc>
                <a:spcPct val="75000"/>
              </a:lnSpc>
            </a:pPr>
            <a:r>
              <a:rPr lang="ru-RU"/>
              <a:t>на реке Пьяне</a:t>
            </a:r>
          </a:p>
        </p:txBody>
      </p:sp>
      <p:sp>
        <p:nvSpPr>
          <p:cNvPr id="28679" name="AutoShape 7"/>
          <p:cNvSpPr>
            <a:spLocks noChangeArrowheads="1"/>
          </p:cNvSpPr>
          <p:nvPr/>
        </p:nvSpPr>
        <p:spPr bwMode="auto">
          <a:xfrm>
            <a:off x="1187450" y="4076700"/>
            <a:ext cx="6840538" cy="1584325"/>
          </a:xfrm>
          <a:prstGeom prst="rightArrow">
            <a:avLst>
              <a:gd name="adj1" fmla="val 50037"/>
              <a:gd name="adj2" fmla="val 25396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5000"/>
              </a:lnSpc>
            </a:pPr>
            <a:r>
              <a:rPr lang="ru-RU"/>
              <a:t>1378 г. – Дмитрий Иванович разгромил</a:t>
            </a:r>
          </a:p>
          <a:p>
            <a:pPr algn="ctr">
              <a:lnSpc>
                <a:spcPct val="75000"/>
              </a:lnSpc>
            </a:pPr>
            <a:r>
              <a:rPr lang="ru-RU"/>
              <a:t>войско мурзы Бегича на р. Воже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 animBg="1"/>
      <p:bldP spid="28678" grpId="0" animBg="1"/>
      <p:bldP spid="2867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Подготовка к сражению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ru-RU" sz="2400" smtClean="0"/>
              <a:t>Заключил союз с литовским великим князем Ягайло и рязанским князем Олегом Ивановичем</a:t>
            </a:r>
          </a:p>
          <a:p>
            <a:pPr eaLnBrk="1" hangingPunct="1"/>
            <a:r>
              <a:rPr lang="ru-RU" sz="2400" smtClean="0"/>
              <a:t>Нанял генуэзскую пехоту</a:t>
            </a:r>
          </a:p>
          <a:p>
            <a:pPr eaLnBrk="1" hangingPunct="1"/>
            <a:r>
              <a:rPr lang="ru-RU" sz="2400" smtClean="0"/>
              <a:t>Собрал огромное войско (до 100 тыс. чел.)</a:t>
            </a:r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ru-RU" sz="2400" smtClean="0"/>
              <a:t>Собрал ратников по всей Руси (кроме Рязани, Суздаля, Твери, Смоленска, Новгорода)</a:t>
            </a:r>
          </a:p>
          <a:p>
            <a:pPr eaLnBrk="1" hangingPunct="1"/>
            <a:r>
              <a:rPr lang="ru-RU" sz="2400" smtClean="0"/>
              <a:t>Довел численность войска до 70 тыс. чел.</a:t>
            </a:r>
          </a:p>
          <a:p>
            <a:pPr eaLnBrk="1" hangingPunct="1"/>
            <a:r>
              <a:rPr lang="ru-RU" sz="2400" smtClean="0"/>
              <a:t>Получил благословение Сергия Радонежского в Троица-Сергиеве монастыре</a:t>
            </a:r>
          </a:p>
        </p:txBody>
      </p:sp>
      <p:sp>
        <p:nvSpPr>
          <p:cNvPr id="9221" name="Text Box 6"/>
          <p:cNvSpPr txBox="1">
            <a:spLocks noChangeArrowheads="1"/>
          </p:cNvSpPr>
          <p:nvPr/>
        </p:nvSpPr>
        <p:spPr bwMode="auto">
          <a:xfrm>
            <a:off x="1187450" y="1125538"/>
            <a:ext cx="2343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/>
              <a:t>темник Мамай</a:t>
            </a:r>
          </a:p>
        </p:txBody>
      </p:sp>
      <p:sp>
        <p:nvSpPr>
          <p:cNvPr id="9222" name="Text Box 7"/>
          <p:cNvSpPr txBox="1">
            <a:spLocks noChangeArrowheads="1"/>
          </p:cNvSpPr>
          <p:nvPr/>
        </p:nvSpPr>
        <p:spPr bwMode="auto">
          <a:xfrm>
            <a:off x="5148263" y="1125538"/>
            <a:ext cx="3105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/>
              <a:t>Дмитрий Иванович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 build="p"/>
      <p:bldP spid="3072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dirty="0" smtClean="0"/>
              <a:t>Куликовская битва</a:t>
            </a:r>
            <a:br>
              <a:rPr lang="ru-RU" sz="4000" dirty="0" smtClean="0"/>
            </a:br>
            <a:r>
              <a:rPr lang="ru-RU" sz="4000" dirty="0" smtClean="0"/>
              <a:t>8 сентября 1380 г.</a:t>
            </a:r>
          </a:p>
        </p:txBody>
      </p:sp>
      <p:pic>
        <p:nvPicPr>
          <p:cNvPr id="10243" name="Picture 4" descr="FF16_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484313"/>
            <a:ext cx="5173662" cy="5108575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44" name="Picture 5" descr="9N029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2788" y="2349500"/>
            <a:ext cx="3276600" cy="185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Text Box 6"/>
          <p:cNvSpPr txBox="1">
            <a:spLocks noChangeArrowheads="1"/>
          </p:cNvSpPr>
          <p:nvPr/>
        </p:nvSpPr>
        <p:spPr bwMode="auto">
          <a:xfrm>
            <a:off x="6011863" y="4221163"/>
            <a:ext cx="27844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75000"/>
              </a:lnSpc>
            </a:pPr>
            <a:r>
              <a:rPr lang="ru-RU" i="1"/>
              <a:t>А.Бубнов</a:t>
            </a:r>
          </a:p>
          <a:p>
            <a:pPr>
              <a:lnSpc>
                <a:spcPct val="75000"/>
              </a:lnSpc>
            </a:pPr>
            <a:r>
              <a:rPr lang="ru-RU"/>
              <a:t>Утро на Куликовом поле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1282</TotalTime>
  <Words>2539</Words>
  <Application>Microsoft PowerPoint</Application>
  <PresentationFormat>Экран (4:3)</PresentationFormat>
  <Paragraphs>598</Paragraphs>
  <Slides>40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3" baseType="lpstr">
      <vt:lpstr>Arial</vt:lpstr>
      <vt:lpstr>Calibri</vt:lpstr>
      <vt:lpstr>Оформление по умолчанию</vt:lpstr>
      <vt:lpstr>Слайд 1</vt:lpstr>
      <vt:lpstr>Причины образования единого русского государства</vt:lpstr>
      <vt:lpstr>Причины возвышения Москвы</vt:lpstr>
      <vt:lpstr>Начало московской династии</vt:lpstr>
      <vt:lpstr>Иван Данилович Калита (1325-1340)</vt:lpstr>
      <vt:lpstr>Дмитрий Иванович Донской (1359-1389): начало</vt:lpstr>
      <vt:lpstr>До Куликова поля</vt:lpstr>
      <vt:lpstr>Подготовка к сражению</vt:lpstr>
      <vt:lpstr>Куликовская битва 8 сентября 1380 г.</vt:lpstr>
      <vt:lpstr>Значение Куликовской битвы</vt:lpstr>
      <vt:lpstr>Василий I Дмитриевич (1389-1425)</vt:lpstr>
      <vt:lpstr>Феодальная война 1433-1453 гг.</vt:lpstr>
      <vt:lpstr>Последствия феодальной войны</vt:lpstr>
      <vt:lpstr>Василий II Темный после своей победы</vt:lpstr>
      <vt:lpstr>Иван III Васильевич (1462-1505) </vt:lpstr>
      <vt:lpstr>Слайд 16</vt:lpstr>
      <vt:lpstr>Социально-экономическое развитие при Иване III</vt:lpstr>
      <vt:lpstr>Василий III Иванович (1505-1533)</vt:lpstr>
      <vt:lpstr>Начало правления Ивана IV Васильевича Грозного (1533-1584)</vt:lpstr>
      <vt:lpstr>Избранная Рада (1547-1560)</vt:lpstr>
      <vt:lpstr>Реформы Избранной Рады</vt:lpstr>
      <vt:lpstr>Введение опричнины</vt:lpstr>
      <vt:lpstr>Опричный террор (1565-1572)</vt:lpstr>
      <vt:lpstr>Итоги и последствия опричнины</vt:lpstr>
      <vt:lpstr>Восточное направление внешней политики Ивана Грозного</vt:lpstr>
      <vt:lpstr>Ливонская война (1558-1583 гг.)</vt:lpstr>
      <vt:lpstr>Начало завоевания Сибири</vt:lpstr>
      <vt:lpstr>Окончание царствования Ивана Васильевича Грозного</vt:lpstr>
      <vt:lpstr>Культура и духовная жизнь в XIV-XVI вв.</vt:lpstr>
      <vt:lpstr>Фольклор</vt:lpstr>
      <vt:lpstr>Просвещение</vt:lpstr>
      <vt:lpstr>Литература в XIV-XV вв.</vt:lpstr>
      <vt:lpstr>Литература в XVI в.</vt:lpstr>
      <vt:lpstr>Общественная мысль</vt:lpstr>
      <vt:lpstr>Архитектура Московский Кремль</vt:lpstr>
      <vt:lpstr>Архитектура Ансамбль Соборной площади Московского Кремля</vt:lpstr>
      <vt:lpstr>Архитектура Шатровые храмы</vt:lpstr>
      <vt:lpstr>Живопись Феофан Грек (ок.1340 – после 1405 г.)</vt:lpstr>
      <vt:lpstr>Живопись Андрей Рублев (1370 – 1430 гг.)</vt:lpstr>
      <vt:lpstr>Живопись Дионисий (ок.1400 – после 1503 г.)</vt:lpstr>
    </vt:vector>
  </TitlesOfParts>
  <Company>Республика Марий Эл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Свечников С.К.</dc:creator>
  <cp:lastModifiedBy>Николай</cp:lastModifiedBy>
  <cp:revision>113</cp:revision>
  <dcterms:created xsi:type="dcterms:W3CDTF">2006-12-28T18:45:59Z</dcterms:created>
  <dcterms:modified xsi:type="dcterms:W3CDTF">2012-10-09T11:07:55Z</dcterms:modified>
</cp:coreProperties>
</file>