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FFFF"/>
    <a:srgbClr val="8FE2FF"/>
    <a:srgbClr val="FFCC66"/>
    <a:srgbClr val="990000"/>
    <a:srgbClr val="006600"/>
    <a:srgbClr val="FF99CC"/>
    <a:srgbClr val="33CCFF"/>
    <a:srgbClr val="66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21C1B-B922-4197-BC20-EB0A615FFC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97212-2162-47A5-9EFA-9EE29E3A36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0B595-1CF2-4825-AB95-88DC39DD96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C612E-32EE-4218-9BA5-545B42CA88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83258-674F-417D-9364-D6C1445127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76B20-B181-4825-B49B-BDEB61C81A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90518-F540-4B42-BC97-642A1D4FC1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98900-8577-4D5C-A200-356ACCD305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28C40-0D49-40BF-AD1E-67730FDE2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F0E24-CC30-4DC6-822E-1C22640E5B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2CB02-446E-44BB-902D-E59363411A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47E13A0D-47DB-4390-BF8D-161D667BA2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CC"/>
            </a:gs>
            <a:gs pos="100000">
              <a:srgbClr val="33CC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429125"/>
            <a:ext cx="8339137" cy="2047875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051" name="WordArt 5"/>
          <p:cNvSpPr>
            <a:spLocks noChangeArrowheads="1" noChangeShapeType="1" noTextEdit="1"/>
          </p:cNvSpPr>
          <p:nvPr/>
        </p:nvSpPr>
        <p:spPr bwMode="auto">
          <a:xfrm>
            <a:off x="1042988" y="398463"/>
            <a:ext cx="7416800" cy="1979612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Из истории Древней Руси.</a:t>
            </a:r>
          </a:p>
        </p:txBody>
      </p:sp>
      <p:sp>
        <p:nvSpPr>
          <p:cNvPr id="2052" name="Заголовок 6"/>
          <p:cNvSpPr>
            <a:spLocks noGrp="1"/>
          </p:cNvSpPr>
          <p:nvPr>
            <p:ph type="title"/>
          </p:nvPr>
        </p:nvSpPr>
        <p:spPr>
          <a:xfrm>
            <a:off x="457200" y="269875"/>
            <a:ext cx="8229600" cy="11223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FFFF"/>
            </a:gs>
            <a:gs pos="50000">
              <a:schemeClr val="bg1"/>
            </a:gs>
            <a:gs pos="100000">
              <a:srgbClr val="9BFF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4572000" y="61913"/>
            <a:ext cx="4410075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/>
              <a:t>Язык восточных славян - предков русских, украинцев и белорусов - долгое время ( до XIII в. ) был единым. Но под влиянием внешних и внутренних факторов он видоизменился. Уже в древнерусском языке имелись десятки тысяч слов, но к древнему, общеславянскому языку восходит не более двух тысяч. Новые слова либо образовались из общеславянских, либо являлись переосмыслением старых, либо были заимствованы. </a:t>
            </a:r>
          </a:p>
        </p:txBody>
      </p:sp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3788" y="260350"/>
            <a:ext cx="2109787" cy="295275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019550"/>
            <a:ext cx="2951163" cy="27940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126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429000"/>
            <a:ext cx="4392612" cy="3281363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4859338" y="390525"/>
            <a:ext cx="3857625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/>
              <a:t>Первые века существования Киевской Руси были временем постоянной борьбы русских людей с нападавшими на них кочевниками. Вначале это были хазары, а с середины XI века всей южной Руси стал угрожать новый враг - половцы.</a:t>
            </a:r>
          </a:p>
          <a:p>
            <a:pPr algn="ctr"/>
            <a:r>
              <a:rPr lang="ru-RU" b="1"/>
              <a:t>Вот почему правившие в Киеве князья были вынуждены устраивать на дальних подступах к городу заставы - небольшие укрепления, в которых несли службу группы дружинников. Они должны были наблюдать за всем, что происходит на границах Русского государства, и при появлении вражеских отрядов отправлять в город гонца, призывающего дружину.</a:t>
            </a:r>
          </a:p>
        </p:txBody>
      </p:sp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981075"/>
            <a:ext cx="3876675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288" y="260350"/>
            <a:ext cx="2990850" cy="3529013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63913" y="2997200"/>
            <a:ext cx="5600700" cy="36576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3316" name="Rectangle 6"/>
          <p:cNvSpPr>
            <a:spLocks noGrp="1" noChangeArrowheads="1"/>
          </p:cNvSpPr>
          <p:nvPr>
            <p:ph type="title"/>
          </p:nvPr>
        </p:nvSpPr>
        <p:spPr>
          <a:xfrm>
            <a:off x="3492500" y="260350"/>
            <a:ext cx="5194300" cy="2636838"/>
          </a:xfrm>
        </p:spPr>
        <p:txBody>
          <a:bodyPr/>
          <a:lstStyle/>
          <a:p>
            <a:pPr eaLnBrk="1" hangingPunct="1"/>
            <a:r>
              <a:rPr lang="ru-RU" sz="1800" b="1" smtClean="0"/>
              <a:t>Позже восточные славяне расселились по соседним землям и образовали государство Киевская Русь. Это было одно из сильнейших государств своего времени. Вы слышали былины о князе Владимире Красное Солнышко и его богатырях Илье Муромце, Добрыне Никитиче и Алеше Поповиче? Их «застава богатырская» охраняла рубежи Киевской Руси от набегов кочевников.</a:t>
            </a:r>
            <a:r>
              <a:rPr lang="ru-RU" sz="1800" smtClean="0"/>
              <a:t> 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BFFFF"/>
            </a:gs>
            <a:gs pos="50000">
              <a:schemeClr val="bg1"/>
            </a:gs>
            <a:gs pos="100000">
              <a:srgbClr val="9B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3779838" y="274638"/>
            <a:ext cx="4906962" cy="3225800"/>
          </a:xfrm>
        </p:spPr>
        <p:txBody>
          <a:bodyPr/>
          <a:lstStyle/>
          <a:p>
            <a:pPr eaLnBrk="1" hangingPunct="1"/>
            <a:r>
              <a:rPr lang="ru-RU" sz="1800" b="1" smtClean="0"/>
              <a:t>Прошли века бурных исторических событий. Потомки древних восточных славян – русские, белорусы, украинцы образовали свои государства. Происхождение у них одно, языки близкие, история – общая. Не зря говорят: «Народное братство дороже всякого богатства», «Старый друг лучше новых двух».</a:t>
            </a: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3552825" cy="360045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4076700"/>
            <a:ext cx="2028825" cy="2592388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4149725"/>
            <a:ext cx="3671888" cy="2536825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434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3025" y="3573463"/>
            <a:ext cx="2994025" cy="3101975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WordArt 6"/>
          <p:cNvSpPr>
            <a:spLocks noChangeArrowheads="1" noChangeShapeType="1" noTextEdit="1"/>
          </p:cNvSpPr>
          <p:nvPr/>
        </p:nvSpPr>
        <p:spPr bwMode="auto">
          <a:xfrm>
            <a:off x="2984500" y="549275"/>
            <a:ext cx="3100388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Конец</a:t>
            </a:r>
          </a:p>
        </p:txBody>
      </p:sp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2195513" y="4149725"/>
            <a:ext cx="530701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В работе использованы ресурсы интернета,</a:t>
            </a:r>
          </a:p>
          <a:p>
            <a:r>
              <a:rPr lang="ru-RU" dirty="0"/>
              <a:t>материал из учебника «Мы и окружающий мир»</a:t>
            </a:r>
          </a:p>
          <a:p>
            <a:r>
              <a:rPr lang="ru-RU" dirty="0"/>
              <a:t>Н. Я. Дмитриева, А. Н. Казаков. 1 класс.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323850" y="260350"/>
            <a:ext cx="8424863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solidFill>
                  <a:srgbClr val="990000"/>
                </a:solidFill>
              </a:rPr>
              <a:t>Предки наши, славяне, в незапамятную еще старину пришли из Азии в Европу. Сначала поселились они по нижнему течению Дуная и заняли земли к северу от него до Карпатских гор. На Дунае жить было привольно: климат здесь теплый, земли плодородные, растительность богатая. Не ушли бы славяне отсюда по своей воле, да стали их теснить другие народы. Пришлось славянскому племени раздробиться и двинуться в другие земли. </a:t>
            </a:r>
          </a:p>
        </p:txBody>
      </p:sp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4200" y="2420938"/>
            <a:ext cx="3160713" cy="4248150"/>
          </a:xfrm>
          <a:prstGeom prst="rect">
            <a:avLst/>
          </a:prstGeom>
          <a:noFill/>
          <a:ln w="38100">
            <a:solidFill>
              <a:srgbClr val="666699"/>
            </a:solidFill>
            <a:miter lim="800000"/>
            <a:headEnd/>
            <a:tailEnd/>
          </a:ln>
        </p:spPr>
      </p:pic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405063"/>
            <a:ext cx="4392613" cy="4289425"/>
          </a:xfrm>
          <a:prstGeom prst="rect">
            <a:avLst/>
          </a:prstGeom>
          <a:noFill/>
          <a:ln w="38100">
            <a:solidFill>
              <a:srgbClr val="666699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BFA"/>
            </a:gs>
            <a:gs pos="14999">
              <a:srgbClr val="C4D6EB"/>
            </a:gs>
            <a:gs pos="30000">
              <a:srgbClr val="85C2FF"/>
            </a:gs>
            <a:gs pos="50000">
              <a:srgbClr val="5E9EFF"/>
            </a:gs>
            <a:gs pos="70000">
              <a:srgbClr val="85C2FF"/>
            </a:gs>
            <a:gs pos="85001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5435600" y="608013"/>
            <a:ext cx="338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/>
              <a:t>Одна часть их все-таки осталась на Дунае. </a:t>
            </a: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5435600" y="1628775"/>
            <a:ext cx="3457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/>
              <a:t>Другая часть славян пошла дальше на север. </a:t>
            </a: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5508625" y="2781300"/>
            <a:ext cx="363537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/>
              <a:t>Третья часть славян пошла на северо-восток, расселилась по Днепру и его притокам да по Ильменю и Волхову. </a:t>
            </a:r>
            <a:r>
              <a:rPr lang="ru-RU" b="1" i="1"/>
              <a:t>Эти славяне и были нашими предками, от них ведет начало русский народ.</a:t>
            </a:r>
            <a:r>
              <a:rPr lang="ru-RU" b="1"/>
              <a:t> </a:t>
            </a:r>
          </a:p>
        </p:txBody>
      </p:sp>
      <p:pic>
        <p:nvPicPr>
          <p:cNvPr id="410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069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1476375" y="188913"/>
            <a:ext cx="6408738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solidFill>
                  <a:srgbClr val="990000"/>
                </a:solidFill>
              </a:rPr>
              <a:t>Славяне, что расселились на полях по среднему течению Днепра, назывались </a:t>
            </a:r>
            <a:r>
              <a:rPr lang="ru-RU" b="1" i="1">
                <a:solidFill>
                  <a:srgbClr val="990000"/>
                </a:solidFill>
              </a:rPr>
              <a:t>полянами.</a:t>
            </a:r>
            <a:r>
              <a:rPr lang="ru-RU" b="1">
                <a:solidFill>
                  <a:srgbClr val="990000"/>
                </a:solidFill>
              </a:rPr>
              <a:t> Земля здесь давала богатые урожаи, могла прокормить много народу. Люди селились большими группами и стали заниматься земледелием. </a:t>
            </a:r>
          </a:p>
        </p:txBody>
      </p:sp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08275"/>
            <a:ext cx="6948488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468313" y="333375"/>
            <a:ext cx="8424862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cs typeface="Arial" charset="0"/>
              </a:rPr>
              <a:t>Селиться славяне любили по берегам рек и озер, на высоких местах — чтобы водой не залило во время весенних разливов. Тысячу лет тому назад не умели славяне строить хороших домов. Они сплетали себе жилища из ветвей, покрывали соломой — лишь бы укрыться от дождя да непогоды, — жили и в землянках.</a:t>
            </a:r>
            <a:r>
              <a:rPr lang="ru-RU" b="1"/>
              <a:t> </a:t>
            </a:r>
            <a:endParaRPr lang="ru-RU" b="1">
              <a:cs typeface="Arial" charset="0"/>
            </a:endParaRPr>
          </a:p>
        </p:txBody>
      </p:sp>
      <p:pic>
        <p:nvPicPr>
          <p:cNvPr id="6147" name="Picture 5" descr="sl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919288"/>
            <a:ext cx="4537075" cy="2230437"/>
          </a:xfrm>
          <a:prstGeom prst="rect">
            <a:avLst/>
          </a:prstGeom>
          <a:noFill/>
          <a:ln w="38100">
            <a:solidFill>
              <a:srgbClr val="666699"/>
            </a:solidFill>
            <a:miter lim="800000"/>
            <a:headEnd/>
            <a:tailEnd/>
          </a:ln>
        </p:spPr>
      </p:pic>
      <p:pic>
        <p:nvPicPr>
          <p:cNvPr id="614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4176713"/>
            <a:ext cx="4176712" cy="2565400"/>
          </a:xfrm>
          <a:prstGeom prst="rect">
            <a:avLst/>
          </a:prstGeom>
          <a:noFill/>
          <a:ln w="38100">
            <a:solidFill>
              <a:srgbClr val="666699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468313" y="188913"/>
            <a:ext cx="8424862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/>
              <a:t>Ненастье и стужа заставили уже в древности предков наших задуматься о том, как бы получше устроить себе кров. Стали они свои плетеные шалаши обмазывать глиной. Там, где было вдоволь леса, научились делать стены из плотно сложенных бревен и строить избы.</a:t>
            </a:r>
            <a:br>
              <a:rPr lang="ru-RU" b="1"/>
            </a:br>
            <a:r>
              <a:rPr lang="ru-RU" b="1"/>
              <a:t>Печей и дымовых труб совсем не умели делать в древности, а устраивали среди жилищ очаги, где и разводили огонь, а дым уходил в отверстие в крыше или в стене. Скамьи, столы и вся домашняя утварь делались из дерева. </a:t>
            </a:r>
          </a:p>
        </p:txBody>
      </p:sp>
      <p:pic>
        <p:nvPicPr>
          <p:cNvPr id="717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2636838"/>
            <a:ext cx="5614987" cy="4032250"/>
          </a:xfrm>
          <a:prstGeom prst="rect">
            <a:avLst/>
          </a:prstGeom>
          <a:noFill/>
          <a:ln w="38100">
            <a:solidFill>
              <a:srgbClr val="666699"/>
            </a:solidFill>
            <a:miter lim="800000"/>
            <a:headEnd/>
            <a:tailEnd/>
          </a:ln>
        </p:spPr>
      </p:pic>
      <p:pic>
        <p:nvPicPr>
          <p:cNvPr id="717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2636838"/>
            <a:ext cx="3022600" cy="4032250"/>
          </a:xfrm>
          <a:prstGeom prst="rect">
            <a:avLst/>
          </a:prstGeom>
          <a:noFill/>
          <a:ln w="38100">
            <a:solidFill>
              <a:srgbClr val="666699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CC6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107950" y="115888"/>
            <a:ext cx="8856663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/>
              <a:t>Ненастье да мороз заставили наших предков, пришедших с юга, подумать и о теплой одежде. Где нужда, тут и подмога: леса полны были пушным зверем. Надо только изловчиться, а добыть мех можно было. Не угнаться человеку за быстрым зверьком -  за лисицей или зайцем, не одолеть ему силача медведя. </a:t>
            </a:r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3419475" y="4379913"/>
            <a:ext cx="476567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/>
              <a:t>Да хитер человек, смышленее он зверя, — придумал тугой лук да острые стрелы. Быстрая стрела догонит и зайца в поле, и птицу в небе. Силен лесной богатырь медведь, а и с ним может управиться человек, коли в руках у него рогатина или копье да тяжелый топор, или секира, про запас. </a:t>
            </a:r>
          </a:p>
        </p:txBody>
      </p:sp>
      <p:pic>
        <p:nvPicPr>
          <p:cNvPr id="819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628775"/>
            <a:ext cx="2952750" cy="5184775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819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1270000"/>
            <a:ext cx="3887787" cy="3167063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FE2FF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0" y="296863"/>
            <a:ext cx="5595938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/>
              <a:t>Из звериных шкур делали одежду для студеных зим. На ноги обыкновенно надевали лапти, позже научились делать и кожаную обувь. А летом, когда было тепло, мужчины носили только рубахи да штаны. Если приходилось им в жаркую пору сражаться, то снимали и рубаху, бились полунагие. Вместо рубахи часто накидывали на плечи кусок грубой ткани вроде плаща. Женская одежда — более длинные рубахи и такие же плащи, как у мужчин.     </a:t>
            </a:r>
          </a:p>
        </p:txBody>
      </p: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3419475"/>
            <a:ext cx="3887788" cy="3394075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922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188913"/>
            <a:ext cx="3265488" cy="511175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3500438"/>
            <a:ext cx="1984375" cy="297815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FE2FF"/>
            </a:gs>
            <a:gs pos="50000">
              <a:schemeClr val="bg1"/>
            </a:gs>
            <a:gs pos="100000">
              <a:srgbClr val="8FE2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2592388" y="115888"/>
            <a:ext cx="39243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/>
              <a:t>Древние славяне занимались земледелием. Из хлебных растений возделывались просо и гречиха. Выращивались лен, конопля. </a:t>
            </a:r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27000"/>
            <a:ext cx="2520950" cy="1501775"/>
          </a:xfrm>
          <a:prstGeom prst="rect">
            <a:avLst/>
          </a:prstGeom>
          <a:noFill/>
          <a:ln w="38100">
            <a:solidFill>
              <a:srgbClr val="666699"/>
            </a:solidFill>
            <a:miter lim="800000"/>
            <a:headEnd/>
            <a:tailEnd/>
          </a:ln>
        </p:spPr>
      </p:pic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4800" y="115888"/>
            <a:ext cx="2381250" cy="1476375"/>
          </a:xfrm>
          <a:prstGeom prst="rect">
            <a:avLst/>
          </a:prstGeom>
          <a:noFill/>
          <a:ln w="38100">
            <a:solidFill>
              <a:srgbClr val="666699"/>
            </a:solidFill>
            <a:miter lim="800000"/>
            <a:headEnd/>
            <a:tailEnd/>
          </a:ln>
        </p:spPr>
      </p:pic>
      <p:sp>
        <p:nvSpPr>
          <p:cNvPr id="10245" name="Rectangle 10"/>
          <p:cNvSpPr>
            <a:spLocks noChangeArrowheads="1"/>
          </p:cNvSpPr>
          <p:nvPr/>
        </p:nvSpPr>
        <p:spPr bwMode="auto">
          <a:xfrm>
            <a:off x="179388" y="1628775"/>
            <a:ext cx="6624637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/>
              <a:t>Кроме земледелия древние славяне также занимались разведением домашнего скота - овец, коров и свиней, охотились на разных зверей, ловили рыбу. Очень важным в хозяйственном отношении занятием было бортничество - собирание меда диких пчел. </a:t>
            </a:r>
          </a:p>
        </p:txBody>
      </p:sp>
      <p:pic>
        <p:nvPicPr>
          <p:cNvPr id="10246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950" y="1844675"/>
            <a:ext cx="1819275" cy="4838700"/>
          </a:xfrm>
          <a:prstGeom prst="rect">
            <a:avLst/>
          </a:prstGeom>
          <a:noFill/>
          <a:ln w="28575">
            <a:solidFill>
              <a:srgbClr val="666699"/>
            </a:solidFill>
            <a:miter lim="800000"/>
            <a:headEnd/>
            <a:tailEnd/>
          </a:ln>
        </p:spPr>
      </p:pic>
      <p:pic>
        <p:nvPicPr>
          <p:cNvPr id="10247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3213100"/>
            <a:ext cx="5715000" cy="3495675"/>
          </a:xfrm>
          <a:prstGeom prst="rect">
            <a:avLst/>
          </a:prstGeom>
          <a:noFill/>
          <a:ln w="38100">
            <a:solidFill>
              <a:srgbClr val="666699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790</Words>
  <Application>Microsoft Office PowerPoint</Application>
  <PresentationFormat>Экран (4:3)</PresentationFormat>
  <Paragraphs>22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Позже восточные славяне расселились по соседним землям и образовали государство Киевская Русь. Это было одно из сильнейших государств своего времени. Вы слышали былины о князе Владимире Красное Солнышко и его богатырях Илье Муромце, Добрыне Никитиче и Алеше Поповиче? Их «застава богатырская» охраняла рубежи Киевской Руси от набегов кочевников.  </vt:lpstr>
      <vt:lpstr>Прошли века бурных исторических событий. Потомки древних восточных славян – русские, белорусы, украинцы образовали свои государства. Происхождение у них одно, языки близкие, история – общая. Не зря говорят: «Народное братство дороже всякого богатства», «Старый друг лучше новых двух».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lusya</dc:creator>
  <cp:lastModifiedBy>Николай</cp:lastModifiedBy>
  <cp:revision>10</cp:revision>
  <dcterms:created xsi:type="dcterms:W3CDTF">2009-05-13T14:18:52Z</dcterms:created>
  <dcterms:modified xsi:type="dcterms:W3CDTF">2012-10-09T08:59:06Z</dcterms:modified>
</cp:coreProperties>
</file>