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1" r:id="rId3"/>
    <p:sldId id="273" r:id="rId4"/>
    <p:sldId id="267" r:id="rId5"/>
    <p:sldId id="268" r:id="rId6"/>
    <p:sldId id="270" r:id="rId7"/>
    <p:sldId id="264" r:id="rId8"/>
    <p:sldId id="269" r:id="rId9"/>
    <p:sldId id="265" r:id="rId10"/>
    <p:sldId id="274" r:id="rId11"/>
    <p:sldId id="260" r:id="rId12"/>
    <p:sldId id="261" r:id="rId13"/>
    <p:sldId id="262" r:id="rId14"/>
    <p:sldId id="26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58" r:id="rId23"/>
    <p:sldId id="282" r:id="rId24"/>
    <p:sldId id="257" r:id="rId25"/>
    <p:sldId id="259" r:id="rId26"/>
    <p:sldId id="283" r:id="rId27"/>
    <p:sldId id="284" r:id="rId28"/>
    <p:sldId id="285" r:id="rId29"/>
    <p:sldId id="296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9900"/>
    <a:srgbClr val="FF3300"/>
    <a:srgbClr val="3333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18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FFAC35-7C35-430B-A523-34402BF2E8E2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52DE66-AADE-4DBE-B3B0-D62666708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B85912-8A4A-4B9C-933E-6C4BB13C588D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38FB0E-8BAE-404D-931E-670DB4FD3EED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0D4B2F-DAFA-46E5-9551-B16E83963B6C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F5C48F-A177-4A7A-B94A-744183473CA0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B84C91-6DF9-45A9-9BBA-FE1A84AF3D42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CAEDD4-BA89-4A8B-AD55-B0FD6D4A3769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B54AD8-DAAF-4BD4-BAFF-00C4D1EE16B1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803040-27B7-40DF-877F-CB0C2A99D911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D5B360-81D3-4353-BC1C-36DC899AB1BC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020DBA-77F3-4833-ACDA-7D2D25D136A7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5B55F7-0FFE-43B2-B1A3-5C545A62BB2D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15D96-7FDB-4E6D-86CC-44E183826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5A054-7416-4208-99B0-5B2A399B5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B640C-E32B-4C03-A313-C5AAAB742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61937-15F6-4D0A-89E1-30ADF005D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32EB2-F5E2-4867-B2AB-734D254E1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E765B-F5D1-49F8-97CB-4FA976DFB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AF655-5719-475A-A05D-E9241740F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81ABD-C21D-4D31-9329-8E7A27282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32B40-4ECB-43BB-9A01-611F4E4B8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78C-394D-4AD5-BEEA-9168A2912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F79B-9854-4DAC-AF90-ACCFF3347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2FAA-1135-487F-86F7-0AF52DF7B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224F-3D2D-49AD-9A6F-F14E461E4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E22FA-14EE-4A1B-9D6B-68C569FE4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E20EB-7169-449C-9C7F-EC643D7DD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10A4F5-5823-453C-92F0-932FDE69E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2.bp.blogspot.com/_vYPIDwOMhm4/R5kQm6Of1DI/AAAAAAAAHas/MfdSySwbBdc/s400/Rachev002.jpg" TargetMode="External"/><Relationship Id="rId3" Type="http://schemas.openxmlformats.org/officeDocument/2006/relationships/hyperlink" Target="http://slavs.org.ua/img/history/vizantiya/07.jpg" TargetMode="External"/><Relationship Id="rId7" Type="http://schemas.openxmlformats.org/officeDocument/2006/relationships/hyperlink" Target="http://www.orljata.ru/skazki/book/18/volk-05.jpg" TargetMode="External"/><Relationship Id="rId2" Type="http://schemas.openxmlformats.org/officeDocument/2006/relationships/hyperlink" Target="http://img3.nnm.ru/8/e/3/c/a/8e3cae5d99687e26b3bf8a58e6fd7d58_ful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giclist2.narod.ru/download/832.jpg" TargetMode="External"/><Relationship Id="rId5" Type="http://schemas.openxmlformats.org/officeDocument/2006/relationships/hyperlink" Target="http://www.e-vko.gov.kz/museum/EcoMuseum/Maps/7/481/11.JPG" TargetMode="External"/><Relationship Id="rId10" Type="http://schemas.openxmlformats.org/officeDocument/2006/relationships/hyperlink" Target="http://biography.sgu.ru/bio/data/files/pictures/image/37156.jpg" TargetMode="External"/><Relationship Id="rId4" Type="http://schemas.openxmlformats.org/officeDocument/2006/relationships/hyperlink" Target="http://salgarys.narod2.ru/n_m_karamzin/tom_1-i/glava_3-ya/f7838816f6ee.jpg?rand=213688320651913" TargetMode="External"/><Relationship Id="rId9" Type="http://schemas.openxmlformats.org/officeDocument/2006/relationships/hyperlink" Target="http://oldsamara.samgtu.ru/part_4/page_10/cards/skazka/0064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foto/b/3/325/2566325/f_17392475.jpg" TargetMode="External"/><Relationship Id="rId13" Type="http://schemas.openxmlformats.org/officeDocument/2006/relationships/hyperlink" Target="http://ezo.pnz.ru/forum/userpix/62_boji4_kolyada_1.jpg" TargetMode="External"/><Relationship Id="rId3" Type="http://schemas.openxmlformats.org/officeDocument/2006/relationships/hyperlink" Target="http://www.foto-da.ru/upload/image/collage/womenportrait/wp_163.jpg" TargetMode="External"/><Relationship Id="rId7" Type="http://schemas.openxmlformats.org/officeDocument/2006/relationships/hyperlink" Target="http://www.photoalbum.zp.ua/photo/hist80/hi015.jpg" TargetMode="External"/><Relationship Id="rId12" Type="http://schemas.openxmlformats.org/officeDocument/2006/relationships/hyperlink" Target="http://drevoroda.ru/assets/galleries/329/604.jpg" TargetMode="External"/><Relationship Id="rId2" Type="http://schemas.openxmlformats.org/officeDocument/2006/relationships/hyperlink" Target="http://www.mirfentazy.ru/images/phocagallery/thumbs/phoca_thumb_l_ivan_carevich_i_ser_volk_006.jpg" TargetMode="External"/><Relationship Id="rId16" Type="http://schemas.openxmlformats.org/officeDocument/2006/relationships/hyperlink" Target="http://img1.liveinternet.ru/images/attach/c/1/50/975/50975094_1257796628_f3f980c97c0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narodna.pravda.com.ua/images/doc/8/f/8febd-364260780rodpic6.jpg" TargetMode="External"/><Relationship Id="rId11" Type="http://schemas.openxmlformats.org/officeDocument/2006/relationships/hyperlink" Target="http://4.bp.blogspot.com/_890pS8vr5vI/SQWRUPlox_I/AAAAAAAAFBk/ivvk2whFwYQ/s400/Idol_Z5.jpg" TargetMode="External"/><Relationship Id="rId5" Type="http://schemas.openxmlformats.org/officeDocument/2006/relationships/hyperlink" Target="http://img11.nnm.ru/1/a/3/f/f/97aac94976f7b0b414adc1ba849.jpg" TargetMode="External"/><Relationship Id="rId15" Type="http://schemas.openxmlformats.org/officeDocument/2006/relationships/hyperlink" Target="http://fantastika.clan.su/_pu/0/81520718.jpg" TargetMode="External"/><Relationship Id="rId10" Type="http://schemas.openxmlformats.org/officeDocument/2006/relationships/hyperlink" Target="http://img1.liveinternet.ru/images/attach/c/0/39/270/39270827_Izobrazhenie_021.jpg" TargetMode="External"/><Relationship Id="rId4" Type="http://schemas.openxmlformats.org/officeDocument/2006/relationships/hyperlink" Target="http://content.foto.mail.ru/mail/gri99/Levitan/i-9586.jpg" TargetMode="External"/><Relationship Id="rId9" Type="http://schemas.openxmlformats.org/officeDocument/2006/relationships/hyperlink" Target="http://img.narodna.pravda.com.ua/images/doc/3/6/36794-121580019602b.jpg" TargetMode="External"/><Relationship Id="rId14" Type="http://schemas.openxmlformats.org/officeDocument/2006/relationships/hyperlink" Target="http://www.hofesh.org.il/freeclass/parashat_hashavua/00/05_tazria/Tazria-Kilimora-Domovoi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lib.ru/objects/gallery_325/artlib_gallery-162785-b.jpg" TargetMode="External"/><Relationship Id="rId3" Type="http://schemas.openxmlformats.org/officeDocument/2006/relationships/hyperlink" Target="http://www.fictionbook.ru/static/bookimages/00/21/50/00215030.bin.dir/h/i_148.jpg" TargetMode="External"/><Relationship Id="rId7" Type="http://schemas.openxmlformats.org/officeDocument/2006/relationships/hyperlink" Target="http://skill.ru/images/2006/03/05/116630.jpg" TargetMode="External"/><Relationship Id="rId2" Type="http://schemas.openxmlformats.org/officeDocument/2006/relationships/hyperlink" Target="http://stat16.privet.ru/lr/090ad15209784540cd09f1f6955eb3e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stival.1september.ru/files/articles/52/5210/521031/14.jpg" TargetMode="External"/><Relationship Id="rId5" Type="http://schemas.openxmlformats.org/officeDocument/2006/relationships/hyperlink" Target="http://i078.radikal.ru/0906/43/a57f85bd6d40.jpg" TargetMode="External"/><Relationship Id="rId4" Type="http://schemas.openxmlformats.org/officeDocument/2006/relationships/hyperlink" Target="http://img0.liveinternet.ru/images/attach/c/0/53/738/53738460_l_51472cc4c0a0473fa453aa246e289990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древние славяне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0950" y="0"/>
            <a:ext cx="5038725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05013"/>
            <a:ext cx="7772400" cy="13843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3333FF"/>
                </a:solidFill>
              </a:rPr>
              <a:t>Славянск</a:t>
            </a:r>
            <a:r>
              <a:rPr lang="ru-RU" b="1" dirty="0" smtClean="0">
                <a:solidFill>
                  <a:schemeClr val="bg1"/>
                </a:solidFill>
              </a:rPr>
              <a:t>ая мифология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649413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333399"/>
                </a:solidFill>
              </a:rPr>
              <a:t>Урок лите</a:t>
            </a:r>
            <a:r>
              <a:rPr lang="ru-RU" dirty="0" smtClean="0">
                <a:solidFill>
                  <a:schemeClr val="bg1"/>
                </a:solidFill>
              </a:rPr>
              <a:t>ратуры в 6 классе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24000" y="48768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3200" b="1">
              <a:solidFill>
                <a:srgbClr val="3333FF"/>
              </a:solidFill>
            </a:endParaRP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8080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3333FF"/>
                </a:solidFill>
              </a:rPr>
              <a:t/>
            </a:r>
            <a:br>
              <a:rPr lang="ru-RU" sz="3200" b="1" smtClean="0">
                <a:solidFill>
                  <a:srgbClr val="3333FF"/>
                </a:solidFill>
              </a:rPr>
            </a:br>
            <a:r>
              <a:rPr lang="ru-RU" sz="3200" b="1" smtClean="0">
                <a:solidFill>
                  <a:srgbClr val="3333FF"/>
                </a:solidFill>
              </a:rPr>
              <a:t>Политеизм – вера в богов </a:t>
            </a:r>
            <a:br>
              <a:rPr lang="ru-RU" sz="3200" b="1" smtClean="0">
                <a:solidFill>
                  <a:srgbClr val="3333FF"/>
                </a:solidFill>
              </a:rPr>
            </a:br>
            <a:r>
              <a:rPr lang="ru-RU" sz="3200" b="1" smtClean="0">
                <a:solidFill>
                  <a:srgbClr val="3333FF"/>
                </a:solidFill>
              </a:rPr>
              <a:t>(«поли» - много)</a:t>
            </a:r>
            <a:br>
              <a:rPr lang="ru-RU" sz="3200" b="1" smtClean="0">
                <a:solidFill>
                  <a:srgbClr val="3333FF"/>
                </a:solidFill>
              </a:rPr>
            </a:br>
            <a:endParaRPr lang="ru-RU" sz="3200" b="1" smtClean="0">
              <a:solidFill>
                <a:srgbClr val="3333FF"/>
              </a:solidFill>
            </a:endParaRP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Перун (Сварог) – бог грозы, молнии и грома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Волос (Велес) – бог скота, торговли и богатства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Даждьбог (Хорос) – солнечное божество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Стрибог – бог ветра, вихря и вьюги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Мокошь – супруга Перуна, богиня плодородия, воды, женских работ и девичьей судьбы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Симаргл – священный крылатый пёс, охраняет семена и посевы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smtClean="0">
                <a:solidFill>
                  <a:srgbClr val="3333FF"/>
                </a:solidFill>
              </a:rPr>
              <a:t>Почему главный бог славян был покровителем грома и молнии?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333399"/>
                </a:solidFill>
              </a:rPr>
              <a:t>Культ Перуна</a:t>
            </a:r>
          </a:p>
        </p:txBody>
      </p:sp>
      <p:pic>
        <p:nvPicPr>
          <p:cNvPr id="11271" name="Picture 7" descr="Перун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762000"/>
            <a:ext cx="2306638" cy="2762250"/>
          </a:xfrm>
          <a:noFill/>
        </p:spPr>
      </p:pic>
      <p:sp>
        <p:nvSpPr>
          <p:cNvPr id="11273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295400"/>
            <a:ext cx="44958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Н. М. Карамзин писал: «В России до введения Христианской веры первую степень между идолами занимал Перун, бог молнии, которому славяне ещё в 6 веке поклонялись, обожая в нём верховного Мироправителя». И далее, используя записи летописи за 980 год: «Владимир изъявил отменное усердие к богам языческим: соорудил новый истукан Перуна с серебряной головою, и поставил его близ теремного двора, на священном холме, вместе с иными кумирами. Там, говорит Летописец, стекался народ ослеплённый и земля осквернялась кровию жертв»</a:t>
            </a:r>
          </a:p>
        </p:txBody>
      </p:sp>
      <p:pic>
        <p:nvPicPr>
          <p:cNvPr id="11274" name="Picture 10" descr="7 Владимир Великий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2895600"/>
            <a:ext cx="2814638" cy="3662363"/>
          </a:xfr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chemeClr val="accent2"/>
                </a:solidFill>
              </a:rPr>
              <a:t>Культ Перуна</a:t>
            </a:r>
          </a:p>
        </p:txBody>
      </p:sp>
      <p:pic>
        <p:nvPicPr>
          <p:cNvPr id="13315" name="Picture 7" descr="Язычни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60600"/>
            <a:ext cx="4038600" cy="3205163"/>
          </a:xfrm>
          <a:noFill/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533400" y="56388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3333FF"/>
                </a:solidFill>
              </a:rPr>
              <a:t>Древний язычник и идол Перуна</a:t>
            </a:r>
          </a:p>
        </p:txBody>
      </p:sp>
      <p:pic>
        <p:nvPicPr>
          <p:cNvPr id="13317" name="Содержимое 7" descr="Перун 2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-10000" contrast="20000"/>
          </a:blip>
          <a:srcRect l="4967" t="2000" r="4967" b="9111"/>
          <a:stretch>
            <a:fillRect/>
          </a:stretch>
        </p:blipFill>
        <p:spPr>
          <a:xfrm>
            <a:off x="6553200" y="0"/>
            <a:ext cx="2590800" cy="3810000"/>
          </a:xfrm>
        </p:spPr>
      </p:pic>
      <p:pic>
        <p:nvPicPr>
          <p:cNvPr id="13318" name="Рисунок 8" descr="Идол Перун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352800"/>
            <a:ext cx="4216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3333FF"/>
                </a:solidFill>
              </a:rPr>
              <a:t>Культ Перуна</a:t>
            </a:r>
          </a:p>
        </p:txBody>
      </p:sp>
      <p:pic>
        <p:nvPicPr>
          <p:cNvPr id="14339" name="Picture 7" descr="Язычник (2)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965200" y="1600200"/>
            <a:ext cx="3021013" cy="4525963"/>
          </a:xfrm>
          <a:noFill/>
        </p:spPr>
      </p:pic>
      <p:pic>
        <p:nvPicPr>
          <p:cNvPr id="14340" name="Рисунок 5" descr="Перу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32861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b="1" smtClean="0">
                <a:solidFill>
                  <a:srgbClr val="3333FF"/>
                </a:solidFill>
              </a:rPr>
              <a:t>Культ Перуна</a:t>
            </a:r>
          </a:p>
        </p:txBody>
      </p:sp>
      <p:pic>
        <p:nvPicPr>
          <p:cNvPr id="15363" name="Picture 7" descr="Язычник (3)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600200"/>
            <a:ext cx="3233738" cy="4525963"/>
          </a:xfrm>
          <a:noFill/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5105400" y="60198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Волхв, кудесник – жрец Перуна</a:t>
            </a:r>
          </a:p>
        </p:txBody>
      </p:sp>
      <p:pic>
        <p:nvPicPr>
          <p:cNvPr id="15365" name="Рисунок 6" descr="Перун 3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 l="4510" t="3265" r="5276" b="3673"/>
          <a:stretch>
            <a:fillRect/>
          </a:stretch>
        </p:blipFill>
        <p:spPr bwMode="auto">
          <a:xfrm>
            <a:off x="304800" y="228600"/>
            <a:ext cx="304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8" descr="идол Перуна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895600"/>
            <a:ext cx="2266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685800" y="64008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Идол Перуна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Перун (Сварог) породил двух сыновей (Сварожичей) – солнце и огонь.</a:t>
            </a:r>
          </a:p>
          <a:p>
            <a:pPr eaLnBrk="1" hangingPunct="1">
              <a:buFontTx/>
              <a:buNone/>
            </a:pPr>
            <a:r>
              <a:rPr lang="ru-RU" b="1" smtClean="0"/>
              <a:t>Солнце – Дид (дед) Ладо – несёт свет, красоту, мир, любовь и радость. Солнце также называли Люль, Лель, Дажбог, Тур и Волос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2209800" y="2819400"/>
            <a:ext cx="47339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Славянские праздники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b="1" dirty="0" smtClean="0">
                <a:solidFill>
                  <a:srgbClr val="3333FF"/>
                </a:solidFill>
              </a:rPr>
              <a:t>Коляда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Этот праздник совпадает теперь с Рождеством Христовым.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В этот день славят Коляду – солнце, набирающее силу. Прославление состояло в том, что славяне ходили из дома в дом и собирали подаяние в жертву Коляде. Коляды также известен под именем Авсень или Таусень</a:t>
            </a:r>
          </a:p>
        </p:txBody>
      </p:sp>
      <p:pic>
        <p:nvPicPr>
          <p:cNvPr id="18436" name="Picture 5" descr="Гоголь Ночь перед Рождеством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038600" cy="3230563"/>
          </a:xfrm>
          <a:noFill/>
        </p:spPr>
      </p:pic>
      <p:pic>
        <p:nvPicPr>
          <p:cNvPr id="18437" name="Рисунок 4" descr="Коляда.jpg"/>
          <p:cNvPicPr>
            <a:picLocks noChangeAspect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2209800" y="3048000"/>
            <a:ext cx="27543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3333FF"/>
                </a:solidFill>
              </a:rPr>
              <a:t>Масленица</a:t>
            </a:r>
          </a:p>
        </p:txBody>
      </p:sp>
      <p:pic>
        <p:nvPicPr>
          <p:cNvPr id="19459" name="Picture 7" descr="Кусодиев Масленица000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10000" contrast="20000"/>
          </a:blip>
          <a:srcRect r="3339"/>
          <a:stretch>
            <a:fillRect/>
          </a:stretch>
        </p:blipFill>
        <p:spPr>
          <a:xfrm>
            <a:off x="2122488" y="1600200"/>
            <a:ext cx="4735512" cy="2185988"/>
          </a:xfrm>
          <a:noFill/>
        </p:spPr>
      </p:pic>
      <p:sp>
        <p:nvSpPr>
          <p:cNvPr id="1946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Языческий весенний праздник, встреча весны и проводы зимы. Зима ассоциировалась у наших предков со смертью, которая представлялась женщиной по имени Мара (Марена, Марана). Её чучело сжигал во время Масленичных гуляний. Кроме того, есть на масленицу блины – это есть солнце, так как блин похож на солнце. В Масленицу живые здороваются с мёртвыми. Блины – это поминальная пища для славян.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3333FF"/>
                </a:solidFill>
              </a:rPr>
              <a:t>Иван Купала</a:t>
            </a:r>
          </a:p>
        </p:txBody>
      </p:sp>
      <p:pic>
        <p:nvPicPr>
          <p:cNvPr id="20483" name="Picture 7" descr="Праздник Ивана Купала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>
          <a:xfrm>
            <a:off x="2819400" y="1600200"/>
            <a:ext cx="3571875" cy="2185988"/>
          </a:xfrm>
          <a:noFill/>
        </p:spPr>
      </p:pic>
      <p:sp>
        <p:nvSpPr>
          <p:cNvPr id="20484" name="Rectangle 1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Этот праздник отмечается 23 июня. В этот день славилось солнце, дающее силу растениям. В этот день собирали травы, так как в эту ночь травы обретают чудодейственную силу. Также в эту ночь капались и топили чучело Мараны. Считалось, что в этот день солнце благотворно действует на воду. Кроме того, зажигали костры и прыгали через них, очищаясь таким образом.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7" descr="древние славян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719638" cy="3200400"/>
          </a:xfrm>
        </p:spPr>
      </p:pic>
      <p:pic>
        <p:nvPicPr>
          <p:cNvPr id="3075" name="Содержимое 8" descr="Святилища древних славян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2752725"/>
            <a:ext cx="4419600" cy="4105275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3333FF"/>
                </a:solidFill>
              </a:rPr>
              <a:t>Поклонение усопшим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У каждого рода, по преданию, был покровитель из умерших, предок, которого называли щур, дед, прадед. Отсюда происходит слово «пращур» - предок. Это божество призывали в моменты опасностей и говорили: «Чур меня! Чур меня!»</a:t>
            </a:r>
          </a:p>
        </p:txBody>
      </p:sp>
      <p:pic>
        <p:nvPicPr>
          <p:cNvPr id="21508" name="Picture 5" descr="Вий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>
          <a:xfrm>
            <a:off x="4572000" y="1524000"/>
            <a:ext cx="4338638" cy="2895600"/>
          </a:xfr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1295400" y="1752600"/>
            <a:ext cx="6629400" cy="3343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Мелкие демоны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славянской мифологии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b="1" smtClean="0">
                <a:solidFill>
                  <a:srgbClr val="333399"/>
                </a:solidFill>
              </a:rPr>
              <a:t>Домовой</a:t>
            </a:r>
          </a:p>
        </p:txBody>
      </p:sp>
      <p:pic>
        <p:nvPicPr>
          <p:cNvPr id="23556" name="Содержимое 6" descr="домовой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>
          <a:xfrm>
            <a:off x="4724400" y="1295400"/>
            <a:ext cx="4038600" cy="27463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7" name="Рисунок 7" descr="домовой 2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81000" y="609600"/>
            <a:ext cx="2732088" cy="3276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Рисунок 8" descr="домовой 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505200"/>
            <a:ext cx="4165600" cy="3124200"/>
          </a:xfrm>
          <a:prstGeom prst="rect">
            <a:avLst/>
          </a:prstGeom>
          <a:ln w="38100" cap="sq">
            <a:solidFill>
              <a:srgbClr val="33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7" descr="русал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8600"/>
            <a:ext cx="8637588" cy="6248400"/>
          </a:xfrm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Русалка</a:t>
            </a:r>
          </a:p>
        </p:txBody>
      </p:sp>
      <p:pic>
        <p:nvPicPr>
          <p:cNvPr id="24580" name="Содержимое 8" descr="русалка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3124200"/>
            <a:ext cx="4038600" cy="3249613"/>
          </a:xfrm>
        </p:spPr>
      </p:pic>
      <p:pic>
        <p:nvPicPr>
          <p:cNvPr id="24581" name="Рисунок 9" descr="русалки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371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10" descr="русалки древних славян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30289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Леший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54175"/>
            <a:ext cx="4038600" cy="4418013"/>
          </a:xfrm>
          <a:noFill/>
        </p:spPr>
      </p:pic>
      <p:pic>
        <p:nvPicPr>
          <p:cNvPr id="25603" name="Рисунок 5" descr="леши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76400"/>
            <a:ext cx="28575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 descr="леший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1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7" descr="леший 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447800"/>
            <a:ext cx="30480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b="1" dirty="0" smtClean="0">
                <a:solidFill>
                  <a:srgbClr val="333399"/>
                </a:solidFill>
              </a:rPr>
              <a:t>Леший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333399"/>
                </a:solidFill>
              </a:rPr>
              <a:t>Водяной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Водяной и русалка – обитатели рек и озёр. Особенно почиталась русалка у южных славян и украинцев. В образе русалки сочетались черты духов воды (речные русалки), плодородия (полевые русалки), «нечистых» покойников (утопленниц).</a:t>
            </a:r>
          </a:p>
        </p:txBody>
      </p:sp>
      <p:pic>
        <p:nvPicPr>
          <p:cNvPr id="26628" name="Picture 7" descr="Водяной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67275" y="1785938"/>
            <a:ext cx="3600450" cy="4152900"/>
          </a:xfr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Источники:</a:t>
            </a:r>
          </a:p>
        </p:txBody>
      </p:sp>
      <p:sp>
        <p:nvSpPr>
          <p:cNvPr id="2765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>Энциклопедия русской литературы. Мифология древних славян. Новый диск</a:t>
            </a:r>
          </a:p>
          <a:p>
            <a:pPr eaLnBrk="1" hangingPunct="1"/>
            <a:r>
              <a:rPr lang="en-US" sz="1600" smtClean="0">
                <a:hlinkClick r:id="rId2"/>
              </a:rPr>
              <a:t>http://img3.nnm.ru/8/e/3/c/a/8e3cae5d99687e26b3bf8a58e6fd7d58_full.jpg</a:t>
            </a:r>
            <a:r>
              <a:rPr lang="ru-RU" sz="1600" smtClean="0"/>
              <a:t> - древние славяне</a:t>
            </a:r>
          </a:p>
          <a:p>
            <a:pPr eaLnBrk="1" hangingPunct="1"/>
            <a:r>
              <a:rPr lang="en-US" sz="1600" smtClean="0">
                <a:hlinkClick r:id="rId2"/>
              </a:rPr>
              <a:t>http://img3.nnm.ru/8/e/3/c/a/8e3cae5d99687e26b3bf8a58e6fd7d58_full.jpg</a:t>
            </a:r>
            <a:r>
              <a:rPr lang="ru-RU" sz="1600" smtClean="0"/>
              <a:t> - святилища древних славян</a:t>
            </a:r>
          </a:p>
          <a:p>
            <a:pPr eaLnBrk="1" hangingPunct="1"/>
            <a:r>
              <a:rPr lang="en-US" sz="1600" smtClean="0">
                <a:hlinkClick r:id="rId3"/>
              </a:rPr>
              <a:t>http://slavs.org.ua/img/history/vizantiya/07.jpg</a:t>
            </a:r>
            <a:r>
              <a:rPr lang="ru-RU" sz="1600" smtClean="0"/>
              <a:t> - древние славяне 2</a:t>
            </a:r>
          </a:p>
          <a:p>
            <a:pPr eaLnBrk="1" hangingPunct="1"/>
            <a:r>
              <a:rPr lang="en-US" sz="1600" smtClean="0">
                <a:hlinkClick r:id="rId4"/>
              </a:rPr>
              <a:t>http://salgarys.narod2.ru/n_m_karamzin/tom_1-i/glava_3-ya/f7838816f6ee.jpg?rand=213688320651913</a:t>
            </a:r>
            <a:r>
              <a:rPr lang="ru-RU" sz="1600" smtClean="0"/>
              <a:t> – древние славяне 3</a:t>
            </a:r>
          </a:p>
          <a:p>
            <a:pPr eaLnBrk="1" hangingPunct="1"/>
            <a:r>
              <a:rPr lang="en-US" sz="1600" smtClean="0">
                <a:hlinkClick r:id="rId5"/>
              </a:rPr>
              <a:t>http://www.e-vko.gov.kz/museum/EcoMuseum/Maps/7/481/11.JPG</a:t>
            </a:r>
            <a:r>
              <a:rPr lang="ru-RU" sz="1600" smtClean="0"/>
              <a:t> медведь</a:t>
            </a:r>
          </a:p>
          <a:p>
            <a:pPr eaLnBrk="1" hangingPunct="1"/>
            <a:r>
              <a:rPr lang="en-US" sz="1600" smtClean="0">
                <a:hlinkClick r:id="rId6"/>
              </a:rPr>
              <a:t>http://magiclist2.narod.ru/download/832.jpg</a:t>
            </a:r>
            <a:r>
              <a:rPr lang="ru-RU" sz="1600" smtClean="0"/>
              <a:t> - Волк и семеро козлят</a:t>
            </a:r>
          </a:p>
          <a:p>
            <a:pPr eaLnBrk="1" hangingPunct="1"/>
            <a:r>
              <a:rPr lang="en-US" sz="1600" smtClean="0">
                <a:hlinkClick r:id="rId7"/>
              </a:rPr>
              <a:t>http://www.orljata.ru/skazki/book/18/volk-05.jpg</a:t>
            </a:r>
            <a:r>
              <a:rPr lang="ru-RU" sz="1600" smtClean="0"/>
              <a:t> - Иван Царевич и Серый волк</a:t>
            </a:r>
          </a:p>
          <a:p>
            <a:pPr eaLnBrk="1" hangingPunct="1"/>
            <a:r>
              <a:rPr lang="en-US" sz="1600" smtClean="0">
                <a:hlinkClick r:id="rId8"/>
              </a:rPr>
              <a:t>http://2.bp.blogspot.com/_vYPIDwOMhm4/R5kQm6Of1DI/AAAAAAAAHas/MfdSySwbBdc/s400/Rachev002.jpg</a:t>
            </a:r>
            <a:r>
              <a:rPr lang="ru-RU" sz="1600" smtClean="0"/>
              <a:t> - Волк и Лиса</a:t>
            </a:r>
          </a:p>
          <a:p>
            <a:pPr eaLnBrk="1" hangingPunct="1"/>
            <a:r>
              <a:rPr lang="en-US" sz="1600" smtClean="0">
                <a:hlinkClick r:id="rId9"/>
              </a:rPr>
              <a:t>http://oldsamara.samgtu.ru/part_4/page_10/cards/skazka/0064.jpg</a:t>
            </a:r>
            <a:r>
              <a:rPr lang="ru-RU" sz="1600" smtClean="0"/>
              <a:t> - Иван Царевич и Серый волк 2</a:t>
            </a:r>
          </a:p>
          <a:p>
            <a:pPr eaLnBrk="1" hangingPunct="1"/>
            <a:r>
              <a:rPr lang="en-US" sz="1600" smtClean="0">
                <a:hlinkClick r:id="rId10"/>
              </a:rPr>
              <a:t>http://biography.sgu.ru/bio/data/files/pictures/image/37156.jpg</a:t>
            </a:r>
            <a:r>
              <a:rPr lang="ru-RU" sz="1600" smtClean="0"/>
              <a:t> - Иван Царевич и Серый  волк 3</a:t>
            </a:r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z="1600" smtClean="0">
                <a:hlinkClick r:id="rId2"/>
              </a:rPr>
              <a:t>http://www.mirfentazy.ru/images/phocagallery/thumbs/phoca_thumb_l_ivan_carevich_i_ser_volk_006.jpg</a:t>
            </a:r>
            <a:r>
              <a:rPr lang="ru-RU" sz="1600" smtClean="0"/>
              <a:t> - Иван царевич и серый волк 4</a:t>
            </a:r>
          </a:p>
          <a:p>
            <a:r>
              <a:rPr lang="en-US" sz="1600" smtClean="0">
                <a:hlinkClick r:id="rId3"/>
              </a:rPr>
              <a:t>http://www.foto-da.ru/upload/image/collage/womenportrait/wp_163.jpg</a:t>
            </a:r>
            <a:r>
              <a:rPr lang="ru-RU" sz="1600" smtClean="0"/>
              <a:t> - анимизм</a:t>
            </a:r>
          </a:p>
          <a:p>
            <a:r>
              <a:rPr lang="en-US" sz="1600" smtClean="0">
                <a:hlinkClick r:id="rId4"/>
              </a:rPr>
              <a:t>http://content.foto.mail.ru/mail/gri99/Levitan/i-9586.jpg</a:t>
            </a:r>
            <a:r>
              <a:rPr lang="ru-RU" sz="1600" smtClean="0"/>
              <a:t> - дуб</a:t>
            </a:r>
          </a:p>
          <a:p>
            <a:r>
              <a:rPr lang="en-US" sz="1600" smtClean="0">
                <a:hlinkClick r:id="rId5"/>
              </a:rPr>
              <a:t>http://img11.nnm.ru/1/a/3/f/f/97aac94976f7b0b414adc1ba849.jpg</a:t>
            </a:r>
            <a:r>
              <a:rPr lang="ru-RU" sz="1600" smtClean="0"/>
              <a:t> - дуб в грозу</a:t>
            </a:r>
          </a:p>
          <a:p>
            <a:r>
              <a:rPr lang="en-US" sz="1600" smtClean="0">
                <a:hlinkClick r:id="rId6"/>
              </a:rPr>
              <a:t>http://img.narodna.pravda.com.ua/images/doc/8/f/8febd-364260780rodpic6.jpg</a:t>
            </a:r>
            <a:r>
              <a:rPr lang="ru-RU" sz="1600" smtClean="0"/>
              <a:t> - дуб на Хортице</a:t>
            </a:r>
          </a:p>
          <a:p>
            <a:r>
              <a:rPr lang="en-US" sz="1600" smtClean="0">
                <a:hlinkClick r:id="rId7"/>
              </a:rPr>
              <a:t>http://www.photoalbum.zp.ua/photo/hist80/hi015.jpg</a:t>
            </a:r>
            <a:r>
              <a:rPr lang="ru-RU" sz="1600" smtClean="0"/>
              <a:t> - дуб на Хортице 2</a:t>
            </a:r>
          </a:p>
          <a:p>
            <a:r>
              <a:rPr lang="en-US" sz="1600" smtClean="0">
                <a:hlinkClick r:id="rId8"/>
              </a:rPr>
              <a:t>http://img1.liveinternet.ru/images/foto/b/3/325/2566325/f_17392475.jpg</a:t>
            </a:r>
            <a:r>
              <a:rPr lang="ru-RU" sz="1600" smtClean="0"/>
              <a:t> - Перун</a:t>
            </a:r>
          </a:p>
          <a:p>
            <a:r>
              <a:rPr lang="en-US" sz="1600" smtClean="0">
                <a:hlinkClick r:id="rId9"/>
              </a:rPr>
              <a:t>http://img.narodna.pravda.com.ua/images/doc/3/6/36794-121580019602b.jpg</a:t>
            </a:r>
            <a:r>
              <a:rPr lang="ru-RU" sz="1600" smtClean="0"/>
              <a:t> - Перун 2</a:t>
            </a:r>
          </a:p>
          <a:p>
            <a:r>
              <a:rPr lang="en-US" sz="1600" smtClean="0">
                <a:hlinkClick r:id="rId10"/>
              </a:rPr>
              <a:t>http://img1.liveinternet.ru/images/attach/c/0/39/270/39270827_Izobrazhenie_021.jpg</a:t>
            </a:r>
            <a:r>
              <a:rPr lang="ru-RU" sz="1600" smtClean="0"/>
              <a:t> - идол Перуна</a:t>
            </a:r>
          </a:p>
          <a:p>
            <a:r>
              <a:rPr lang="en-US" sz="1600" smtClean="0">
                <a:hlinkClick r:id="rId11"/>
              </a:rPr>
              <a:t>http://4.bp.blogspot.com/_890pS8vr5vI/SQWRUPlox_I/AAAAAAAAFBk/ivvk2whFwYQ/s400/Idol_Z5.jpg</a:t>
            </a:r>
            <a:r>
              <a:rPr lang="ru-RU" sz="1600" smtClean="0"/>
              <a:t> - идол перуна 2</a:t>
            </a:r>
          </a:p>
          <a:p>
            <a:r>
              <a:rPr lang="en-US" sz="1600" smtClean="0">
                <a:hlinkClick r:id="rId12"/>
              </a:rPr>
              <a:t>http://drevoroda.ru/assets/galleries/329/604.jpg</a:t>
            </a:r>
            <a:r>
              <a:rPr lang="ru-RU" sz="1600" smtClean="0"/>
              <a:t> - Перун 3</a:t>
            </a:r>
          </a:p>
          <a:p>
            <a:r>
              <a:rPr lang="en-US" sz="1600" smtClean="0">
                <a:hlinkClick r:id="rId13"/>
              </a:rPr>
              <a:t>http://ezo.pnz.ru/forum/userpix/62_boji4_kolyada_1.jpg</a:t>
            </a:r>
            <a:r>
              <a:rPr lang="ru-RU" sz="1600" smtClean="0"/>
              <a:t> - Коляда</a:t>
            </a:r>
          </a:p>
          <a:p>
            <a:r>
              <a:rPr lang="en-US" sz="1600" smtClean="0">
                <a:hlinkClick r:id="rId14"/>
              </a:rPr>
              <a:t>http://www.hofesh.org.il/freeclass/parashat_hashavua/00/05_tazria/Tazria-Kilimora-Domovoi.jpg</a:t>
            </a:r>
            <a:r>
              <a:rPr lang="ru-RU" sz="1600" smtClean="0"/>
              <a:t> - домовой</a:t>
            </a:r>
          </a:p>
          <a:p>
            <a:r>
              <a:rPr lang="en-US" sz="1600" smtClean="0">
                <a:hlinkClick r:id="rId15"/>
              </a:rPr>
              <a:t>http://fantastika.clan.su/_pu/0/81520718.jpg</a:t>
            </a:r>
            <a:r>
              <a:rPr lang="ru-RU" sz="1600" smtClean="0"/>
              <a:t> - домовой 2</a:t>
            </a:r>
          </a:p>
          <a:p>
            <a:r>
              <a:rPr lang="en-US" sz="1600" smtClean="0">
                <a:hlinkClick r:id="rId16"/>
              </a:rPr>
              <a:t>http://img1.liveinternet.ru/images/attach/c/1/50/975/50975094_1257796628_f3f980c97c07.jpg</a:t>
            </a:r>
            <a:r>
              <a:rPr lang="ru-RU" sz="1600" smtClean="0"/>
              <a:t> - домовой 3</a:t>
            </a:r>
          </a:p>
          <a:p>
            <a:endParaRPr lang="ru-RU" sz="1600" smtClean="0"/>
          </a:p>
          <a:p>
            <a:endParaRPr lang="ru-RU" sz="1600" smtClean="0"/>
          </a:p>
          <a:p>
            <a:endParaRPr lang="ru-RU" sz="1600" smtClean="0"/>
          </a:p>
          <a:p>
            <a:endParaRPr lang="ru-RU" sz="1600" smtClean="0"/>
          </a:p>
          <a:p>
            <a:endParaRPr lang="ru-RU" sz="1600" smtClean="0"/>
          </a:p>
          <a:p>
            <a:endParaRPr lang="ru-RU" sz="16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smtClean="0">
                <a:hlinkClick r:id="rId2"/>
              </a:rPr>
              <a:t>http://stat16.privet.ru/lr/090ad15209784540cd09f1f6955eb3e2</a:t>
            </a:r>
            <a:r>
              <a:rPr lang="ru-RU" sz="1600" smtClean="0"/>
              <a:t> - русалка</a:t>
            </a:r>
          </a:p>
          <a:p>
            <a:r>
              <a:rPr lang="en-US" sz="1600" smtClean="0">
                <a:hlinkClick r:id="rId3"/>
              </a:rPr>
              <a:t>http://www.fictionbook.ru/static/bookimages/00/21/50/00215030.bin.dir/h/i_148.jpg</a:t>
            </a:r>
            <a:r>
              <a:rPr lang="ru-RU" sz="1600" smtClean="0"/>
              <a:t> - русалки древних славян</a:t>
            </a:r>
          </a:p>
          <a:p>
            <a:r>
              <a:rPr lang="en-US" sz="1600" smtClean="0">
                <a:hlinkClick r:id="rId4"/>
              </a:rPr>
              <a:t>http://img0.liveinternet.ru/images/attach/c/0/53/738/53738460_l_51472cc4c0a0473fa453aa246e289990.jpg</a:t>
            </a:r>
            <a:r>
              <a:rPr lang="ru-RU" sz="1600" smtClean="0"/>
              <a:t> - русалка 2</a:t>
            </a:r>
          </a:p>
          <a:p>
            <a:r>
              <a:rPr lang="en-US" sz="1600" smtClean="0">
                <a:hlinkClick r:id="rId5"/>
              </a:rPr>
              <a:t>http://i078.radikal.ru/0906/43/a57f85bd6d40.jpg</a:t>
            </a:r>
            <a:r>
              <a:rPr lang="ru-RU" sz="1600" smtClean="0"/>
              <a:t> - русалки</a:t>
            </a:r>
          </a:p>
          <a:p>
            <a:r>
              <a:rPr lang="en-US" sz="1600" smtClean="0">
                <a:hlinkClick r:id="rId6"/>
              </a:rPr>
              <a:t>http://festival.1september.ru/files/articles/52/5210/521031/14.jpg</a:t>
            </a:r>
            <a:r>
              <a:rPr lang="ru-RU" sz="1600" smtClean="0"/>
              <a:t> - леший</a:t>
            </a:r>
          </a:p>
          <a:p>
            <a:r>
              <a:rPr lang="en-US" sz="1600" smtClean="0">
                <a:hlinkClick r:id="rId7"/>
              </a:rPr>
              <a:t>http://skill.ru/images/2006/03/05/116630.jpg</a:t>
            </a:r>
            <a:r>
              <a:rPr lang="ru-RU" sz="1600" smtClean="0"/>
              <a:t> - леший 2</a:t>
            </a:r>
          </a:p>
          <a:p>
            <a:r>
              <a:rPr lang="en-US" sz="1600" smtClean="0">
                <a:hlinkClick r:id="rId8"/>
              </a:rPr>
              <a:t>http://www.artlib.ru/objects/gallery_325/artlib_gallery-162785-b.jpg</a:t>
            </a:r>
            <a:r>
              <a:rPr lang="ru-RU" sz="1600" smtClean="0"/>
              <a:t> - леший 3</a:t>
            </a:r>
          </a:p>
          <a:p>
            <a:endParaRPr lang="ru-RU" sz="16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/>
          <p:cNvGrpSpPr>
            <a:grpSpLocks/>
          </p:cNvGrpSpPr>
          <p:nvPr/>
        </p:nvGrpSpPr>
        <p:grpSpPr bwMode="auto">
          <a:xfrm>
            <a:off x="106363" y="100013"/>
            <a:ext cx="8937625" cy="6669087"/>
            <a:chOff x="158" y="119"/>
            <a:chExt cx="5489" cy="4037"/>
          </a:xfrm>
        </p:grpSpPr>
        <p:sp>
          <p:nvSpPr>
            <p:cNvPr id="30727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250825" y="188913"/>
            <a:ext cx="84788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Инструкция по работе с учебным тренажёром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228600" y="1219200"/>
            <a:ext cx="8458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 i="1"/>
              <a:t>Каждое задание имеет 4 варианта ответа. Ты должен выбрать один правильный.</a:t>
            </a:r>
          </a:p>
          <a:p>
            <a:pPr marL="342900" indent="-342900"/>
            <a:endParaRPr lang="ru-RU" sz="2400" b="1" i="1"/>
          </a:p>
          <a:p>
            <a:pPr marL="342900" indent="-342900"/>
            <a:r>
              <a:rPr lang="ru-RU" sz="2400" b="1" i="1"/>
              <a:t>2. Если ты выбрал правильный ответ, появится     «плюс».</a:t>
            </a:r>
          </a:p>
          <a:p>
            <a:pPr marL="342900" indent="-342900"/>
            <a:endParaRPr lang="ru-RU" sz="2400" b="1" i="1"/>
          </a:p>
          <a:p>
            <a:pPr marL="342900" indent="-342900"/>
            <a:r>
              <a:rPr lang="ru-RU" sz="2400" b="1" i="1"/>
              <a:t>3. Если ты выбрал неверный ответ, появится «минус».</a:t>
            </a:r>
          </a:p>
          <a:p>
            <a:pPr marL="342900" indent="-342900"/>
            <a:endParaRPr lang="ru-RU" sz="2400" b="1" i="1"/>
          </a:p>
          <a:p>
            <a:pPr marL="342900" indent="-342900"/>
            <a:r>
              <a:rPr lang="ru-RU" sz="2400" b="1" i="1"/>
              <a:t>4. Переход к следующему заданию осуществляется по кнопке внизу.</a:t>
            </a:r>
          </a:p>
        </p:txBody>
      </p:sp>
      <p:sp>
        <p:nvSpPr>
          <p:cNvPr id="30725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Rectangle 17"/>
          <p:cNvSpPr>
            <a:spLocks noChangeArrowheads="1"/>
          </p:cNvSpPr>
          <p:nvPr/>
        </p:nvSpPr>
        <p:spPr bwMode="auto">
          <a:xfrm>
            <a:off x="304800" y="5257800"/>
            <a:ext cx="84788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Желаем удачи!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3333FF"/>
                </a:solidFill>
              </a:rPr>
              <a:t>Самые древние верования – поклонение предметам и явлениям ближайшего окружения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 </a:t>
            </a:r>
            <a:r>
              <a:rPr lang="ru-RU" sz="2000" b="1" dirty="0" smtClean="0"/>
              <a:t>Чему в ближайшем окружении могли поклоняться наши предки?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u="sng" dirty="0" smtClean="0">
                <a:solidFill>
                  <a:srgbClr val="009900"/>
                </a:solidFill>
              </a:rPr>
              <a:t>Фетишизм  – </a:t>
            </a:r>
            <a:r>
              <a:rPr lang="ru-RU" sz="2000" b="1" dirty="0" smtClean="0"/>
              <a:t>поклонение предметам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u="sng" dirty="0" smtClean="0">
                <a:solidFill>
                  <a:srgbClr val="009900"/>
                </a:solidFill>
              </a:rPr>
              <a:t>Анимизм (от лат «</a:t>
            </a:r>
            <a:r>
              <a:rPr lang="ru-RU" sz="2000" b="1" u="sng" dirty="0" err="1" smtClean="0">
                <a:solidFill>
                  <a:srgbClr val="009900"/>
                </a:solidFill>
              </a:rPr>
              <a:t>анима</a:t>
            </a:r>
            <a:r>
              <a:rPr lang="ru-RU" sz="2000" b="1" u="sng" dirty="0" smtClean="0">
                <a:solidFill>
                  <a:srgbClr val="009900"/>
                </a:solidFill>
              </a:rPr>
              <a:t>» - душа) – </a:t>
            </a:r>
            <a:r>
              <a:rPr lang="ru-RU" sz="2000" b="1" dirty="0" smtClean="0"/>
              <a:t>поклонение растениям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u="sng" dirty="0" smtClean="0">
                <a:solidFill>
                  <a:srgbClr val="009900"/>
                </a:solidFill>
              </a:rPr>
              <a:t>Тотемизм – </a:t>
            </a:r>
            <a:r>
              <a:rPr lang="ru-RU" sz="2000" b="1" dirty="0" smtClean="0"/>
              <a:t>поклонение животным как прародителям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С верой в животных связано явление </a:t>
            </a:r>
            <a:r>
              <a:rPr lang="ru-RU" sz="2000" b="1" dirty="0" err="1" smtClean="0"/>
              <a:t>оборотничества</a:t>
            </a:r>
            <a:r>
              <a:rPr lang="ru-RU" sz="2000" b="1" dirty="0" smtClean="0"/>
              <a:t>. Это процесс, когда животное превращается в человека и наоборот.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Вспомните сказки, в которых описывается процесс </a:t>
            </a:r>
            <a:r>
              <a:rPr lang="ru-RU" sz="2000" b="1" dirty="0" err="1" smtClean="0"/>
              <a:t>оборотничества</a:t>
            </a:r>
            <a:r>
              <a:rPr lang="ru-RU" sz="2000" b="1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Оборотень позже стал считаться злым духом, демоном. Чтобы прекратить превращения оборотня, победить его, надо было выследить, когда в поле, перепрыгнув камень, волк станет человеком или наоборот, и воткнуть кинуть в землю нож за этот камень. Тогда волк больше не сможет превращаться в человека.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"/>
          <p:cNvGrpSpPr>
            <a:grpSpLocks/>
          </p:cNvGrpSpPr>
          <p:nvPr/>
        </p:nvGrpSpPr>
        <p:grpSpPr bwMode="auto">
          <a:xfrm>
            <a:off x="130175" y="112713"/>
            <a:ext cx="8937625" cy="6669087"/>
            <a:chOff x="158" y="119"/>
            <a:chExt cx="5489" cy="4037"/>
          </a:xfrm>
        </p:grpSpPr>
        <p:sp>
          <p:nvSpPr>
            <p:cNvPr id="31761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2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4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47" name="Rectangle 9"/>
          <p:cNvSpPr>
            <a:spLocks noChangeArrowheads="1"/>
          </p:cNvSpPr>
          <p:nvPr/>
        </p:nvSpPr>
        <p:spPr bwMode="auto">
          <a:xfrm>
            <a:off x="228600" y="228600"/>
            <a:ext cx="8478838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1. Какое животное очень почиталось древними славянами?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</a:rPr>
              <a:t>Лиса</a:t>
            </a: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468313" y="15573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468313" y="28527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68313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68313" y="537368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990600" y="2565400"/>
            <a:ext cx="72723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990600" y="3789363"/>
            <a:ext cx="72723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990600" y="5013325"/>
            <a:ext cx="72723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8458200" y="15573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8458200" y="28527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8478838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8458200" y="53721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31760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</p:childTnLst>
        </p:cTn>
      </p:par>
    </p:tnLst>
    <p:bldLst>
      <p:bldP spid="18455" grpId="0" animBg="1"/>
      <p:bldP spid="18455" grpId="1" animBg="1"/>
      <p:bldP spid="18460" grpId="0" animBg="1"/>
      <p:bldP spid="18460" grpId="1" animBg="1"/>
      <p:bldP spid="18461" grpId="0" animBg="1"/>
      <p:bldP spid="18461" grpId="1" animBg="1"/>
      <p:bldP spid="18462" grpId="0" animBg="1"/>
      <p:bldP spid="1846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4"/>
          <p:cNvGrpSpPr>
            <a:grpSpLocks/>
          </p:cNvGrpSpPr>
          <p:nvPr/>
        </p:nvGrpSpPr>
        <p:grpSpPr bwMode="auto">
          <a:xfrm>
            <a:off x="106363" y="100013"/>
            <a:ext cx="8937625" cy="6669087"/>
            <a:chOff x="158" y="119"/>
            <a:chExt cx="5489" cy="4037"/>
          </a:xfrm>
        </p:grpSpPr>
        <p:sp>
          <p:nvSpPr>
            <p:cNvPr id="32785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71" name="Rectangle 9"/>
          <p:cNvSpPr>
            <a:spLocks noChangeArrowheads="1"/>
          </p:cNvSpPr>
          <p:nvPr/>
        </p:nvSpPr>
        <p:spPr bwMode="auto">
          <a:xfrm>
            <a:off x="228600" y="228600"/>
            <a:ext cx="84788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2. Почему наши предки ели мясо медведя?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стать сильными, как медведи</a:t>
            </a: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468313" y="15573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468313" y="28527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468313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468313" y="537368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992188" y="2565400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Стать умными, как медведи</a:t>
            </a:r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992188" y="3789363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Очень любили мясо медведя</a:t>
            </a: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992188" y="5013325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Мясо медведя было редкостью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8458200" y="41148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8458200" y="28527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8458200" y="16002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8458200" y="53721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32784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4"/>
                  </p:tgtEl>
                </p:cond>
              </p:nextCondLst>
            </p:seq>
          </p:childTnLst>
        </p:cTn>
      </p:par>
    </p:tnLst>
    <p:bldLst>
      <p:bldP spid="20502" grpId="0" animBg="1"/>
      <p:bldP spid="20502" grpId="1" animBg="1"/>
      <p:bldP spid="20503" grpId="0" animBg="1"/>
      <p:bldP spid="20503" grpId="1" animBg="1"/>
      <p:bldP spid="20504" grpId="0" animBg="1"/>
      <p:bldP spid="20504" grpId="1" animBg="1"/>
      <p:bldP spid="20505" grpId="0" animBg="1"/>
      <p:bldP spid="2050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106363" y="100013"/>
            <a:ext cx="8937625" cy="6669087"/>
            <a:chOff x="158" y="119"/>
            <a:chExt cx="5489" cy="4037"/>
          </a:xfrm>
        </p:grpSpPr>
        <p:sp>
          <p:nvSpPr>
            <p:cNvPr id="33809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0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1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2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5" name="Rectangle 9"/>
          <p:cNvSpPr>
            <a:spLocks noChangeArrowheads="1"/>
          </p:cNvSpPr>
          <p:nvPr/>
        </p:nvSpPr>
        <p:spPr bwMode="auto">
          <a:xfrm>
            <a:off x="228600" y="228600"/>
            <a:ext cx="8478838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3. Чем волк напоминал древним славянам их самих?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Своей злостью</a:t>
            </a: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468313" y="15573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468313" y="28527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468313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468313" y="537368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992188" y="2565400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Своей сплочённостью</a:t>
            </a: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992188" y="3789363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Своей кровожадностью</a:t>
            </a: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992188" y="5013325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Своей хитростью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8458200" y="15573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8458200" y="40386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8478838" y="28400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8458200" y="53721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33808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</p:childTnLst>
        </p:cTn>
      </p:par>
    </p:tnLst>
    <p:bldLst>
      <p:bldP spid="22550" grpId="0" animBg="1"/>
      <p:bldP spid="22550" grpId="1" animBg="1"/>
      <p:bldP spid="22551" grpId="0" animBg="1"/>
      <p:bldP spid="22551" grpId="1" animBg="1"/>
      <p:bldP spid="22552" grpId="0" animBg="1"/>
      <p:bldP spid="22552" grpId="1" animBg="1"/>
      <p:bldP spid="22553" grpId="0" animBg="1"/>
      <p:bldP spid="2255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4"/>
          <p:cNvGrpSpPr>
            <a:grpSpLocks/>
          </p:cNvGrpSpPr>
          <p:nvPr/>
        </p:nvGrpSpPr>
        <p:grpSpPr bwMode="auto">
          <a:xfrm>
            <a:off x="106363" y="100013"/>
            <a:ext cx="8937625" cy="6669087"/>
            <a:chOff x="158" y="119"/>
            <a:chExt cx="5489" cy="4037"/>
          </a:xfrm>
        </p:grpSpPr>
        <p:sp>
          <p:nvSpPr>
            <p:cNvPr id="34833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4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5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6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228600" y="228600"/>
            <a:ext cx="84788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4. Найдите лишнее в названии волка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Вук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468313" y="15573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468313" y="28527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468313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468313" y="537368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992188" y="2565400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Вучко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992188" y="3789363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Воук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992188" y="5013325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Волчок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8458200" y="15573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8458200" y="28527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8478838" y="52578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8458200" y="40386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34832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0"/>
                  </p:tgtEl>
                </p:cond>
              </p:nextCondLst>
            </p:seq>
          </p:childTnLst>
        </p:cTn>
      </p:par>
    </p:tnLst>
    <p:bldLst>
      <p:bldP spid="24598" grpId="0" animBg="1"/>
      <p:bldP spid="24598" grpId="1" animBg="1"/>
      <p:bldP spid="24599" grpId="0" animBg="1"/>
      <p:bldP spid="24599" grpId="1" animBg="1"/>
      <p:bldP spid="24600" grpId="0" animBg="1"/>
      <p:bldP spid="24600" grpId="1" animBg="1"/>
      <p:bldP spid="24601" grpId="0" animBg="1"/>
      <p:bldP spid="2460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30175" y="112713"/>
            <a:ext cx="8937625" cy="6669087"/>
            <a:chOff x="158" y="119"/>
            <a:chExt cx="5489" cy="4037"/>
          </a:xfrm>
        </p:grpSpPr>
        <p:sp>
          <p:nvSpPr>
            <p:cNvPr id="35857" name="Line 3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Line 4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Line 5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Line 6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228600" y="228600"/>
            <a:ext cx="8478838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5. Какие деревья особенно почитались древними славянами? </a:t>
            </a:r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</a:rPr>
              <a:t>Берёза и ольха</a:t>
            </a:r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468313" y="15573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90" name="Oval 10"/>
          <p:cNvSpPr>
            <a:spLocks noChangeArrowheads="1"/>
          </p:cNvSpPr>
          <p:nvPr/>
        </p:nvSpPr>
        <p:spPr bwMode="auto">
          <a:xfrm>
            <a:off x="468313" y="28527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91" name="Oval 11"/>
          <p:cNvSpPr>
            <a:spLocks noChangeArrowheads="1"/>
          </p:cNvSpPr>
          <p:nvPr/>
        </p:nvSpPr>
        <p:spPr bwMode="auto">
          <a:xfrm>
            <a:off x="468313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92" name="Oval 12"/>
          <p:cNvSpPr>
            <a:spLocks noChangeArrowheads="1"/>
          </p:cNvSpPr>
          <p:nvPr/>
        </p:nvSpPr>
        <p:spPr bwMode="auto">
          <a:xfrm>
            <a:off x="468313" y="537368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auto">
          <a:xfrm>
            <a:off x="990600" y="2565400"/>
            <a:ext cx="72723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Клён и берёза</a:t>
            </a:r>
          </a:p>
        </p:txBody>
      </p:sp>
      <p:sp>
        <p:nvSpPr>
          <p:cNvPr id="71694" name="AutoShape 14"/>
          <p:cNvSpPr>
            <a:spLocks noChangeArrowheads="1"/>
          </p:cNvSpPr>
          <p:nvPr/>
        </p:nvSpPr>
        <p:spPr bwMode="auto">
          <a:xfrm>
            <a:off x="990600" y="3789363"/>
            <a:ext cx="72723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Берёза и дуб</a:t>
            </a:r>
          </a:p>
        </p:txBody>
      </p:sp>
      <p:sp>
        <p:nvSpPr>
          <p:cNvPr id="71695" name="AutoShape 15"/>
          <p:cNvSpPr>
            <a:spLocks noChangeArrowheads="1"/>
          </p:cNvSpPr>
          <p:nvPr/>
        </p:nvSpPr>
        <p:spPr bwMode="auto">
          <a:xfrm>
            <a:off x="990600" y="5013325"/>
            <a:ext cx="72723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Дуб и ива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1696" name="Oval 16"/>
          <p:cNvSpPr>
            <a:spLocks noChangeArrowheads="1"/>
          </p:cNvSpPr>
          <p:nvPr/>
        </p:nvSpPr>
        <p:spPr bwMode="auto">
          <a:xfrm>
            <a:off x="8458200" y="15573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1697" name="Oval 17"/>
          <p:cNvSpPr>
            <a:spLocks noChangeArrowheads="1"/>
          </p:cNvSpPr>
          <p:nvPr/>
        </p:nvSpPr>
        <p:spPr bwMode="auto">
          <a:xfrm>
            <a:off x="8458200" y="28527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1698" name="Oval 18"/>
          <p:cNvSpPr>
            <a:spLocks noChangeArrowheads="1"/>
          </p:cNvSpPr>
          <p:nvPr/>
        </p:nvSpPr>
        <p:spPr bwMode="auto">
          <a:xfrm>
            <a:off x="8478838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71699" name="Oval 19"/>
          <p:cNvSpPr>
            <a:spLocks noChangeArrowheads="1"/>
          </p:cNvSpPr>
          <p:nvPr/>
        </p:nvSpPr>
        <p:spPr bwMode="auto">
          <a:xfrm>
            <a:off x="8458200" y="53721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35856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1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2"/>
                  </p:tgtEl>
                </p:cond>
              </p:nextCondLst>
            </p:seq>
          </p:childTnLst>
        </p:cTn>
      </p:par>
    </p:tnLst>
    <p:bldLst>
      <p:bldP spid="71696" grpId="0" animBg="1"/>
      <p:bldP spid="71696" grpId="1" animBg="1"/>
      <p:bldP spid="71697" grpId="0" animBg="1"/>
      <p:bldP spid="71697" grpId="1" animBg="1"/>
      <p:bldP spid="71698" grpId="0" animBg="1"/>
      <p:bldP spid="71698" grpId="1" animBg="1"/>
      <p:bldP spid="71699" grpId="0" animBg="1"/>
      <p:bldP spid="7169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06363" y="100013"/>
            <a:ext cx="8937625" cy="6669087"/>
            <a:chOff x="158" y="119"/>
            <a:chExt cx="5489" cy="4037"/>
          </a:xfrm>
        </p:grpSpPr>
        <p:sp>
          <p:nvSpPr>
            <p:cNvPr id="36881" name="Line 3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2" name="Line 4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3" name="Line 5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4" name="Line 6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228600" y="228600"/>
            <a:ext cx="84788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6. Какому богу был посвящён дуб?</a:t>
            </a: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Велесу</a:t>
            </a:r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468313" y="15573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auto">
          <a:xfrm>
            <a:off x="468313" y="28527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auto">
          <a:xfrm>
            <a:off x="468313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0" name="Oval 12"/>
          <p:cNvSpPr>
            <a:spLocks noChangeArrowheads="1"/>
          </p:cNvSpPr>
          <p:nvPr/>
        </p:nvSpPr>
        <p:spPr bwMode="auto">
          <a:xfrm>
            <a:off x="468313" y="537368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1" name="AutoShape 13"/>
          <p:cNvSpPr>
            <a:spLocks noChangeArrowheads="1"/>
          </p:cNvSpPr>
          <p:nvPr/>
        </p:nvSpPr>
        <p:spPr bwMode="auto">
          <a:xfrm>
            <a:off x="992188" y="2565400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Перуну</a:t>
            </a:r>
          </a:p>
        </p:txBody>
      </p:sp>
      <p:sp>
        <p:nvSpPr>
          <p:cNvPr id="73742" name="AutoShape 14"/>
          <p:cNvSpPr>
            <a:spLocks noChangeArrowheads="1"/>
          </p:cNvSpPr>
          <p:nvPr/>
        </p:nvSpPr>
        <p:spPr bwMode="auto">
          <a:xfrm>
            <a:off x="992188" y="3789363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Стрибогу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3" name="AutoShape 15"/>
          <p:cNvSpPr>
            <a:spLocks noChangeArrowheads="1"/>
          </p:cNvSpPr>
          <p:nvPr/>
        </p:nvSpPr>
        <p:spPr bwMode="auto">
          <a:xfrm>
            <a:off x="992188" y="5013325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Яриле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8458200" y="15573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8458200" y="40386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3746" name="Oval 18"/>
          <p:cNvSpPr>
            <a:spLocks noChangeArrowheads="1"/>
          </p:cNvSpPr>
          <p:nvPr/>
        </p:nvSpPr>
        <p:spPr bwMode="auto">
          <a:xfrm>
            <a:off x="8478838" y="28400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73747" name="Oval 19"/>
          <p:cNvSpPr>
            <a:spLocks noChangeArrowheads="1"/>
          </p:cNvSpPr>
          <p:nvPr/>
        </p:nvSpPr>
        <p:spPr bwMode="auto">
          <a:xfrm>
            <a:off x="8458200" y="53721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36880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3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3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0"/>
                  </p:tgtEl>
                </p:cond>
              </p:nextCondLst>
            </p:seq>
          </p:childTnLst>
        </p:cTn>
      </p:par>
    </p:tnLst>
    <p:bldLst>
      <p:bldP spid="73744" grpId="0" animBg="1"/>
      <p:bldP spid="73744" grpId="1" animBg="1"/>
      <p:bldP spid="73745" grpId="0" animBg="1"/>
      <p:bldP spid="73745" grpId="1" animBg="1"/>
      <p:bldP spid="73746" grpId="0" animBg="1"/>
      <p:bldP spid="73746" grpId="1" animBg="1"/>
      <p:bldP spid="73747" grpId="0" animBg="1"/>
      <p:bldP spid="7374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06363" y="100013"/>
            <a:ext cx="8937625" cy="6669087"/>
            <a:chOff x="158" y="119"/>
            <a:chExt cx="5489" cy="4037"/>
          </a:xfrm>
        </p:grpSpPr>
        <p:sp>
          <p:nvSpPr>
            <p:cNvPr id="37905" name="Line 3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6" name="Line 4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7" name="Line 5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8" name="Line 6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228600" y="228600"/>
            <a:ext cx="84788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7. Волос (Велес) чему покровительствовал?</a:t>
            </a: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бог грозы, молнии и грома</a:t>
            </a:r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468313" y="15573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468313" y="28527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7" name="Oval 11"/>
          <p:cNvSpPr>
            <a:spLocks noChangeArrowheads="1"/>
          </p:cNvSpPr>
          <p:nvPr/>
        </p:nvSpPr>
        <p:spPr bwMode="auto">
          <a:xfrm>
            <a:off x="468313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468313" y="537368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>
            <a:off x="992188" y="2565400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бог скота, торговли и богатства</a:t>
            </a:r>
          </a:p>
        </p:txBody>
      </p:sp>
      <p:sp>
        <p:nvSpPr>
          <p:cNvPr id="75790" name="AutoShape 14"/>
          <p:cNvSpPr>
            <a:spLocks noChangeArrowheads="1"/>
          </p:cNvSpPr>
          <p:nvPr/>
        </p:nvSpPr>
        <p:spPr bwMode="auto">
          <a:xfrm>
            <a:off x="992188" y="3789363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бог ветра, вихря и вьюги</a:t>
            </a:r>
          </a:p>
        </p:txBody>
      </p:sp>
      <p:sp>
        <p:nvSpPr>
          <p:cNvPr id="75791" name="AutoShape 15"/>
          <p:cNvSpPr>
            <a:spLocks noChangeArrowheads="1"/>
          </p:cNvSpPr>
          <p:nvPr/>
        </p:nvSpPr>
        <p:spPr bwMode="auto">
          <a:xfrm>
            <a:off x="992188" y="5013325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солнечное божество</a:t>
            </a:r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auto">
          <a:xfrm>
            <a:off x="8458200" y="15573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5793" name="Oval 17"/>
          <p:cNvSpPr>
            <a:spLocks noChangeArrowheads="1"/>
          </p:cNvSpPr>
          <p:nvPr/>
        </p:nvSpPr>
        <p:spPr bwMode="auto">
          <a:xfrm>
            <a:off x="8458200" y="40386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8478838" y="28400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8458200" y="53721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37904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5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5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5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8"/>
                  </p:tgtEl>
                </p:cond>
              </p:nextCondLst>
            </p:seq>
          </p:childTnLst>
        </p:cTn>
      </p:par>
    </p:tnLst>
    <p:bldLst>
      <p:bldP spid="75792" grpId="0" animBg="1"/>
      <p:bldP spid="75792" grpId="1" animBg="1"/>
      <p:bldP spid="75793" grpId="0" animBg="1"/>
      <p:bldP spid="75793" grpId="1" animBg="1"/>
      <p:bldP spid="75794" grpId="0" animBg="1"/>
      <p:bldP spid="75794" grpId="1" animBg="1"/>
      <p:bldP spid="75795" grpId="0" animBg="1"/>
      <p:bldP spid="7579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30175" y="112713"/>
            <a:ext cx="8937625" cy="6669087"/>
            <a:chOff x="158" y="119"/>
            <a:chExt cx="5489" cy="4037"/>
          </a:xfrm>
        </p:grpSpPr>
        <p:sp>
          <p:nvSpPr>
            <p:cNvPr id="38929" name="Line 3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0" name="Line 4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1" name="Line 5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2" name="Line 6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15" name="Rectangle 7"/>
          <p:cNvSpPr>
            <a:spLocks noChangeArrowheads="1"/>
          </p:cNvSpPr>
          <p:nvPr/>
        </p:nvSpPr>
        <p:spPr bwMode="auto">
          <a:xfrm>
            <a:off x="228600" y="228600"/>
            <a:ext cx="84788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8. Какой князь ввёл на Руси культ Перуна?</a:t>
            </a:r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</a:rPr>
              <a:t>Святослав</a:t>
            </a: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468313" y="15573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468313" y="28527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468313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6" name="Oval 12"/>
          <p:cNvSpPr>
            <a:spLocks noChangeArrowheads="1"/>
          </p:cNvSpPr>
          <p:nvPr/>
        </p:nvSpPr>
        <p:spPr bwMode="auto">
          <a:xfrm>
            <a:off x="468313" y="537368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7" name="AutoShape 13"/>
          <p:cNvSpPr>
            <a:spLocks noChangeArrowheads="1"/>
          </p:cNvSpPr>
          <p:nvPr/>
        </p:nvSpPr>
        <p:spPr bwMode="auto">
          <a:xfrm>
            <a:off x="990600" y="2565400"/>
            <a:ext cx="72723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Олег</a:t>
            </a:r>
          </a:p>
        </p:txBody>
      </p:sp>
      <p:sp>
        <p:nvSpPr>
          <p:cNvPr id="77838" name="AutoShape 14"/>
          <p:cNvSpPr>
            <a:spLocks noChangeArrowheads="1"/>
          </p:cNvSpPr>
          <p:nvPr/>
        </p:nvSpPr>
        <p:spPr bwMode="auto">
          <a:xfrm>
            <a:off x="990600" y="3789363"/>
            <a:ext cx="72723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</a:p>
        </p:txBody>
      </p:sp>
      <p:sp>
        <p:nvSpPr>
          <p:cNvPr id="77839" name="AutoShape 15"/>
          <p:cNvSpPr>
            <a:spLocks noChangeArrowheads="1"/>
          </p:cNvSpPr>
          <p:nvPr/>
        </p:nvSpPr>
        <p:spPr bwMode="auto">
          <a:xfrm>
            <a:off x="990600" y="5013325"/>
            <a:ext cx="72723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Игорь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8458200" y="15573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7841" name="Oval 17"/>
          <p:cNvSpPr>
            <a:spLocks noChangeArrowheads="1"/>
          </p:cNvSpPr>
          <p:nvPr/>
        </p:nvSpPr>
        <p:spPr bwMode="auto">
          <a:xfrm>
            <a:off x="8458200" y="28527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7842" name="Oval 18"/>
          <p:cNvSpPr>
            <a:spLocks noChangeArrowheads="1"/>
          </p:cNvSpPr>
          <p:nvPr/>
        </p:nvSpPr>
        <p:spPr bwMode="auto">
          <a:xfrm>
            <a:off x="8478838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8458200" y="53721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38928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7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6"/>
                  </p:tgtEl>
                </p:cond>
              </p:nextCondLst>
            </p:seq>
          </p:childTnLst>
        </p:cTn>
      </p:par>
    </p:tnLst>
    <p:bldLst>
      <p:bldP spid="77840" grpId="0" animBg="1"/>
      <p:bldP spid="77840" grpId="1" animBg="1"/>
      <p:bldP spid="77841" grpId="0" animBg="1"/>
      <p:bldP spid="77841" grpId="1" animBg="1"/>
      <p:bldP spid="77842" grpId="0" animBg="1"/>
      <p:bldP spid="77842" grpId="1" animBg="1"/>
      <p:bldP spid="77843" grpId="0" animBg="1"/>
      <p:bldP spid="7784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106363" y="100013"/>
            <a:ext cx="8937625" cy="6669087"/>
            <a:chOff x="158" y="119"/>
            <a:chExt cx="5489" cy="4037"/>
          </a:xfrm>
        </p:grpSpPr>
        <p:sp>
          <p:nvSpPr>
            <p:cNvPr id="39953" name="Line 3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4" name="Line 4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5" name="Line 5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6" name="Line 6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228600" y="228600"/>
            <a:ext cx="84788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9. Как звали Солнце? Нади лишнее</a:t>
            </a: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Сварог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468313" y="15573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468313" y="28527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3" name="Oval 11"/>
          <p:cNvSpPr>
            <a:spLocks noChangeArrowheads="1"/>
          </p:cNvSpPr>
          <p:nvPr/>
        </p:nvSpPr>
        <p:spPr bwMode="auto">
          <a:xfrm>
            <a:off x="468313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4" name="Oval 12"/>
          <p:cNvSpPr>
            <a:spLocks noChangeArrowheads="1"/>
          </p:cNvSpPr>
          <p:nvPr/>
        </p:nvSpPr>
        <p:spPr bwMode="auto">
          <a:xfrm>
            <a:off x="468313" y="537368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>
            <a:off x="992188" y="2565400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992188" y="3789363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Ладо</a:t>
            </a:r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992188" y="5013325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Лель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auto">
          <a:xfrm>
            <a:off x="8458200" y="41148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9889" name="Oval 17"/>
          <p:cNvSpPr>
            <a:spLocks noChangeArrowheads="1"/>
          </p:cNvSpPr>
          <p:nvPr/>
        </p:nvSpPr>
        <p:spPr bwMode="auto">
          <a:xfrm>
            <a:off x="8458200" y="28527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79890" name="Oval 18"/>
          <p:cNvSpPr>
            <a:spLocks noChangeArrowheads="1"/>
          </p:cNvSpPr>
          <p:nvPr/>
        </p:nvSpPr>
        <p:spPr bwMode="auto">
          <a:xfrm>
            <a:off x="8458200" y="16002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79891" name="Oval 19"/>
          <p:cNvSpPr>
            <a:spLocks noChangeArrowheads="1"/>
          </p:cNvSpPr>
          <p:nvPr/>
        </p:nvSpPr>
        <p:spPr bwMode="auto">
          <a:xfrm>
            <a:off x="8458200" y="53721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39952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9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98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9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4"/>
                  </p:tgtEl>
                </p:cond>
              </p:nextCondLst>
            </p:seq>
          </p:childTnLst>
        </p:cTn>
      </p:par>
    </p:tnLst>
    <p:bldLst>
      <p:bldP spid="79888" grpId="0" animBg="1"/>
      <p:bldP spid="79888" grpId="1" animBg="1"/>
      <p:bldP spid="79889" grpId="0" animBg="1"/>
      <p:bldP spid="79889" grpId="1" animBg="1"/>
      <p:bldP spid="79890" grpId="0" animBg="1"/>
      <p:bldP spid="79890" grpId="1" animBg="1"/>
      <p:bldP spid="79891" grpId="0" animBg="1"/>
      <p:bldP spid="79891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106363" y="100013"/>
            <a:ext cx="8937625" cy="6669087"/>
            <a:chOff x="158" y="119"/>
            <a:chExt cx="5489" cy="4037"/>
          </a:xfrm>
        </p:grpSpPr>
        <p:sp>
          <p:nvSpPr>
            <p:cNvPr id="40977" name="Line 3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8" name="Line 4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9" name="Line 5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0" name="Line 6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228600" y="228600"/>
            <a:ext cx="84788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10. В какой праздник ходили по домам?</a:t>
            </a: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Масленица</a:t>
            </a:r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468313" y="15573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468313" y="285273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468313" y="40767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2" name="Oval 12"/>
          <p:cNvSpPr>
            <a:spLocks noChangeArrowheads="1"/>
          </p:cNvSpPr>
          <p:nvPr/>
        </p:nvSpPr>
        <p:spPr bwMode="auto">
          <a:xfrm>
            <a:off x="468313" y="5373688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3" name="AutoShape 13"/>
          <p:cNvSpPr>
            <a:spLocks noChangeArrowheads="1"/>
          </p:cNvSpPr>
          <p:nvPr/>
        </p:nvSpPr>
        <p:spPr bwMode="auto">
          <a:xfrm>
            <a:off x="992188" y="2565400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Иван Купала</a:t>
            </a:r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>
            <a:off x="992188" y="3789363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Русальская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неделя</a:t>
            </a:r>
          </a:p>
        </p:txBody>
      </p:sp>
      <p:sp>
        <p:nvSpPr>
          <p:cNvPr id="81935" name="AutoShape 15"/>
          <p:cNvSpPr>
            <a:spLocks noChangeArrowheads="1"/>
          </p:cNvSpPr>
          <p:nvPr/>
        </p:nvSpPr>
        <p:spPr bwMode="auto">
          <a:xfrm>
            <a:off x="992188" y="5013325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Коляда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81936" name="Oval 16"/>
          <p:cNvSpPr>
            <a:spLocks noChangeArrowheads="1"/>
          </p:cNvSpPr>
          <p:nvPr/>
        </p:nvSpPr>
        <p:spPr bwMode="auto">
          <a:xfrm>
            <a:off x="8458200" y="15573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81937" name="Oval 17"/>
          <p:cNvSpPr>
            <a:spLocks noChangeArrowheads="1"/>
          </p:cNvSpPr>
          <p:nvPr/>
        </p:nvSpPr>
        <p:spPr bwMode="auto">
          <a:xfrm>
            <a:off x="8458200" y="285273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81938" name="Oval 18"/>
          <p:cNvSpPr>
            <a:spLocks noChangeArrowheads="1"/>
          </p:cNvSpPr>
          <p:nvPr/>
        </p:nvSpPr>
        <p:spPr bwMode="auto">
          <a:xfrm>
            <a:off x="8478838" y="52578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81939" name="Oval 19"/>
          <p:cNvSpPr>
            <a:spLocks noChangeArrowheads="1"/>
          </p:cNvSpPr>
          <p:nvPr/>
        </p:nvSpPr>
        <p:spPr bwMode="auto">
          <a:xfrm>
            <a:off x="8458200" y="40386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40976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38188" cy="509588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1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2"/>
                  </p:tgtEl>
                </p:cond>
              </p:nextCondLst>
            </p:seq>
          </p:childTnLst>
        </p:cTn>
      </p:par>
    </p:tnLst>
    <p:bldLst>
      <p:bldP spid="81936" grpId="0" animBg="1"/>
      <p:bldP spid="81936" grpId="1" animBg="1"/>
      <p:bldP spid="81937" grpId="0" animBg="1"/>
      <p:bldP spid="81937" grpId="1" animBg="1"/>
      <p:bldP spid="81938" grpId="0" animBg="1"/>
      <p:bldP spid="81938" grpId="1" animBg="1"/>
      <p:bldP spid="81939" grpId="0" animBg="1"/>
      <p:bldP spid="819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accent2"/>
                </a:solidFill>
              </a:rPr>
              <a:t>Культ животных у древних славян</a:t>
            </a:r>
          </a:p>
        </p:txBody>
      </p:sp>
      <p:pic>
        <p:nvPicPr>
          <p:cNvPr id="5123" name="Picture 7" descr="ЕО сон Татьяны силуэ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76400"/>
            <a:ext cx="4038600" cy="2792413"/>
          </a:xfrm>
          <a:noFill/>
        </p:spPr>
      </p:pic>
      <p:pic>
        <p:nvPicPr>
          <p:cNvPr id="5124" name="Содержимое 6" descr="медведь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3657600"/>
            <a:ext cx="4038600" cy="2492375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>Культ медведя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724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Как и на всякое тотемное животное (животное, которому поклонялись). На медведя наши предки периодически устраивали ритуальную охоту, а потом – ритуальное поедание всей общиной его мяса и крови, после чего остатки трапезы захоранивались. Древние охотники верили, что, съев кусочек медвежьего мяса или отведав крови медведя, они обретут все свойства своего тотема, а главное, будут такими же сильными, как этот зверь.</a:t>
            </a:r>
          </a:p>
        </p:txBody>
      </p:sp>
      <p:pic>
        <p:nvPicPr>
          <p:cNvPr id="6148" name="Picture 9" descr="Дом Бабы Яги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2209800"/>
            <a:ext cx="4038600" cy="3371850"/>
          </a:xfrm>
          <a:noFill/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5029200" y="5638800"/>
            <a:ext cx="3810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3333FF"/>
                </a:solidFill>
              </a:rPr>
              <a:t>Древнее капище – место молитв и идолопоклонничества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>Культ волка</a:t>
            </a:r>
          </a:p>
        </p:txBody>
      </p:sp>
      <p:pic>
        <p:nvPicPr>
          <p:cNvPr id="7171" name="Picture 7" descr="Васнецов Иван царевич на сером волке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9800" y="1600200"/>
            <a:ext cx="2289175" cy="3154363"/>
          </a:xfrm>
          <a:noFill/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5486400" y="48006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В. М. Васнецов «Иван царевич на Сером волке»</a:t>
            </a:r>
          </a:p>
        </p:txBody>
      </p:sp>
      <p:sp>
        <p:nvSpPr>
          <p:cNvPr id="7173" name="Текст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b="1" i="1" smtClean="0"/>
              <a:t>Какие сказки с участием Волка вы знаете?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7174" name="Рисунок 6" descr="Иван Царевич и Серый вол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82798">
            <a:off x="457200" y="3048000"/>
            <a:ext cx="20193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7" descr="Иван Царевич и Серый волк 2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rcRect l="3429" t="3333" r="6641" b="7777"/>
          <a:stretch>
            <a:fillRect/>
          </a:stretch>
        </p:blipFill>
        <p:spPr bwMode="auto">
          <a:xfrm rot="625693">
            <a:off x="2900363" y="2792413"/>
            <a:ext cx="25606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 descr="Иван Царевич и Серый волк 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31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Культ Волка</a:t>
            </a:r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chemeClr val="bg1"/>
                </a:solidFill>
              </a:rPr>
              <a:t>В нашем сознании образ волка наделён по большей части отрицательными чертами. Не совсем так дело обстоит в русском фольклоре: волк часто помогает героям сказок.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bg1"/>
                </a:solidFill>
              </a:rPr>
              <a:t>Вспомните, когда волк в сказках проявляет себя положительно.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chemeClr val="bg1"/>
                </a:solidFill>
              </a:rPr>
              <a:t>Он считается пожирателем чертей, а встреча с волком в пути – добрая примета.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у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219200"/>
            <a:ext cx="3444875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Культ растений</a:t>
            </a:r>
          </a:p>
        </p:txBody>
      </p:sp>
      <p:pic>
        <p:nvPicPr>
          <p:cNvPr id="2" name="Picture 7" descr="Левитан Берёзовая роща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2475"/>
          <a:stretch>
            <a:fillRect/>
          </a:stretch>
        </p:blipFill>
        <p:spPr>
          <a:xfrm>
            <a:off x="1981200" y="3124200"/>
            <a:ext cx="3752850" cy="21859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анимиз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192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6" descr="дуб в грозу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51663"/>
          </a:xfrm>
        </p:spPr>
      </p:pic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Культ дуба</a:t>
            </a:r>
          </a:p>
        </p:txBody>
      </p:sp>
      <p:pic>
        <p:nvPicPr>
          <p:cNvPr id="2" name="Picture 7" descr="Шишкин Дуб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1676400"/>
            <a:ext cx="3168650" cy="4525963"/>
          </a:xfrm>
          <a:noFill/>
        </p:spPr>
      </p:pic>
      <p:pic>
        <p:nvPicPr>
          <p:cNvPr id="8" name="Рисунок 7" descr="дуб на Хортице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7625" y="1676400"/>
            <a:ext cx="30702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дуб на Хортице 2.jpg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rcRect/>
          <a:stretch>
            <a:fillRect/>
          </a:stretch>
        </p:blipFill>
        <p:spPr bwMode="auto">
          <a:xfrm>
            <a:off x="1676400" y="2514600"/>
            <a:ext cx="41878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1329</Words>
  <Application>Microsoft PowerPoint</Application>
  <PresentationFormat>Экран (4:3)</PresentationFormat>
  <Paragraphs>206</Paragraphs>
  <Slides>39</Slides>
  <Notes>11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Оформление по умолчанию</vt:lpstr>
      <vt:lpstr>Славянская мифология</vt:lpstr>
      <vt:lpstr>Слайд 2</vt:lpstr>
      <vt:lpstr>Самые древние верования – поклонение предметам и явлениям ближайшего окружения</vt:lpstr>
      <vt:lpstr>Культ животных у древних славян</vt:lpstr>
      <vt:lpstr>Культ медведя</vt:lpstr>
      <vt:lpstr>Культ волка</vt:lpstr>
      <vt:lpstr>Культ Волка</vt:lpstr>
      <vt:lpstr>Культ растений</vt:lpstr>
      <vt:lpstr>Культ дуба</vt:lpstr>
      <vt:lpstr> Политеизм – вера в богов  («поли» - много) </vt:lpstr>
      <vt:lpstr>Культ Перуна</vt:lpstr>
      <vt:lpstr>Культ Перуна</vt:lpstr>
      <vt:lpstr>Культ Перуна</vt:lpstr>
      <vt:lpstr>Культ Перуна</vt:lpstr>
      <vt:lpstr>Слайд 15</vt:lpstr>
      <vt:lpstr>Слайд 16</vt:lpstr>
      <vt:lpstr>Коляда</vt:lpstr>
      <vt:lpstr>Масленица</vt:lpstr>
      <vt:lpstr>Иван Купала</vt:lpstr>
      <vt:lpstr>Поклонение усопшим</vt:lpstr>
      <vt:lpstr>Слайд 21</vt:lpstr>
      <vt:lpstr>Домовой</vt:lpstr>
      <vt:lpstr>Русалка</vt:lpstr>
      <vt:lpstr>Леший</vt:lpstr>
      <vt:lpstr>Водяной</vt:lpstr>
      <vt:lpstr>Источники: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Инна</dc:creator>
  <cp:lastModifiedBy>Николай</cp:lastModifiedBy>
  <cp:revision>39</cp:revision>
  <cp:lastPrinted>1601-01-01T00:00:00Z</cp:lastPrinted>
  <dcterms:created xsi:type="dcterms:W3CDTF">2008-07-11T16:35:23Z</dcterms:created>
  <dcterms:modified xsi:type="dcterms:W3CDTF">2012-10-09T10:23:54Z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