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456" r:id="rId2"/>
    <p:sldId id="423" r:id="rId3"/>
    <p:sldId id="319" r:id="rId4"/>
    <p:sldId id="451" r:id="rId5"/>
    <p:sldId id="452" r:id="rId6"/>
    <p:sldId id="453" r:id="rId7"/>
    <p:sldId id="321" r:id="rId8"/>
    <p:sldId id="417" r:id="rId9"/>
    <p:sldId id="422" r:id="rId10"/>
    <p:sldId id="323" r:id="rId11"/>
    <p:sldId id="325" r:id="rId12"/>
    <p:sldId id="411" r:id="rId13"/>
    <p:sldId id="329" r:id="rId14"/>
    <p:sldId id="336" r:id="rId15"/>
    <p:sldId id="328" r:id="rId16"/>
    <p:sldId id="412" r:id="rId17"/>
    <p:sldId id="416" r:id="rId18"/>
    <p:sldId id="415" r:id="rId19"/>
    <p:sldId id="359" r:id="rId20"/>
    <p:sldId id="358" r:id="rId21"/>
    <p:sldId id="360" r:id="rId22"/>
    <p:sldId id="361" r:id="rId23"/>
    <p:sldId id="426" r:id="rId24"/>
    <p:sldId id="363" r:id="rId25"/>
    <p:sldId id="367" r:id="rId26"/>
    <p:sldId id="369" r:id="rId27"/>
    <p:sldId id="353" r:id="rId28"/>
    <p:sldId id="352" r:id="rId29"/>
    <p:sldId id="431" r:id="rId30"/>
    <p:sldId id="425" r:id="rId31"/>
    <p:sldId id="351" r:id="rId32"/>
    <p:sldId id="371" r:id="rId33"/>
    <p:sldId id="372" r:id="rId34"/>
    <p:sldId id="347" r:id="rId35"/>
    <p:sldId id="379" r:id="rId36"/>
    <p:sldId id="375" r:id="rId37"/>
    <p:sldId id="376" r:id="rId38"/>
    <p:sldId id="377" r:id="rId39"/>
    <p:sldId id="346" r:id="rId40"/>
    <p:sldId id="380" r:id="rId41"/>
    <p:sldId id="384" r:id="rId42"/>
    <p:sldId id="387" r:id="rId43"/>
    <p:sldId id="383" r:id="rId44"/>
    <p:sldId id="388" r:id="rId45"/>
    <p:sldId id="389" r:id="rId46"/>
    <p:sldId id="432" r:id="rId47"/>
    <p:sldId id="434" r:id="rId48"/>
    <p:sldId id="413" r:id="rId49"/>
    <p:sldId id="393" r:id="rId50"/>
    <p:sldId id="435" r:id="rId51"/>
    <p:sldId id="396" r:id="rId52"/>
    <p:sldId id="402" r:id="rId53"/>
    <p:sldId id="403" r:id="rId54"/>
    <p:sldId id="433" r:id="rId55"/>
    <p:sldId id="446" r:id="rId56"/>
    <p:sldId id="448" r:id="rId57"/>
    <p:sldId id="442" r:id="rId58"/>
    <p:sldId id="444" r:id="rId59"/>
    <p:sldId id="449" r:id="rId60"/>
    <p:sldId id="445" r:id="rId61"/>
    <p:sldId id="430" r:id="rId62"/>
    <p:sldId id="450" r:id="rId63"/>
    <p:sldId id="436" r:id="rId64"/>
    <p:sldId id="437" r:id="rId65"/>
    <p:sldId id="438" r:id="rId66"/>
    <p:sldId id="439" r:id="rId67"/>
    <p:sldId id="440" r:id="rId68"/>
    <p:sldId id="441" r:id="rId69"/>
  </p:sldIdLst>
  <p:sldSz cx="9144000" cy="6858000" type="screen4x3"/>
  <p:notesSz cx="6888163" cy="96774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00"/>
    <a:srgbClr val="008080"/>
    <a:srgbClr val="FF0000"/>
    <a:srgbClr val="FFFF99"/>
    <a:srgbClr val="C0C0C0"/>
    <a:srgbClr val="FF99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900" autoAdjust="0"/>
    <p:restoredTop sz="93366" autoAdjust="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1625"/>
            <a:ext cx="29845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191625"/>
            <a:ext cx="29845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</a:defRPr>
            </a:lvl1pPr>
          </a:lstStyle>
          <a:p>
            <a:pPr>
              <a:defRPr/>
            </a:pPr>
            <a:fld id="{910039F6-51EB-4DD0-BF9B-0E09E258E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29" rIns="94659" bIns="47329" numCol="1" anchor="t" anchorCtr="0" compatLnSpc="1">
            <a:prstTxWarp prst="textNoShape">
              <a:avLst/>
            </a:prstTxWarp>
          </a:bodyPr>
          <a:lstStyle>
            <a:lvl1pPr defTabSz="946150"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29" rIns="94659" bIns="4732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25525" y="725488"/>
            <a:ext cx="4838700" cy="3629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597400"/>
            <a:ext cx="5510213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29" rIns="94659" bIns="47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91625"/>
            <a:ext cx="29845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29" rIns="94659" bIns="47329" numCol="1" anchor="b" anchorCtr="0" compatLnSpc="1">
            <a:prstTxWarp prst="textNoShape">
              <a:avLst/>
            </a:prstTxWarp>
          </a:bodyPr>
          <a:lstStyle>
            <a:lvl1pPr defTabSz="946150">
              <a:defRPr sz="12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91625"/>
            <a:ext cx="29845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59" tIns="47329" rIns="94659" bIns="4732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smtClean="0">
                <a:effectLst/>
              </a:defRPr>
            </a:lvl1pPr>
          </a:lstStyle>
          <a:p>
            <a:pPr>
              <a:defRPr/>
            </a:pPr>
            <a:fld id="{555A8274-30C3-49D7-9489-393EE3E21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C8718-1680-46B3-8F49-A24E527DA261}" type="slidenum">
              <a:rPr lang="ru-RU"/>
              <a:pPr/>
              <a:t>1</a:t>
            </a:fld>
            <a:endParaRPr lang="ru-RU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4A5C8-293F-48AD-AC1C-1B5862328435}" type="slidenum">
              <a:rPr lang="ru-RU"/>
              <a:pPr/>
              <a:t>10</a:t>
            </a:fld>
            <a:endParaRPr lang="ru-RU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E11B5-A9B1-4161-8F6B-55E8B0AC6E95}" type="slidenum">
              <a:rPr lang="ru-RU"/>
              <a:pPr/>
              <a:t>11</a:t>
            </a:fld>
            <a:endParaRPr lang="ru-RU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F335DF-A71F-41F2-83C1-DB5179A21A26}" type="slidenum">
              <a:rPr lang="ru-RU"/>
              <a:pPr/>
              <a:t>12</a:t>
            </a:fld>
            <a:endParaRPr lang="ru-RU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F8C2B6-0717-40E6-BDE9-345EEAE490FA}" type="slidenum">
              <a:rPr lang="ru-RU"/>
              <a:pPr/>
              <a:t>13</a:t>
            </a:fld>
            <a:endParaRPr lang="ru-RU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35E88-237E-4EAD-97A6-17D880560DCE}" type="slidenum">
              <a:rPr lang="ru-RU"/>
              <a:pPr/>
              <a:t>14</a:t>
            </a:fld>
            <a:endParaRPr lang="ru-RU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47A3F-1D33-42F2-8AE1-62CAE052AB7A}" type="slidenum">
              <a:rPr lang="ru-RU"/>
              <a:pPr/>
              <a:t>15</a:t>
            </a:fld>
            <a:endParaRPr lang="ru-RU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0B78B-056B-487D-BC50-9D9A367A6972}" type="slidenum">
              <a:rPr lang="ru-RU"/>
              <a:pPr/>
              <a:t>16</a:t>
            </a:fld>
            <a:endParaRPr lang="ru-RU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8BEA8-9102-4212-B875-B59C3FF8ED51}" type="slidenum">
              <a:rPr lang="ru-RU"/>
              <a:pPr/>
              <a:t>17</a:t>
            </a:fld>
            <a:endParaRPr lang="ru-RU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F84092-1192-459D-B61B-382E9F36D45D}" type="slidenum">
              <a:rPr lang="ru-RU"/>
              <a:pPr/>
              <a:t>18</a:t>
            </a:fld>
            <a:endParaRPr lang="ru-RU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D4F5C2-816F-4AAC-862A-5454830144F0}" type="slidenum">
              <a:rPr lang="ru-RU"/>
              <a:pPr/>
              <a:t>19</a:t>
            </a:fld>
            <a:endParaRPr lang="ru-RU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31FBC-EB4A-439A-8C9B-2068813F195E}" type="slidenum">
              <a:rPr lang="ru-RU"/>
              <a:pPr/>
              <a:t>2</a:t>
            </a:fld>
            <a:endParaRPr lang="ru-RU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6B718-0B67-45F4-A6F6-67F00556FE67}" type="slidenum">
              <a:rPr lang="ru-RU"/>
              <a:pPr/>
              <a:t>20</a:t>
            </a:fld>
            <a:endParaRPr lang="ru-RU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2831C-A68F-470A-9C38-589C206DC217}" type="slidenum">
              <a:rPr lang="ru-RU"/>
              <a:pPr/>
              <a:t>21</a:t>
            </a:fld>
            <a:endParaRPr lang="ru-RU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Важно отметить, что заселение Балканского полуострова было результатом не переселения славян, а их расселения.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F5F8D-A880-4B6B-B5A9-3BEBBA0B58CA}" type="slidenum">
              <a:rPr lang="ru-RU"/>
              <a:pPr/>
              <a:t>22</a:t>
            </a:fld>
            <a:endParaRPr lang="ru-RU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Славяне перестали поддаваться кочевникам: набеги авар, хазар, печенегов встретили твердую оборону. 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E7E75-83CA-4704-871E-690E69BAD80A}" type="slidenum">
              <a:rPr lang="ru-RU"/>
              <a:pPr/>
              <a:t>23</a:t>
            </a:fld>
            <a:endParaRPr lang="ru-RU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01B58-630F-4737-A071-DF27CFCD8233}" type="slidenum">
              <a:rPr lang="ru-RU"/>
              <a:pPr/>
              <a:t>24</a:t>
            </a:fld>
            <a:endParaRPr lang="ru-RU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80D06-10C5-483F-86B5-66E3CEF21899}" type="slidenum">
              <a:rPr lang="ru-RU"/>
              <a:pPr/>
              <a:t>25</a:t>
            </a:fld>
            <a:endParaRPr lang="ru-RU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54D69-FBE6-4A69-9901-AE1B98A93386}" type="slidenum">
              <a:rPr lang="ru-RU"/>
              <a:pPr/>
              <a:t>26</a:t>
            </a:fld>
            <a:endParaRPr lang="ru-RU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E5E504-B262-4C00-A3CB-55F6EE31CB7F}" type="slidenum">
              <a:rPr lang="ru-RU"/>
              <a:pPr/>
              <a:t>27</a:t>
            </a:fld>
            <a:endParaRPr lang="ru-RU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1E61B9-C5D4-494C-BAD6-C85DFE65B26E}" type="slidenum">
              <a:rPr lang="ru-RU"/>
              <a:pPr/>
              <a:t>28</a:t>
            </a:fld>
            <a:endParaRPr lang="ru-RU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85497-5114-4E8E-94D9-F8E2DF14846F}" type="slidenum">
              <a:rPr lang="ru-RU"/>
              <a:pPr/>
              <a:t>29</a:t>
            </a:fld>
            <a:endParaRPr lang="ru-RU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6B811-DBFB-4412-AA6E-E432F2A70B74}" type="slidenum">
              <a:rPr lang="ru-RU"/>
              <a:pPr/>
              <a:t>3</a:t>
            </a:fld>
            <a:endParaRPr lang="ru-RU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27B2B-E98C-4A91-AE31-D382D8A348F1}" type="slidenum">
              <a:rPr lang="ru-RU"/>
              <a:pPr/>
              <a:t>30</a:t>
            </a:fld>
            <a:endParaRPr lang="ru-RU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DF607-3A7B-4CBE-8602-1F08EBD6FEF0}" type="slidenum">
              <a:rPr lang="ru-RU"/>
              <a:pPr/>
              <a:t>31</a:t>
            </a:fld>
            <a:endParaRPr lang="ru-RU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91F6B-C310-4C16-9029-3AE2B52D4DAA}" type="slidenum">
              <a:rPr lang="ru-RU"/>
              <a:pPr/>
              <a:t>32</a:t>
            </a:fld>
            <a:endParaRPr lang="ru-RU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1400" i="1" smtClean="0"/>
              <a:t>При этом меховая система больше соответствова­ла натуральному хозяйству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7C5CB-2297-41A5-AA2F-125BC155065A}" type="slidenum">
              <a:rPr lang="ru-RU"/>
              <a:pPr/>
              <a:t>33</a:t>
            </a:fld>
            <a:endParaRPr lang="ru-RU"/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z="800" b="1" smtClean="0"/>
              <a:t>Мех русского пушного зверя за границей в Европе использовался, </a:t>
            </a:r>
            <a:r>
              <a:rPr lang="ru-RU" sz="900" b="1" smtClean="0"/>
              <a:t>не целиком</a:t>
            </a:r>
            <a:r>
              <a:rPr lang="ru-RU" sz="800" b="1" smtClean="0"/>
              <a:t> для меховых изделий, а только </a:t>
            </a:r>
            <a:r>
              <a:rPr lang="ru-RU" sz="900" b="1" smtClean="0"/>
              <a:t>на отделку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7C124-BB3E-4F74-AEF4-80986FDD695B}" type="slidenum">
              <a:rPr lang="ru-RU"/>
              <a:pPr/>
              <a:t>34</a:t>
            </a:fld>
            <a:endParaRPr lang="ru-RU"/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. Меховое оплечье (</a:t>
            </a:r>
            <a:r>
              <a:rPr lang="en-US" smtClean="0"/>
              <a:t>collet</a:t>
            </a:r>
            <a:r>
              <a:rPr lang="ru-RU" smtClean="0"/>
              <a:t>), или большой меховой воротник, означал степень знатности персоны; его носили дворяне, на Западе - рыцари. Во времена Людовика XIV принцесса Палантина ввела в моду меховые оплечья для женщин, названные ее именем - </a:t>
            </a:r>
            <a:r>
              <a:rPr lang="en-US" smtClean="0"/>
              <a:t>palatine</a:t>
            </a:r>
            <a:r>
              <a:rPr lang="ru-RU" smtClean="0"/>
              <a:t> (по-русски палантин).</a:t>
            </a:r>
          </a:p>
          <a:p>
            <a:r>
              <a:rPr lang="ru-RU" smtClean="0"/>
              <a:t>Одна резана равнялась двум дюжинам белей. Бель - это не белка, а шкурка горностая. Счет велся на дюжины: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20937-F21F-42E1-835D-6C3F4D958E61}" type="slidenum">
              <a:rPr lang="ru-RU"/>
              <a:pPr/>
              <a:t>35</a:t>
            </a:fld>
            <a:endParaRPr lang="ru-RU"/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4FC1B-7E8D-4887-BEB2-277880E5A149}" type="slidenum">
              <a:rPr lang="ru-RU"/>
              <a:pPr/>
              <a:t>36</a:t>
            </a:fld>
            <a:endParaRPr lang="ru-RU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7A31C-36A4-4422-8F3A-AF46CC5E7F20}" type="slidenum">
              <a:rPr lang="ru-RU"/>
              <a:pPr/>
              <a:t>37</a:t>
            </a:fld>
            <a:endParaRPr lang="ru-RU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При расчетах меховыми деньгами- шкурками белок, куниц, соболей и других зверьков - возникла потребность в мелких разменных деньгах. Тогда "стали употреблять белок и куниц, а потом и  половинка лба – уха, 1/4 полуха, </a:t>
            </a:r>
          </a:p>
          <a:p>
            <a:r>
              <a:rPr lang="ru-RU" smtClean="0"/>
              <a:t>Из "Русской Правды" известно, что   овца стоила 6 ногат,  баран — 10 резан. </a:t>
            </a:r>
            <a:r>
              <a:rPr lang="ru-RU" i="1" smtClean="0"/>
              <a:t>Задание: </a:t>
            </a:r>
            <a:r>
              <a:rPr lang="ru-RU" smtClean="0"/>
              <a:t>Посчитайте ск. Дюжин белей?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450E7B-F5B0-4079-92F5-CE1477CD4E7E}" type="slidenum">
              <a:rPr lang="ru-RU"/>
              <a:pPr/>
              <a:t>38</a:t>
            </a:fld>
            <a:endParaRPr lang="ru-RU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722D9C-0141-4566-BC8B-1E46D3D0D824}" type="slidenum">
              <a:rPr lang="ru-RU"/>
              <a:pPr/>
              <a:t>39</a:t>
            </a:fld>
            <a:endParaRPr lang="ru-RU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9EA7DF-A64F-45E1-9896-7E50B800B5DE}" type="slidenum">
              <a:rPr lang="ru-RU"/>
              <a:pPr/>
              <a:t>4</a:t>
            </a:fld>
            <a:endParaRPr lang="ru-RU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163" y="4597400"/>
            <a:ext cx="5049837" cy="4354513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22EE0-79A2-43D9-A4AD-B922C7343E67}" type="slidenum">
              <a:rPr lang="ru-RU"/>
              <a:pPr/>
              <a:t>40</a:t>
            </a:fld>
            <a:endParaRPr lang="ru-RU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Падение качества серебра в монете Римской империи во время политического и экономического кризиса в </a:t>
            </a:r>
            <a:r>
              <a:rPr lang="en-US" smtClean="0"/>
              <a:t>III</a:t>
            </a:r>
            <a:r>
              <a:rPr lang="ru-RU" smtClean="0"/>
              <a:t> в. привело к резкому снижению, а затем и прекращению притока римских монет. Но в </a:t>
            </a:r>
            <a:r>
              <a:rPr lang="en-US" smtClean="0"/>
              <a:t>IV</a:t>
            </a:r>
            <a:r>
              <a:rPr lang="ru-RU" smtClean="0"/>
              <a:t>-</a:t>
            </a:r>
            <a:r>
              <a:rPr lang="en-US" smtClean="0"/>
              <a:t>V</a:t>
            </a:r>
            <a:r>
              <a:rPr lang="ru-RU" smtClean="0"/>
              <a:t> вв. их приток вновь возрастает. Встречающиеся в кладах золотые дарственные монеты-медальоны свидетельствуют о контактах вождей племен Древней Руси с представителями администрации Византийской империи.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6D023-98C9-4962-B737-9B1854C8A0F5}" type="slidenum">
              <a:rPr lang="ru-RU"/>
              <a:pPr/>
              <a:t>41</a:t>
            </a:fld>
            <a:endParaRPr lang="ru-RU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b="1" smtClean="0"/>
              <a:t>.</a:t>
            </a:r>
          </a:p>
          <a:p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02710-42BD-43EB-BF1B-968CB7BE67F7}" type="slidenum">
              <a:rPr lang="ru-RU"/>
              <a:pPr/>
              <a:t>42</a:t>
            </a:fld>
            <a:endParaRPr lang="ru-RU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CEFFE-28C0-4A19-9635-C6C5BBD8931D}" type="slidenum">
              <a:rPr lang="ru-RU"/>
              <a:pPr/>
              <a:t>43</a:t>
            </a:fld>
            <a:endParaRPr lang="ru-RU"/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31167-C6D3-4FAF-88C9-4F0F47D31D3D}" type="slidenum">
              <a:rPr lang="ru-RU"/>
              <a:pPr/>
              <a:t>44</a:t>
            </a:fld>
            <a:endParaRPr lang="ru-RU"/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16AC0-8D46-4EF5-97AE-8BCED26F7A27}" type="slidenum">
              <a:rPr lang="ru-RU"/>
              <a:pPr/>
              <a:t>45</a:t>
            </a:fld>
            <a:endParaRPr lang="ru-RU"/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CB869-0494-4A02-9934-EF63284E48E7}" type="slidenum">
              <a:rPr lang="ru-RU"/>
              <a:pPr/>
              <a:t>46</a:t>
            </a:fld>
            <a:endParaRPr lang="ru-RU"/>
          </a:p>
        </p:txBody>
      </p:sp>
      <p:sp>
        <p:nvSpPr>
          <p:cNvPr id="118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69E28-3127-4784-B693-DF3A2AF6330C}" type="slidenum">
              <a:rPr lang="ru-RU"/>
              <a:pPr/>
              <a:t>47</a:t>
            </a:fld>
            <a:endParaRPr lang="ru-RU"/>
          </a:p>
        </p:txBody>
      </p:sp>
      <p:sp>
        <p:nvSpPr>
          <p:cNvPr id="119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40B61-A489-43E4-A911-A43121E92AA6}" type="slidenum">
              <a:rPr lang="ru-RU"/>
              <a:pPr/>
              <a:t>48</a:t>
            </a:fld>
            <a:endParaRPr lang="ru-RU"/>
          </a:p>
        </p:txBody>
      </p:sp>
      <p:sp>
        <p:nvSpPr>
          <p:cNvPr id="120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ED0E8-CEA2-4523-943B-E61822523CE4}" type="slidenum">
              <a:rPr lang="ru-RU"/>
              <a:pPr/>
              <a:t>49</a:t>
            </a:fld>
            <a:endParaRPr lang="ru-RU"/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AAA06-E985-471D-B8EC-4A894AFB35DC}" type="slidenum">
              <a:rPr lang="ru-RU"/>
              <a:pPr/>
              <a:t>5</a:t>
            </a:fld>
            <a:endParaRPr lang="ru-RU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D32C3-7AED-47C9-B6FF-AAAD30438C41}" type="slidenum">
              <a:rPr lang="ru-RU"/>
              <a:pPr/>
              <a:t>50</a:t>
            </a:fld>
            <a:endParaRPr lang="ru-RU"/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B3B02-6889-44C9-B959-2BFED951F8F3}" type="slidenum">
              <a:rPr lang="ru-RU"/>
              <a:pPr/>
              <a:t>51</a:t>
            </a:fld>
            <a:endParaRPr lang="ru-RU"/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59214-677B-4144-B302-BB6B0A255F22}" type="slidenum">
              <a:rPr lang="ru-RU"/>
              <a:pPr/>
              <a:t>52</a:t>
            </a:fld>
            <a:endParaRPr lang="ru-RU"/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188F4-2596-4129-975A-331A34F36126}" type="slidenum">
              <a:rPr lang="ru-RU"/>
              <a:pPr/>
              <a:t>53</a:t>
            </a:fld>
            <a:endParaRPr lang="ru-RU"/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9D3D6-65EA-4203-9734-85E0EFC4A1E1}" type="slidenum">
              <a:rPr lang="ru-RU"/>
              <a:pPr/>
              <a:t>54</a:t>
            </a:fld>
            <a:endParaRPr lang="ru-RU"/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980F9-41F3-4A71-9452-E2BE5D62BEBB}" type="slidenum">
              <a:rPr lang="ru-RU"/>
              <a:pPr/>
              <a:t>55</a:t>
            </a:fld>
            <a:endParaRPr lang="ru-RU"/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AA52C-B614-4195-BB13-71774D3A2735}" type="slidenum">
              <a:rPr lang="ru-RU"/>
              <a:pPr/>
              <a:t>56</a:t>
            </a:fld>
            <a:endParaRPr lang="ru-RU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B46C5-4DBD-4E79-9031-0E3F8AD369C6}" type="slidenum">
              <a:rPr lang="ru-RU"/>
              <a:pPr/>
              <a:t>57</a:t>
            </a:fld>
            <a:endParaRPr lang="ru-RU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814D6-07F4-46B4-94D9-F97B841D235D}" type="slidenum">
              <a:rPr lang="ru-RU"/>
              <a:pPr/>
              <a:t>58</a:t>
            </a:fld>
            <a:endParaRPr lang="ru-RU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b="1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F8496-D4BF-4F19-82EE-406AC79CD542}" type="slidenum">
              <a:rPr lang="ru-RU"/>
              <a:pPr/>
              <a:t>59</a:t>
            </a:fld>
            <a:endParaRPr lang="ru-RU"/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 собраниях древних русских законов записано, что на­звание денежной единицы рубль "от того положено", что при пересчете денег, кто "10 гривен счел, то на дереве зарубил, и от того руб или рубль произошел, а полтина тож полруба" /20/.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B7357-A271-4574-8F31-174576E3D016}" type="slidenum">
              <a:rPr lang="ru-RU"/>
              <a:pPr/>
              <a:t>6</a:t>
            </a:fld>
            <a:endParaRPr lang="ru-RU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023938" y="725488"/>
            <a:ext cx="4838700" cy="362902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83E12-1FD8-44F5-986C-ED6FAB61456A}" type="slidenum">
              <a:rPr lang="ru-RU"/>
              <a:pPr/>
              <a:t>60</a:t>
            </a:fld>
            <a:endParaRPr lang="ru-RU"/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1D34F-76A0-4AB3-B532-483D790E861B}" type="slidenum">
              <a:rPr lang="ru-RU"/>
              <a:pPr/>
              <a:t>61</a:t>
            </a:fld>
            <a:endParaRPr lang="ru-RU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2DE77-2974-461E-86C8-0B944ECAF590}" type="slidenum">
              <a:rPr lang="ru-RU"/>
              <a:pPr/>
              <a:t>62</a:t>
            </a:fld>
            <a:endParaRPr lang="ru-RU"/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03CA3-6612-4D16-9CEF-79AB4CB97A99}" type="slidenum">
              <a:rPr lang="ru-RU"/>
              <a:pPr/>
              <a:t>63</a:t>
            </a:fld>
            <a:endParaRPr lang="ru-RU"/>
          </a:p>
        </p:txBody>
      </p:sp>
      <p:sp>
        <p:nvSpPr>
          <p:cNvPr id="136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1C802-BEB2-415E-BD72-CDF6CD389121}" type="slidenum">
              <a:rPr lang="ru-RU"/>
              <a:pPr/>
              <a:t>64</a:t>
            </a:fld>
            <a:endParaRPr lang="ru-RU"/>
          </a:p>
        </p:txBody>
      </p:sp>
      <p:sp>
        <p:nvSpPr>
          <p:cNvPr id="137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C9C81-A5DC-48C9-898D-3F1194AC6986}" type="slidenum">
              <a:rPr lang="ru-RU"/>
              <a:pPr/>
              <a:t>65</a:t>
            </a:fld>
            <a:endParaRPr lang="ru-RU"/>
          </a:p>
        </p:txBody>
      </p:sp>
      <p:sp>
        <p:nvSpPr>
          <p:cNvPr id="138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1479B-101F-4E7A-A5EE-58D3C2AB3236}" type="slidenum">
              <a:rPr lang="ru-RU"/>
              <a:pPr/>
              <a:t>66</a:t>
            </a:fld>
            <a:endParaRPr lang="ru-RU"/>
          </a:p>
        </p:txBody>
      </p:sp>
      <p:sp>
        <p:nvSpPr>
          <p:cNvPr id="139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899DE-2292-480D-B4A7-B3996C2AB106}" type="slidenum">
              <a:rPr lang="ru-RU"/>
              <a:pPr/>
              <a:t>67</a:t>
            </a:fld>
            <a:endParaRPr lang="ru-RU"/>
          </a:p>
        </p:txBody>
      </p:sp>
      <p:sp>
        <p:nvSpPr>
          <p:cNvPr id="140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A10F5-554C-451C-8D1A-335E4CB4D5E6}" type="slidenum">
              <a:rPr lang="ru-RU"/>
              <a:pPr/>
              <a:t>68</a:t>
            </a:fld>
            <a:endParaRPr lang="ru-RU"/>
          </a:p>
        </p:txBody>
      </p:sp>
      <p:sp>
        <p:nvSpPr>
          <p:cNvPr id="141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5347B-B4D9-4EBC-86DD-93038227A3CE}" type="slidenum">
              <a:rPr lang="ru-RU"/>
              <a:pPr/>
              <a:t>7</a:t>
            </a:fld>
            <a:endParaRPr lang="ru-RU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CC255-D767-4FCF-9F91-D0F37BAEC2C9}" type="slidenum">
              <a:rPr lang="ru-RU"/>
              <a:pPr/>
              <a:t>8</a:t>
            </a:fld>
            <a:endParaRPr lang="ru-RU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31B235-E515-4749-A7A2-B6480D27FCE8}" type="slidenum">
              <a:rPr lang="ru-RU"/>
              <a:pPr/>
              <a:t>9</a:t>
            </a:fld>
            <a:endParaRPr lang="ru-RU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C6AB-849E-4D30-86FC-D4A5F2021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58225-C0F9-4238-BDD3-3E3575CD9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867AA-04EC-4BA6-80D8-02879A7DB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D174B-82F2-4979-A70D-97B48A546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900F-A66E-4B6C-988B-3E67FB090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3E9B-4966-4C55-A89A-55C9B43CB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20D94-4C36-4A51-A3E5-854E0B822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F5B5F-FF90-455C-8999-31C14DF18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C0-47F7-4CF1-9E96-AFC82A2AA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560D4-70C4-4D9D-9394-61DFFE31B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A08AE-2B99-4708-8177-D4231393A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C0C0"/>
            </a:gs>
            <a:gs pos="100000">
              <a:srgbClr val="9F9F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BD66A248-EF91-4E50-96AD-7E50B2863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5880100"/>
            <a:ext cx="1905000" cy="431800"/>
          </a:xfrm>
          <a:noFill/>
        </p:spPr>
        <p:txBody>
          <a:bodyPr/>
          <a:lstStyle/>
          <a:p>
            <a:fld id="{5D83823D-BDB3-47D3-BB03-872E5A448F02}" type="slidenum">
              <a:rPr lang="ru-RU"/>
              <a:pPr/>
              <a:t>1</a:t>
            </a:fld>
            <a:endParaRPr lang="ru-RU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39925"/>
            <a:ext cx="9144000" cy="1627188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Курс лекций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b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Теория и практика</a:t>
            </a:r>
            <a:r>
              <a:rPr lang="ru-RU" sz="3600" b="1" dirty="0" smtClean="0">
                <a:solidFill>
                  <a:srgbClr val="FFFF99"/>
                </a:solidFill>
              </a:rPr>
              <a:t> </a:t>
            </a:r>
            <a:r>
              <a:rPr lang="ru-RU" sz="3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становления</a:t>
            </a:r>
            <a:r>
              <a:rPr lang="ru-RU" sz="2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экономики, налогов и финансов</a:t>
            </a:r>
            <a:br>
              <a:rPr lang="ru-RU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России в  Х – ХХ веках</a:t>
            </a:r>
            <a:endPara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36988"/>
            <a:ext cx="9144000" cy="14890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Заслуженный деятель науки РФ,</a:t>
            </a:r>
            <a:b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доктор экономических наук, профессор</a:t>
            </a:r>
            <a:b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академик МАН Евразия</a:t>
            </a:r>
            <a:b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Семенкова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Татьяна Георгиевна</a:t>
            </a:r>
          </a:p>
        </p:txBody>
      </p:sp>
      <p:pic>
        <p:nvPicPr>
          <p:cNvPr id="300036" name="Picture 4" descr="logo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77800"/>
            <a:ext cx="1109662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ru-RU" sz="1800">
                <a:effectLst/>
                <a:latin typeface="Arial" charset="0"/>
              </a:rPr>
              <a:t>Федеральное государственное образовательное учреждение 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sz="1800">
                <a:effectLst/>
                <a:latin typeface="Arial" charset="0"/>
              </a:rPr>
              <a:t>высшего профессионального образования</a:t>
            </a:r>
            <a:br>
              <a:rPr lang="ru-RU" sz="1800">
                <a:effectLst/>
                <a:latin typeface="Arial" charset="0"/>
              </a:rPr>
            </a:br>
            <a:r>
              <a:rPr lang="ru-RU">
                <a:effectLst/>
                <a:latin typeface="Arial" charset="0"/>
              </a:rPr>
              <a:t>«Финансовая академия </a:t>
            </a:r>
            <a:br>
              <a:rPr lang="ru-RU">
                <a:effectLst/>
                <a:latin typeface="Arial" charset="0"/>
              </a:rPr>
            </a:br>
            <a:r>
              <a:rPr lang="ru-RU">
                <a:effectLst/>
                <a:latin typeface="Arial" charset="0"/>
              </a:rPr>
              <a:t>при Правительстве Российской Федерации»</a:t>
            </a:r>
          </a:p>
        </p:txBody>
      </p:sp>
      <p:sp>
        <p:nvSpPr>
          <p:cNvPr id="300038" name="Text Box 6"/>
          <p:cNvSpPr txBox="1">
            <a:spLocks noChangeArrowheads="1"/>
          </p:cNvSpPr>
          <p:nvPr/>
        </p:nvSpPr>
        <p:spPr bwMode="auto">
          <a:xfrm>
            <a:off x="0" y="5397500"/>
            <a:ext cx="91440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Для  студентов финансово-экономических вузов</a:t>
            </a:r>
            <a:endParaRPr lang="ru-RU" dirty="0">
              <a:effectLst/>
              <a:latin typeface="Arial" pitchFamily="34" charset="0"/>
            </a:endParaRPr>
          </a:p>
        </p:txBody>
      </p:sp>
      <p:sp>
        <p:nvSpPr>
          <p:cNvPr id="300039" name="Text Box 7"/>
          <p:cNvSpPr txBox="1">
            <a:spLocks noChangeArrowheads="1"/>
          </p:cNvSpPr>
          <p:nvPr/>
        </p:nvSpPr>
        <p:spPr bwMode="auto">
          <a:xfrm>
            <a:off x="0" y="5851525"/>
            <a:ext cx="9144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1800">
                <a:solidFill>
                  <a:schemeClr val="bg1"/>
                </a:solidFill>
                <a:effectLst/>
                <a:latin typeface="Arial" charset="0"/>
              </a:rPr>
              <a:t>Москва</a:t>
            </a:r>
          </a:p>
          <a:p>
            <a:pPr algn="ctr" eaLnBrk="1" hangingPunct="1"/>
            <a:r>
              <a:rPr lang="ru-RU" sz="1800">
                <a:solidFill>
                  <a:schemeClr val="bg1"/>
                </a:solidFill>
                <a:effectLst/>
                <a:latin typeface="Arial" charset="0"/>
              </a:rPr>
              <a:t>2007\08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CEA4A5-7EFF-4095-A8CF-8BB99EC211F0}" type="slidenum">
              <a:rPr lang="ru-RU"/>
              <a:pPr/>
              <a:t>10</a:t>
            </a:fld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918450" cy="5256212"/>
          </a:xfrm>
          <a:solidFill>
            <a:srgbClr val="FFFF00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Археологические раскопки помогают понять </a:t>
            </a: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занятия населения</a:t>
            </a:r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:</a:t>
            </a:r>
          </a:p>
          <a:p>
            <a:pPr algn="ctr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sz="2800" b="1" smtClean="0">
                <a:solidFill>
                  <a:schemeClr val="accent2"/>
                </a:solidFill>
                <a:latin typeface="Arial" charset="0"/>
              </a:rPr>
              <a:t>Возделывались </a:t>
            </a: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зерно</a:t>
            </a:r>
            <a:r>
              <a:rPr lang="ru-RU" sz="2800" b="1" smtClean="0">
                <a:solidFill>
                  <a:schemeClr val="accent2"/>
                </a:solidFill>
                <a:latin typeface="Arial" charset="0"/>
              </a:rPr>
              <a:t>, просо, рожь, пшеница, ячмень </a:t>
            </a:r>
          </a:p>
          <a:p>
            <a:pPr algn="ctr">
              <a:lnSpc>
                <a:spcPct val="90000"/>
              </a:lnSpc>
            </a:pPr>
            <a:r>
              <a:rPr lang="ru-RU" sz="2800" b="1" smtClean="0">
                <a:solidFill>
                  <a:schemeClr val="accent2"/>
                </a:solidFill>
                <a:latin typeface="Arial" charset="0"/>
              </a:rPr>
              <a:t>выращивали </a:t>
            </a: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лён</a:t>
            </a:r>
            <a:r>
              <a:rPr lang="ru-RU" sz="2800" b="1" smtClean="0">
                <a:solidFill>
                  <a:schemeClr val="accent2"/>
                </a:solidFill>
                <a:latin typeface="Arial" charset="0"/>
              </a:rPr>
              <a:t>. </a:t>
            </a:r>
          </a:p>
          <a:p>
            <a:pPr algn="ctr">
              <a:lnSpc>
                <a:spcPct val="90000"/>
              </a:lnSpc>
            </a:pPr>
            <a:r>
              <a:rPr lang="ru-RU" sz="2800" b="1" smtClean="0">
                <a:solidFill>
                  <a:schemeClr val="accent2"/>
                </a:solidFill>
                <a:latin typeface="Arial" charset="0"/>
              </a:rPr>
              <a:t>Разводили домашних животных: </a:t>
            </a: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лошадей, коров</a:t>
            </a:r>
            <a:r>
              <a:rPr lang="ru-RU" sz="2800" b="1" smtClean="0">
                <a:solidFill>
                  <a:schemeClr val="accent2"/>
                </a:solidFill>
                <a:latin typeface="Arial" charset="0"/>
              </a:rPr>
              <a:t>, свиней, коз, собак.</a:t>
            </a:r>
          </a:p>
          <a:p>
            <a:pPr algn="ctr">
              <a:lnSpc>
                <a:spcPct val="90000"/>
              </a:lnSpc>
            </a:pPr>
            <a:r>
              <a:rPr lang="ru-RU" sz="2800" b="1" smtClean="0">
                <a:solidFill>
                  <a:schemeClr val="accent2"/>
                </a:solidFill>
                <a:latin typeface="Arial" charset="0"/>
              </a:rPr>
              <a:t> Было много изделий из</a:t>
            </a:r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металла</a:t>
            </a:r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pPr algn="ctr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 Занимались </a:t>
            </a: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охотой и рыболовством</a:t>
            </a:r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.</a:t>
            </a:r>
            <a:r>
              <a:rPr lang="ru-RU" sz="2400" smtClean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88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BCC78-0F76-4F59-9516-E8747F4886C8}" type="slidenum">
              <a:rPr lang="ru-RU"/>
              <a:pPr/>
              <a:t>11</a:t>
            </a:fld>
            <a:endParaRPr lang="ru-RU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7918450" cy="4332287"/>
          </a:xfrm>
          <a:solidFill>
            <a:srgbClr val="FFFF99"/>
          </a:solidFill>
        </p:spPr>
        <p:txBody>
          <a:bodyPr/>
          <a:lstStyle/>
          <a:p>
            <a:r>
              <a:rPr lang="en-US" sz="6000" b="1" smtClean="0">
                <a:solidFill>
                  <a:srgbClr val="FF0000"/>
                </a:solidFill>
                <a:latin typeface="Arial" charset="0"/>
              </a:rPr>
              <a:t>VI</a:t>
            </a:r>
            <a:r>
              <a:rPr lang="ru-RU" sz="6000" b="1" smtClean="0">
                <a:solidFill>
                  <a:srgbClr val="FF0000"/>
                </a:solidFill>
                <a:latin typeface="Arial" charset="0"/>
              </a:rPr>
              <a:t>-1</a:t>
            </a:r>
            <a:r>
              <a:rPr lang="en-US" sz="6000" b="1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ru-RU" sz="6000" b="1" smtClean="0">
                <a:solidFill>
                  <a:srgbClr val="FF0000"/>
                </a:solidFill>
                <a:latin typeface="Arial" charset="0"/>
              </a:rPr>
              <a:t> вв. до н.э.</a:t>
            </a:r>
            <a:br>
              <a:rPr lang="ru-RU" sz="60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6000" b="1" smtClean="0">
                <a:solidFill>
                  <a:srgbClr val="FF0000"/>
                </a:solidFill>
                <a:latin typeface="Arial" charset="0"/>
              </a:rPr>
              <a:t>Славяне вели оживленную </a:t>
            </a:r>
            <a:r>
              <a:rPr lang="ru-RU" sz="7200" b="1" smtClean="0">
                <a:solidFill>
                  <a:srgbClr val="FF0000"/>
                </a:solidFill>
                <a:latin typeface="Arial" charset="0"/>
              </a:rPr>
              <a:t>торговлю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D7CA9F-E601-43BC-8986-23B8D814B6AA}" type="slidenum">
              <a:rPr lang="ru-RU"/>
              <a:pPr/>
              <a:t>12</a:t>
            </a:fld>
            <a:endParaRPr lang="ru-RU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2592388"/>
          </a:xfrm>
          <a:solidFill>
            <a:srgbClr val="FF9900"/>
          </a:solidFill>
        </p:spPr>
        <p:txBody>
          <a:bodyPr/>
          <a:lstStyle/>
          <a:p>
            <a:r>
              <a:rPr lang="ru-RU" b="1" smtClean="0">
                <a:latin typeface="Arial" charset="0"/>
              </a:rPr>
              <a:t>славяне имели свою</a:t>
            </a:r>
            <a:r>
              <a:rPr lang="ru-RU" smtClean="0">
                <a:latin typeface="Arial" charset="0"/>
              </a:rPr>
              <a:t> </a:t>
            </a:r>
            <a:r>
              <a:rPr lang="ru-RU" b="1" smtClean="0">
                <a:latin typeface="Arial" charset="0"/>
              </a:rPr>
              <a:t>политическую систему и экономическую организацию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141663"/>
            <a:ext cx="7773987" cy="2951162"/>
          </a:xfrm>
          <a:solidFill>
            <a:srgbClr val="00FFFF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b="1" u="sng" smtClean="0">
                <a:latin typeface="Arial" charset="0"/>
              </a:rPr>
              <a:t>На севере</a:t>
            </a:r>
            <a:r>
              <a:rPr lang="ru-RU" sz="2000" b="1" smtClean="0">
                <a:latin typeface="Arial" charset="0"/>
              </a:rPr>
              <a:t> </a:t>
            </a:r>
            <a:r>
              <a:rPr lang="ru-RU" sz="2800" b="1" smtClean="0">
                <a:latin typeface="Arial" charset="0"/>
              </a:rPr>
              <a:t>вокруг озера Ильмень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Arial" charset="0"/>
              </a:rPr>
              <a:t>и</a:t>
            </a:r>
            <a:r>
              <a:rPr lang="ru-RU" sz="4000" b="1" smtClean="0">
                <a:latin typeface="Arial" charset="0"/>
              </a:rPr>
              <a:t> </a:t>
            </a:r>
            <a:r>
              <a:rPr lang="ru-RU" sz="4000" b="1" u="sng" smtClean="0">
                <a:latin typeface="Arial" charset="0"/>
              </a:rPr>
              <a:t>на юге</a:t>
            </a:r>
            <a:r>
              <a:rPr lang="ru-RU" sz="2800" b="1" smtClean="0">
                <a:latin typeface="Arial" charset="0"/>
              </a:rPr>
              <a:t> в районе Киева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Arial" charset="0"/>
              </a:rPr>
              <a:t>складывались </a:t>
            </a:r>
            <a:r>
              <a:rPr lang="ru-RU" sz="4400" b="1" smtClean="0">
                <a:latin typeface="Arial" charset="0"/>
              </a:rPr>
              <a:t>центры</a:t>
            </a:r>
            <a:r>
              <a:rPr lang="ru-RU" sz="2800" b="1" smtClean="0">
                <a:latin typeface="Arial" charset="0"/>
              </a:rPr>
              <a:t>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Arial" charset="0"/>
              </a:rPr>
              <a:t>к которым тяготели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000" b="1" smtClean="0">
                <a:latin typeface="Arial" charset="0"/>
              </a:rPr>
              <a:t>торговые</a:t>
            </a:r>
            <a:r>
              <a:rPr lang="ru-RU" sz="3600" b="1" smtClean="0">
                <a:latin typeface="Arial" charset="0"/>
              </a:rPr>
              <a:t> и культурные связи</a:t>
            </a:r>
            <a:r>
              <a:rPr lang="ru-RU" sz="36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76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  <p:bldP spid="17613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572BE-D4B0-4901-A63C-D438B18EB9CB}" type="slidenum">
              <a:rPr lang="ru-RU"/>
              <a:pPr/>
              <a:t>13</a:t>
            </a:fld>
            <a:endParaRPr lang="ru-RU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847012" cy="5411788"/>
          </a:xfrm>
          <a:solidFill>
            <a:srgbClr val="CCFFFF"/>
          </a:solidFill>
        </p:spPr>
        <p:txBody>
          <a:bodyPr/>
          <a:lstStyle/>
          <a:p>
            <a:r>
              <a:rPr lang="ru-RU" b="1" smtClean="0">
                <a:latin typeface="Arial" charset="0"/>
              </a:rPr>
              <a:t>Экономическое развитие  дважды нарушалось мощными нашествиями других народов – </a:t>
            </a:r>
            <a:br>
              <a:rPr lang="ru-RU" b="1" smtClean="0">
                <a:latin typeface="Arial" charset="0"/>
              </a:rPr>
            </a:br>
            <a:r>
              <a:rPr lang="ru-RU" sz="6000" b="1" smtClean="0">
                <a:latin typeface="Arial" charset="0"/>
              </a:rPr>
              <a:t>сарматов  и  гунов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A3EFAE-CAC2-483F-B3F2-71EFDD52A91F}" type="slidenum">
              <a:rPr lang="ru-RU"/>
              <a:pPr/>
              <a:t>14</a:t>
            </a:fld>
            <a:endParaRPr lang="ru-RU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847012" cy="1223962"/>
          </a:xfrm>
          <a:solidFill>
            <a:srgbClr val="FFFF99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нашествие сарматов</a:t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>
                <a:latin typeface="Arial" charset="0"/>
              </a:rPr>
              <a:t> в III в. до н.э.</a:t>
            </a:r>
            <a:r>
              <a:rPr lang="ru-RU" sz="4000" b="1" smtClean="0"/>
              <a:t>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392612"/>
          </a:xfrm>
          <a:solidFill>
            <a:srgbClr val="00FF00"/>
          </a:solidFill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ru-RU" sz="4400" b="1" smtClean="0">
                <a:latin typeface="Arial" charset="0"/>
              </a:rPr>
              <a:t>После вторжения сарматов, захвативших Причерноморье,</a:t>
            </a:r>
          </a:p>
          <a:p>
            <a:pPr marL="533400" indent="-533400" algn="ctr">
              <a:buFontTx/>
              <a:buNone/>
            </a:pPr>
            <a:r>
              <a:rPr lang="ru-RU" sz="4400" b="1" smtClean="0">
                <a:latin typeface="Arial" charset="0"/>
              </a:rPr>
              <a:t>Началось </a:t>
            </a:r>
            <a:r>
              <a:rPr lang="ru-RU" sz="4400" b="1" u="sng" smtClean="0">
                <a:latin typeface="Arial" charset="0"/>
              </a:rPr>
              <a:t>мирное</a:t>
            </a:r>
            <a:r>
              <a:rPr lang="ru-RU" sz="4400" b="1" smtClean="0">
                <a:latin typeface="Arial" charset="0"/>
              </a:rPr>
              <a:t> расселение славян к северу в лесной зоне</a:t>
            </a:r>
            <a:r>
              <a:rPr lang="ru-RU" sz="2800" b="1" smtClean="0">
                <a:latin typeface="Arial" charset="0"/>
              </a:rPr>
              <a:t>.</a:t>
            </a:r>
            <a:r>
              <a:rPr lang="ru-RU" sz="28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21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1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  <p:bldP spid="9216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0D9781-75E9-4544-A794-E5325139A5C2}" type="slidenum">
              <a:rPr lang="ru-RU"/>
              <a:pPr/>
              <a:t>15</a:t>
            </a:fld>
            <a:endParaRPr lang="ru-RU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2016125"/>
          </a:xfrm>
          <a:solidFill>
            <a:srgbClr val="FF99CC"/>
          </a:solidFill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ОСЛАБЛЕНИЮ сарматского ИГА способствовало продвижение с северо-запада </a:t>
            </a:r>
            <a:r>
              <a:rPr lang="ru-RU" sz="3200" smtClean="0">
                <a:latin typeface="Arial" charset="0"/>
              </a:rPr>
              <a:t> </a:t>
            </a:r>
            <a:r>
              <a:rPr lang="ru-RU" sz="3200" b="1" smtClean="0">
                <a:latin typeface="Arial" charset="0"/>
              </a:rPr>
              <a:t>германских племен (ГОТОВ)</a:t>
            </a:r>
            <a:endParaRPr lang="ru-RU" sz="3200" smtClean="0">
              <a:latin typeface="Arial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280400" cy="3600450"/>
          </a:xfrm>
          <a:solidFill>
            <a:srgbClr val="99CCFF"/>
          </a:solidFill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sz="3600" b="1" smtClean="0">
                <a:latin typeface="Arial" charset="0"/>
              </a:rPr>
              <a:t>Продвижение готов содействовало усилению </a:t>
            </a:r>
            <a:r>
              <a:rPr lang="ru-RU" sz="3600" smtClean="0">
                <a:latin typeface="Arial" charset="0"/>
              </a:rPr>
              <a:t>славяно-германских экономических</a:t>
            </a:r>
            <a:r>
              <a:rPr lang="ru-RU" sz="3600" b="1" smtClean="0">
                <a:latin typeface="Arial" charset="0"/>
              </a:rPr>
              <a:t>    контактов, </a:t>
            </a:r>
          </a:p>
          <a:p>
            <a:pPr marL="609600" indent="-609600">
              <a:buFontTx/>
              <a:buNone/>
            </a:pPr>
            <a:r>
              <a:rPr lang="ru-RU" sz="2000" b="1" smtClean="0">
                <a:latin typeface="Arial" charset="0"/>
              </a:rPr>
              <a:t>а с другой стороны,</a:t>
            </a:r>
            <a:r>
              <a:rPr lang="ru-RU" sz="2800" b="1" smtClean="0">
                <a:latin typeface="Arial" charset="0"/>
              </a:rPr>
              <a:t> привело к </a:t>
            </a:r>
            <a:r>
              <a:rPr lang="ru-RU" b="1" u="sng" smtClean="0">
                <a:latin typeface="Arial" charset="0"/>
              </a:rPr>
              <a:t>обособлению</a:t>
            </a:r>
            <a:r>
              <a:rPr lang="ru-RU" sz="2800" b="1" smtClean="0">
                <a:latin typeface="Arial" charset="0"/>
              </a:rPr>
              <a:t>     </a:t>
            </a:r>
          </a:p>
          <a:p>
            <a:pPr marL="609600" indent="-609600">
              <a:buFontTx/>
              <a:buNone/>
            </a:pPr>
            <a:r>
              <a:rPr lang="ru-RU" sz="2800" b="1" smtClean="0">
                <a:latin typeface="Arial" charset="0"/>
              </a:rPr>
              <a:t>ЗАПАДНЫХ и ВОСТОЧНЫХ    славян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839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457E23-96D8-4054-A26D-95A1BB688BFC}" type="slidenum">
              <a:rPr lang="ru-RU"/>
              <a:pPr/>
              <a:t>16</a:t>
            </a:fld>
            <a:endParaRPr lang="ru-RU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848600" cy="2376487"/>
          </a:xfrm>
          <a:solidFill>
            <a:srgbClr val="FF9900"/>
          </a:solidFill>
        </p:spPr>
        <p:txBody>
          <a:bodyPr/>
          <a:lstStyle/>
          <a:p>
            <a:r>
              <a:rPr lang="ru-RU" b="1" smtClean="0">
                <a:latin typeface="Arial" charset="0"/>
              </a:rPr>
              <a:t>СТАНОВЛЕНИЕ ЭКОНОМИКИ СЛАВЯН</a:t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в 1 тыс. нашей эры</a:t>
            </a:r>
            <a:r>
              <a:rPr lang="ru-RU" b="1" smtClean="0"/>
              <a:t>  </a:t>
            </a:r>
            <a:endParaRPr lang="ru-RU" smtClean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068638"/>
            <a:ext cx="8642350" cy="3455987"/>
          </a:xfrm>
          <a:solidFill>
            <a:srgbClr val="00FF00"/>
          </a:solidFill>
        </p:spPr>
        <p:txBody>
          <a:bodyPr/>
          <a:lstStyle/>
          <a:p>
            <a:pPr marL="533400" indent="-533400" algn="ctr">
              <a:buFontTx/>
              <a:buNone/>
            </a:pPr>
            <a:r>
              <a:rPr lang="ru-RU" b="1" smtClean="0">
                <a:latin typeface="Arial" charset="0"/>
              </a:rPr>
              <a:t>В </a:t>
            </a:r>
            <a:r>
              <a:rPr lang="en-US" b="1" smtClean="0">
                <a:latin typeface="Arial" charset="0"/>
              </a:rPr>
              <a:t>I</a:t>
            </a:r>
            <a:r>
              <a:rPr lang="ru-RU" b="1" smtClean="0">
                <a:latin typeface="Arial" charset="0"/>
              </a:rPr>
              <a:t> - </a:t>
            </a:r>
            <a:r>
              <a:rPr lang="en-US" b="1" smtClean="0">
                <a:latin typeface="Arial" charset="0"/>
              </a:rPr>
              <a:t>II</a:t>
            </a:r>
            <a:r>
              <a:rPr lang="ru-RU" b="1" smtClean="0">
                <a:latin typeface="Arial" charset="0"/>
              </a:rPr>
              <a:t> вв. н.э. на  территории расселения славян наступает </a:t>
            </a:r>
            <a:r>
              <a:rPr lang="ru-RU" sz="4000" b="1" smtClean="0">
                <a:latin typeface="Arial" charset="0"/>
              </a:rPr>
              <a:t>новый расцвет</a:t>
            </a:r>
            <a:r>
              <a:rPr lang="ru-RU" b="1" smtClean="0">
                <a:latin typeface="Arial" charset="0"/>
              </a:rPr>
              <a:t> –</a:t>
            </a:r>
          </a:p>
          <a:p>
            <a:pPr marL="533400" indent="-533400" algn="ctr">
              <a:buFontTx/>
              <a:buNone/>
            </a:pPr>
            <a:r>
              <a:rPr lang="ru-RU" b="1" smtClean="0">
                <a:latin typeface="Arial" charset="0"/>
              </a:rPr>
              <a:t> </a:t>
            </a:r>
            <a:r>
              <a:rPr lang="ru-RU" sz="4400" b="1" smtClean="0">
                <a:latin typeface="Arial" charset="0"/>
              </a:rPr>
              <a:t>«Трояновы века».</a:t>
            </a:r>
            <a:r>
              <a:rPr lang="ru-RU" b="1" smtClean="0">
                <a:latin typeface="Arial" charset="0"/>
              </a:rPr>
              <a:t> </a:t>
            </a:r>
          </a:p>
          <a:p>
            <a:pPr marL="533400" indent="-533400" algn="ctr">
              <a:buFontTx/>
              <a:buNone/>
            </a:pPr>
            <a:r>
              <a:rPr lang="ru-RU" b="1" smtClean="0">
                <a:latin typeface="Arial" charset="0"/>
              </a:rPr>
              <a:t>Оживилась </a:t>
            </a:r>
            <a:r>
              <a:rPr lang="ru-RU" sz="3600" b="1" smtClean="0">
                <a:latin typeface="Arial" charset="0"/>
              </a:rPr>
              <a:t>торговля славян с греко-римскими народами</a:t>
            </a:r>
            <a:r>
              <a:rPr lang="ru-RU" b="1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771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71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animBg="1"/>
      <p:bldP spid="17715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0265A6-69C8-4348-AEB9-936A848DF74A}" type="slidenum">
              <a:rPr lang="ru-RU"/>
              <a:pPr/>
              <a:t>17</a:t>
            </a:fld>
            <a:endParaRPr lang="ru-RU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558088" cy="2736850"/>
          </a:xfrm>
          <a:gradFill rotWithShape="1">
            <a:gsLst>
              <a:gs pos="0">
                <a:srgbClr val="FF0000"/>
              </a:gs>
              <a:gs pos="100000">
                <a:srgbClr val="66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4000" b="1" smtClean="0">
                <a:solidFill>
                  <a:srgbClr val="FFFF99"/>
                </a:solidFill>
                <a:latin typeface="Arial" charset="0"/>
              </a:rPr>
              <a:t>РИМСКИЕ  ПИСАТЕЛИ </a:t>
            </a:r>
            <a:br>
              <a:rPr lang="ru-RU" sz="4000" b="1" smtClean="0">
                <a:solidFill>
                  <a:srgbClr val="FFFF99"/>
                </a:solidFill>
                <a:latin typeface="Arial" charset="0"/>
              </a:rPr>
            </a:br>
            <a:r>
              <a:rPr lang="ru-RU" sz="4000" b="1" smtClean="0">
                <a:solidFill>
                  <a:srgbClr val="FFFF99"/>
                </a:solidFill>
                <a:latin typeface="Arial" charset="0"/>
              </a:rPr>
              <a:t>Гай Пиний (ок.23-79 г.) и Корнелей Тацит (ок.58-117</a:t>
            </a:r>
            <a:r>
              <a:rPr lang="ru-RU" sz="4000" b="1" smtClean="0">
                <a:latin typeface="Arial" charset="0"/>
              </a:rPr>
              <a:t> </a:t>
            </a:r>
            <a:r>
              <a:rPr lang="ru-RU" sz="4000" b="1" smtClean="0">
                <a:solidFill>
                  <a:srgbClr val="FFFF99"/>
                </a:solidFill>
                <a:latin typeface="Arial" charset="0"/>
              </a:rPr>
              <a:t>г</a:t>
            </a:r>
            <a:endParaRPr lang="ru-RU" sz="4800" b="1" smtClean="0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611188" y="2879725"/>
            <a:ext cx="81010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4000" b="1">
                <a:effectLst/>
                <a:latin typeface="Arial" charset="0"/>
              </a:rPr>
              <a:t>отмечали, что </a:t>
            </a:r>
            <a:r>
              <a:rPr lang="ru-RU" sz="4800" b="1">
                <a:effectLst/>
                <a:latin typeface="Arial" charset="0"/>
              </a:rPr>
              <a:t>славянские</a:t>
            </a:r>
            <a:r>
              <a:rPr lang="ru-RU" sz="4000" b="1">
                <a:effectLst/>
                <a:latin typeface="Arial" charset="0"/>
              </a:rPr>
              <a:t> </a:t>
            </a:r>
          </a:p>
          <a:p>
            <a:pPr algn="ctr"/>
            <a:r>
              <a:rPr lang="ru-RU" sz="4000" b="1">
                <a:effectLst/>
                <a:latin typeface="Arial" charset="0"/>
              </a:rPr>
              <a:t>Племена  </a:t>
            </a:r>
            <a:r>
              <a:rPr lang="ru-RU" sz="4800" b="1">
                <a:effectLst/>
                <a:latin typeface="Arial" charset="0"/>
              </a:rPr>
              <a:t>многочисленны</a:t>
            </a:r>
            <a:r>
              <a:rPr lang="ru-RU" sz="4000" b="1">
                <a:effectLst/>
                <a:latin typeface="Arial" charset="0"/>
              </a:rPr>
              <a:t> </a:t>
            </a:r>
          </a:p>
          <a:p>
            <a:pPr algn="ctr"/>
            <a:r>
              <a:rPr lang="ru-RU" sz="4000" b="1">
                <a:effectLst/>
                <a:latin typeface="Arial" charset="0"/>
              </a:rPr>
              <a:t>И занимают </a:t>
            </a:r>
            <a:r>
              <a:rPr lang="ru-RU" sz="4800" b="1">
                <a:effectLst/>
                <a:latin typeface="Arial" charset="0"/>
              </a:rPr>
              <a:t>огромные </a:t>
            </a:r>
          </a:p>
          <a:p>
            <a:pPr algn="ctr"/>
            <a:r>
              <a:rPr lang="ru-RU" sz="4800" b="1">
                <a:effectLst/>
                <a:latin typeface="Arial" charset="0"/>
              </a:rPr>
              <a:t>пространства</a:t>
            </a:r>
            <a:r>
              <a:rPr lang="ru-RU" sz="4000" b="1">
                <a:effectLst/>
                <a:latin typeface="Arial" charset="0"/>
              </a:rPr>
              <a:t> </a:t>
            </a:r>
          </a:p>
          <a:p>
            <a:pPr algn="ctr"/>
            <a:r>
              <a:rPr lang="ru-RU" sz="4000" b="1">
                <a:effectLst/>
                <a:latin typeface="Arial" charset="0"/>
              </a:rPr>
              <a:t>за Вислой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nimBg="1" autoUpdateAnimBg="0"/>
      <p:bldP spid="1812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BD3898-F39D-4EA5-B393-DE047BCE61BC}" type="slidenum">
              <a:rPr lang="ru-RU"/>
              <a:pPr/>
              <a:t>18</a:t>
            </a:fld>
            <a:endParaRPr lang="ru-RU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3988" cy="1524000"/>
          </a:xfrm>
          <a:solidFill>
            <a:srgbClr val="FF9900"/>
          </a:solidFill>
        </p:spPr>
        <p:txBody>
          <a:bodyPr/>
          <a:lstStyle/>
          <a:p>
            <a:r>
              <a:rPr lang="ru-RU" smtClean="0">
                <a:latin typeface="Arial" charset="0"/>
              </a:rPr>
              <a:t>В «Трояновы века» славяне вернулись к </a:t>
            </a:r>
            <a:r>
              <a:rPr lang="ru-RU" b="1" smtClean="0">
                <a:latin typeface="Arial" charset="0"/>
              </a:rPr>
              <a:t>экспорту</a:t>
            </a:r>
            <a:r>
              <a:rPr lang="ru-RU" smtClean="0">
                <a:latin typeface="Arial" charset="0"/>
              </a:rPr>
              <a:t> </a:t>
            </a:r>
            <a:r>
              <a:rPr lang="ru-RU" b="1" smtClean="0">
                <a:latin typeface="Arial" charset="0"/>
              </a:rPr>
              <a:t>хлеба</a:t>
            </a:r>
            <a:r>
              <a:rPr lang="ru-RU" smtClean="0"/>
              <a:t> 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424862" cy="4176712"/>
          </a:xfrm>
          <a:solidFill>
            <a:srgbClr val="00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400" b="1" smtClean="0">
                <a:latin typeface="Arial" charset="0"/>
              </a:rPr>
              <a:t>Развитие торговли подтверждается огромным количеством </a:t>
            </a:r>
            <a:r>
              <a:rPr lang="ru-RU" sz="4800" b="1" smtClean="0">
                <a:latin typeface="Arial" charset="0"/>
              </a:rPr>
              <a:t>кладов</a:t>
            </a:r>
            <a:r>
              <a:rPr lang="ru-RU" sz="4400" b="1" smtClean="0">
                <a:latin typeface="Arial" charset="0"/>
              </a:rPr>
              <a:t> </a:t>
            </a:r>
            <a:r>
              <a:rPr lang="ru-RU" sz="4400" b="1" u="sng" smtClean="0">
                <a:latin typeface="Arial" charset="0"/>
              </a:rPr>
              <a:t>римских серебряных монет</a:t>
            </a:r>
            <a:r>
              <a:rPr lang="ru-RU" sz="4400" b="1" smtClean="0">
                <a:latin typeface="Arial" charset="0"/>
              </a:rPr>
              <a:t>, на территории нашей страны</a:t>
            </a:r>
            <a:r>
              <a:rPr lang="ru-RU" sz="440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802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802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animBg="1"/>
      <p:bldP spid="180227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930BB-3B2B-4C43-A40B-2369E16901DD}" type="slidenum">
              <a:rPr lang="ru-RU"/>
              <a:pPr/>
              <a:t>19</a:t>
            </a:fld>
            <a:endParaRPr lang="ru-R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059737" cy="4968875"/>
          </a:xfrm>
          <a:solidFill>
            <a:srgbClr val="FF99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5400" b="1" smtClean="0">
                <a:latin typeface="Arial" charset="0"/>
              </a:rPr>
              <a:t>В </a:t>
            </a:r>
            <a:r>
              <a:rPr lang="en-US" sz="5400" b="1" smtClean="0">
                <a:latin typeface="Arial" charset="0"/>
              </a:rPr>
              <a:t>IV</a:t>
            </a:r>
            <a:r>
              <a:rPr lang="ru-RU" sz="5400" b="1" smtClean="0">
                <a:latin typeface="Arial" charset="0"/>
              </a:rPr>
              <a:t> веке вторично процесс развития восточных славян был нарушен </a:t>
            </a:r>
            <a:r>
              <a:rPr lang="ru-RU" sz="6000" b="1" smtClean="0">
                <a:latin typeface="Arial" charset="0"/>
              </a:rPr>
              <a:t>нашествием гуннов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08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F508B3-223B-4E32-8953-4CE3D27B447E}" type="slidenum">
              <a:rPr lang="ru-RU"/>
              <a:pPr/>
              <a:t>2</a:t>
            </a:fld>
            <a:endParaRPr lang="ru-RU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7918450" cy="5616575"/>
          </a:xfrm>
          <a:solidFill>
            <a:srgbClr val="FFFF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 smtClean="0">
                <a:latin typeface="Arial" charset="0"/>
              </a:rPr>
              <a:t>ПРЕДМЕТОМ КУРСА ЯВЛЯЕТСЯ  </a:t>
            </a:r>
            <a:r>
              <a:rPr lang="ru-RU" sz="4000" b="1" dirty="0" smtClean="0">
                <a:solidFill>
                  <a:srgbClr val="FF0066"/>
                </a:solidFill>
                <a:latin typeface="Arial" charset="0"/>
              </a:rPr>
              <a:t>ПРОЦЕСС</a:t>
            </a:r>
          </a:p>
          <a:p>
            <a:pPr algn="ctr">
              <a:buFontTx/>
              <a:buNone/>
            </a:pPr>
            <a:r>
              <a:rPr lang="ru-RU" sz="4000" b="1" dirty="0" smtClean="0">
                <a:latin typeface="Arial" charset="0"/>
              </a:rPr>
              <a:t>СТАНОВЛЕНИЯ и  РАЗВИТИЯ ЭКОНОМИЧЕСКИХ ОТНОШЕНИЙ, НАЛОГОВ И ФИНАНСОВ </a:t>
            </a:r>
          </a:p>
          <a:p>
            <a:pPr algn="ctr">
              <a:buFontTx/>
              <a:buNone/>
            </a:pPr>
            <a:r>
              <a:rPr lang="ru-RU" sz="4000" b="1" dirty="0" smtClean="0">
                <a:latin typeface="Arial" charset="0"/>
              </a:rPr>
              <a:t>на всех ЭТАПАХ   ЭВОЛЮЦИИ ОБЩЕСТВА в РОССИИ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904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19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19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82D416-F802-416A-B750-792D2C58AAB4}" type="slidenum">
              <a:rPr lang="ru-RU"/>
              <a:pPr/>
              <a:t>20</a:t>
            </a:fld>
            <a:endParaRPr lang="ru-RU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991475" cy="1295400"/>
          </a:xfrm>
          <a:solidFill>
            <a:srgbClr val="FF99CC"/>
          </a:solidFill>
        </p:spPr>
        <p:txBody>
          <a:bodyPr/>
          <a:lstStyle/>
          <a:p>
            <a:r>
              <a:rPr lang="ru-RU" sz="3600" b="1" smtClean="0">
                <a:latin typeface="Arial" charset="0"/>
              </a:rPr>
              <a:t>Гунны разгромили сарматов и </a:t>
            </a:r>
            <a:br>
              <a:rPr lang="ru-RU" sz="3600" b="1" smtClean="0">
                <a:latin typeface="Arial" charset="0"/>
              </a:rPr>
            </a:br>
            <a:r>
              <a:rPr lang="ru-RU" sz="3600" b="1" smtClean="0">
                <a:latin typeface="Arial" charset="0"/>
              </a:rPr>
              <a:t>разбили готов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918450" cy="4248150"/>
          </a:xfrm>
          <a:solidFill>
            <a:srgbClr val="99CCFF"/>
          </a:solidFill>
        </p:spPr>
        <p:txBody>
          <a:bodyPr/>
          <a:lstStyle/>
          <a:p>
            <a:pPr algn="ctr"/>
            <a:r>
              <a:rPr lang="ru-RU" sz="3600" b="1" smtClean="0">
                <a:latin typeface="Arial" charset="0"/>
              </a:rPr>
              <a:t>покорили народы </a:t>
            </a:r>
            <a:r>
              <a:rPr lang="ru-RU" sz="4000" b="1" smtClean="0">
                <a:latin typeface="Arial" charset="0"/>
              </a:rPr>
              <a:t>Кавказа</a:t>
            </a:r>
            <a:r>
              <a:rPr lang="ru-RU" sz="3600" b="1" smtClean="0">
                <a:latin typeface="Arial" charset="0"/>
              </a:rPr>
              <a:t>, </a:t>
            </a:r>
          </a:p>
          <a:p>
            <a:pPr algn="ctr"/>
            <a:r>
              <a:rPr lang="ru-RU" sz="3600" b="1" smtClean="0">
                <a:latin typeface="Arial" charset="0"/>
              </a:rPr>
              <a:t>проникли    в    </a:t>
            </a:r>
            <a:r>
              <a:rPr lang="ru-RU" sz="4000" b="1" smtClean="0">
                <a:latin typeface="Arial" charset="0"/>
              </a:rPr>
              <a:t>Сирию,</a:t>
            </a:r>
            <a:r>
              <a:rPr lang="ru-RU" sz="3600" b="1" smtClean="0">
                <a:latin typeface="Arial" charset="0"/>
              </a:rPr>
              <a:t> </a:t>
            </a:r>
          </a:p>
          <a:p>
            <a:pPr algn="ctr"/>
            <a:r>
              <a:rPr lang="ru-RU" sz="3600" b="1" smtClean="0">
                <a:latin typeface="Arial" charset="0"/>
              </a:rPr>
              <a:t>Под предводительством царя </a:t>
            </a:r>
            <a:r>
              <a:rPr lang="ru-RU" sz="4000" b="1" smtClean="0">
                <a:latin typeface="Arial" charset="0"/>
              </a:rPr>
              <a:t>Аттилы</a:t>
            </a:r>
            <a:r>
              <a:rPr lang="ru-RU" sz="3600" b="1" smtClean="0">
                <a:latin typeface="Arial" charset="0"/>
              </a:rPr>
              <a:t> (434-453 гг.) вторглись в </a:t>
            </a:r>
            <a:r>
              <a:rPr lang="ru-RU" sz="4000" b="1" smtClean="0">
                <a:latin typeface="Arial" charset="0"/>
              </a:rPr>
              <a:t>Галлию</a:t>
            </a:r>
            <a:r>
              <a:rPr lang="ru-RU" sz="3600" b="1" smtClean="0">
                <a:latin typeface="Arial" charset="0"/>
              </a:rPr>
              <a:t>,</a:t>
            </a:r>
          </a:p>
          <a:p>
            <a:pPr algn="ctr"/>
            <a:r>
              <a:rPr lang="ru-RU" sz="3600" b="1" smtClean="0">
                <a:latin typeface="Arial" charset="0"/>
              </a:rPr>
              <a:t>набеги на </a:t>
            </a:r>
            <a:r>
              <a:rPr lang="ru-RU" sz="4000" b="1" smtClean="0">
                <a:latin typeface="Arial" charset="0"/>
              </a:rPr>
              <a:t>Римскую империю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1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9ADDD4-7094-4550-BC21-D2D34D021F5C}" type="slidenum">
              <a:rPr lang="ru-RU"/>
              <a:pPr/>
              <a:t>21</a:t>
            </a:fld>
            <a:endParaRPr lang="ru-RU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918450" cy="2303462"/>
          </a:xfrm>
          <a:solidFill>
            <a:srgbClr val="33CCCC"/>
          </a:solidFill>
        </p:spPr>
        <p:txBody>
          <a:bodyPr/>
          <a:lstStyle/>
          <a:p>
            <a:r>
              <a:rPr lang="ru-RU" b="1" smtClean="0">
                <a:latin typeface="Arial" charset="0"/>
              </a:rPr>
              <a:t>Движение гуннов на запад дало толчок расселению славян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84538"/>
            <a:ext cx="7773988" cy="3240087"/>
          </a:xfrm>
          <a:solidFill>
            <a:srgbClr val="FFCC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800" b="1" smtClean="0">
                <a:latin typeface="Arial" charset="0"/>
              </a:rPr>
              <a:t>К VII веку  Славянские племена полностью заселили Балканский полуостров</a:t>
            </a:r>
            <a:endParaRPr lang="ru-RU" sz="4800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18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18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nimBg="1"/>
      <p:bldP spid="121859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1A496E-CB95-496D-A45B-35FFB9ED901D}" type="slidenum">
              <a:rPr lang="ru-RU"/>
              <a:pPr/>
              <a:t>22</a:t>
            </a:fld>
            <a:endParaRPr lang="ru-RU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064500" cy="3024188"/>
          </a:xfrm>
          <a:solidFill>
            <a:srgbClr val="00FFFF"/>
          </a:solidFill>
        </p:spPr>
        <p:txBody>
          <a:bodyPr/>
          <a:lstStyle/>
          <a:p>
            <a:r>
              <a:rPr lang="ru-RU" sz="4800" b="1" smtClean="0">
                <a:latin typeface="Arial" charset="0"/>
              </a:rPr>
              <a:t>В </a:t>
            </a:r>
            <a:r>
              <a:rPr lang="en-US" sz="4800" b="1" smtClean="0">
                <a:latin typeface="Arial" charset="0"/>
              </a:rPr>
              <a:t>VI</a:t>
            </a:r>
            <a:r>
              <a:rPr lang="ru-RU" sz="4800" b="1" smtClean="0">
                <a:latin typeface="Arial" charset="0"/>
              </a:rPr>
              <a:t>-</a:t>
            </a:r>
            <a:r>
              <a:rPr lang="en-US" sz="4800" b="1" smtClean="0">
                <a:latin typeface="Arial" charset="0"/>
              </a:rPr>
              <a:t>VIII</a:t>
            </a:r>
            <a:r>
              <a:rPr lang="ru-RU" sz="4800" b="1" smtClean="0">
                <a:latin typeface="Arial" charset="0"/>
              </a:rPr>
              <a:t> вв. славяне расселились по всей Восточной Европе от Волги до Эльбы</a:t>
            </a:r>
            <a:r>
              <a:rPr lang="ru-RU" b="1" smtClean="0">
                <a:latin typeface="Arial" charset="0"/>
              </a:rPr>
              <a:t>,</a:t>
            </a:r>
            <a:r>
              <a:rPr lang="ru-RU" b="1" i="1" smtClean="0"/>
              <a:t> </a:t>
            </a:r>
            <a:endParaRPr lang="ru-RU" sz="2400" b="1" i="1" smtClean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3789363"/>
            <a:ext cx="7489825" cy="2306637"/>
          </a:xfrm>
          <a:solidFill>
            <a:srgbClr val="FF99CC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800" b="1" smtClean="0">
                <a:latin typeface="Arial" charset="0"/>
              </a:rPr>
              <a:t>от Балтийского моря до Адриатического и Средиземного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1239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nimBg="1"/>
      <p:bldP spid="123907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8BC6D-8502-4BE1-B831-777514D71314}" type="slidenum">
              <a:rPr lang="ru-RU"/>
              <a:pPr/>
              <a:t>23</a:t>
            </a:fld>
            <a:endParaRPr 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58088" cy="5340350"/>
          </a:xfrm>
          <a:gradFill rotWithShape="1">
            <a:gsLst>
              <a:gs pos="0">
                <a:srgbClr val="FF0000"/>
              </a:gs>
              <a:gs pos="100000">
                <a:srgbClr val="66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4800" b="1" smtClean="0">
                <a:solidFill>
                  <a:srgbClr val="FFFF99"/>
                </a:solidFill>
                <a:latin typeface="Arial" charset="0"/>
              </a:rPr>
              <a:t>Развитие древних славян, завершилось образованием многих</a:t>
            </a:r>
            <a:br>
              <a:rPr lang="ru-RU" sz="4800" b="1" smtClean="0">
                <a:solidFill>
                  <a:srgbClr val="FFFF99"/>
                </a:solidFill>
                <a:latin typeface="Arial" charset="0"/>
              </a:rPr>
            </a:br>
            <a:r>
              <a:rPr lang="ru-RU" sz="4800" b="1" smtClean="0">
                <a:solidFill>
                  <a:srgbClr val="FFFF99"/>
                </a:solidFill>
                <a:latin typeface="Arial" charset="0"/>
              </a:rPr>
              <a:t>СЛАВЯНСКИХ ПЛЕМЁН</a:t>
            </a:r>
            <a:endParaRPr lang="ru-RU" sz="4800" smtClean="0">
              <a:solidFill>
                <a:srgbClr val="FFFF99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7663B2-FE22-46E7-9FB5-FF7EF08227D8}" type="slidenum">
              <a:rPr lang="ru-RU"/>
              <a:pPr/>
              <a:t>24</a:t>
            </a:fld>
            <a:endParaRPr lang="ru-RU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989888" cy="2881313"/>
          </a:xfrm>
          <a:solidFill>
            <a:srgbClr val="FF9900"/>
          </a:solidFill>
        </p:spPr>
        <p:txBody>
          <a:bodyPr/>
          <a:lstStyle/>
          <a:p>
            <a:r>
              <a:rPr lang="ru-RU" sz="3600" b="1" smtClean="0">
                <a:latin typeface="Arial" charset="0"/>
              </a:rPr>
              <a:t>Летописец Нестор начал описание истории становления Руси с </a:t>
            </a:r>
            <a:r>
              <a:rPr lang="en-US" sz="3600" b="1" smtClean="0">
                <a:latin typeface="Arial" charset="0"/>
              </a:rPr>
              <a:t>V</a:t>
            </a:r>
            <a:r>
              <a:rPr lang="ru-RU" sz="3600" b="1" smtClean="0">
                <a:latin typeface="Arial" charset="0"/>
              </a:rPr>
              <a:t>-</a:t>
            </a:r>
            <a:r>
              <a:rPr lang="en-US" sz="3600" b="1" smtClean="0">
                <a:latin typeface="Arial" charset="0"/>
              </a:rPr>
              <a:t>V</a:t>
            </a:r>
            <a:r>
              <a:rPr lang="ru-RU" sz="3600" b="1" smtClean="0">
                <a:latin typeface="Arial" charset="0"/>
              </a:rPr>
              <a:t>1 вв. словами: "откуда Русская земля стала есть".</a:t>
            </a:r>
            <a:r>
              <a:rPr lang="ru-RU" sz="4000" b="1" smtClean="0"/>
              <a:t> 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57563"/>
            <a:ext cx="9144000" cy="2808287"/>
          </a:xfrm>
          <a:solidFill>
            <a:srgbClr val="CCFFFF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smtClean="0">
                <a:latin typeface="Arial" charset="0"/>
              </a:rPr>
              <a:t>Именно с V в. начался процесс объединения восточнославянских племен,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smtClean="0">
                <a:latin typeface="Arial" charset="0"/>
              </a:rPr>
              <a:t>который завершится образованием Древнего русского государства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25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nimBg="1"/>
      <p:bldP spid="125955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CC6AE7-F0DB-4953-8B00-61BF75532A42}" type="slidenum">
              <a:rPr lang="ru-RU"/>
              <a:pPr/>
              <a:t>25</a:t>
            </a:fld>
            <a:endParaRPr lang="ru-RU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3987" cy="2171700"/>
          </a:xfrm>
          <a:gradFill rotWithShape="1">
            <a:gsLst>
              <a:gs pos="0">
                <a:srgbClr val="FF00FF"/>
              </a:gs>
              <a:gs pos="100000">
                <a:srgbClr val="FF57FF"/>
              </a:gs>
            </a:gsLst>
            <a:path path="rect">
              <a:fillToRect l="100000" b="100000"/>
            </a:path>
          </a:gradFill>
        </p:spPr>
        <p:txBody>
          <a:bodyPr/>
          <a:lstStyle/>
          <a:p>
            <a:r>
              <a:rPr lang="ru-RU" sz="3600" b="1" smtClean="0">
                <a:latin typeface="Arial" charset="0"/>
              </a:rPr>
              <a:t>Византийский историк Прокопий Кесаритский (VI в.) в сочинении "Война с готами" писал о славянах:</a:t>
            </a:r>
            <a:r>
              <a:rPr lang="ru-RU" sz="4000" smtClean="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36838"/>
            <a:ext cx="7775575" cy="3455987"/>
          </a:xfrm>
          <a:solidFill>
            <a:srgbClr val="00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 smtClean="0">
                <a:latin typeface="Arial" charset="0"/>
              </a:rPr>
              <a:t>«  </a:t>
            </a:r>
            <a:r>
              <a:rPr lang="ru-RU" b="1" smtClean="0">
                <a:latin typeface="Arial" charset="0"/>
              </a:rPr>
              <a:t>эти племена, славяне и анты, </a:t>
            </a:r>
            <a:r>
              <a:rPr lang="ru-RU" b="1" u="sng" smtClean="0">
                <a:latin typeface="Arial" charset="0"/>
              </a:rPr>
              <a:t>не </a:t>
            </a:r>
            <a:r>
              <a:rPr lang="ru-RU" b="1" smtClean="0">
                <a:latin typeface="Arial" charset="0"/>
              </a:rPr>
              <a:t>управляются </a:t>
            </a:r>
            <a:r>
              <a:rPr lang="ru-RU" b="1" u="sng" smtClean="0">
                <a:latin typeface="Arial" charset="0"/>
              </a:rPr>
              <a:t>одним</a:t>
            </a:r>
            <a:r>
              <a:rPr lang="ru-RU" b="1" smtClean="0">
                <a:latin typeface="Arial" charset="0"/>
              </a:rPr>
              <a:t> человеком, но издревле живут в </a:t>
            </a:r>
            <a:r>
              <a:rPr lang="ru-RU" b="1" u="sng" smtClean="0">
                <a:latin typeface="Arial" charset="0"/>
              </a:rPr>
              <a:t>народоправстве</a:t>
            </a:r>
            <a:r>
              <a:rPr lang="ru-RU" b="1" smtClean="0">
                <a:latin typeface="Arial" charset="0"/>
              </a:rPr>
              <a:t> (демократии), и поэтому у них </a:t>
            </a:r>
            <a:r>
              <a:rPr lang="ru-RU" sz="3600" b="1" smtClean="0">
                <a:latin typeface="Arial" charset="0"/>
              </a:rPr>
              <a:t>счастье и несчастье в жизни </a:t>
            </a:r>
            <a:r>
              <a:rPr lang="ru-RU" sz="4000" b="1" smtClean="0">
                <a:latin typeface="Arial" charset="0"/>
              </a:rPr>
              <a:t>считается </a:t>
            </a:r>
            <a:r>
              <a:rPr lang="ru-RU" sz="4400" b="1" smtClean="0">
                <a:latin typeface="Arial" charset="0"/>
              </a:rPr>
              <a:t>делом общим</a:t>
            </a:r>
            <a:r>
              <a:rPr lang="ru-RU" sz="4000" b="1" smtClean="0">
                <a:latin typeface="Arial" charset="0"/>
              </a:rPr>
              <a:t>»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30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/>
      <p:bldP spid="130051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3D1D76-4A13-4D99-9401-679EABB5E5A1}" type="slidenum">
              <a:rPr lang="ru-RU"/>
              <a:pPr/>
              <a:t>26</a:t>
            </a:fld>
            <a:endParaRPr lang="ru-RU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2171700"/>
          </a:xfrm>
          <a:solidFill>
            <a:srgbClr val="FF9900"/>
          </a:solidFill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В </a:t>
            </a:r>
            <a:r>
              <a:rPr lang="en-US" sz="3200" b="1" smtClean="0">
                <a:latin typeface="Arial" charset="0"/>
              </a:rPr>
              <a:t>VI</a:t>
            </a:r>
            <a:r>
              <a:rPr lang="ru-RU" sz="3200" b="1" smtClean="0">
                <a:latin typeface="Arial" charset="0"/>
              </a:rPr>
              <a:t>-</a:t>
            </a:r>
            <a:r>
              <a:rPr lang="en-US" sz="3200" b="1" smtClean="0">
                <a:latin typeface="Arial" charset="0"/>
              </a:rPr>
              <a:t>VII</a:t>
            </a:r>
            <a:r>
              <a:rPr lang="ru-RU" sz="3200" b="1" smtClean="0">
                <a:latin typeface="Arial" charset="0"/>
              </a:rPr>
              <a:t> вв. византийские историки писали о славянских племенах, называя их собирательным именем антов и ведов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068638"/>
            <a:ext cx="7772400" cy="3097212"/>
          </a:xfrm>
          <a:solidFill>
            <a:srgbClr val="00FF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smtClean="0">
                <a:latin typeface="Arial" charset="0"/>
              </a:rPr>
              <a:t>но каждое племя имело  </a:t>
            </a:r>
          </a:p>
          <a:p>
            <a:pPr>
              <a:lnSpc>
                <a:spcPct val="90000"/>
              </a:lnSpc>
            </a:pPr>
            <a:r>
              <a:rPr lang="ru-RU" sz="4000" b="1" smtClean="0">
                <a:latin typeface="Arial" charset="0"/>
              </a:rPr>
              <a:t>свое название, </a:t>
            </a:r>
          </a:p>
          <a:p>
            <a:pPr>
              <a:lnSpc>
                <a:spcPct val="90000"/>
              </a:lnSpc>
            </a:pPr>
            <a:r>
              <a:rPr lang="ru-RU" sz="4000" b="1" smtClean="0">
                <a:latin typeface="Arial" charset="0"/>
              </a:rPr>
              <a:t>свою территорию </a:t>
            </a:r>
          </a:p>
          <a:p>
            <a:pPr>
              <a:lnSpc>
                <a:spcPct val="90000"/>
              </a:lnSpc>
            </a:pPr>
            <a:r>
              <a:rPr lang="ru-RU" sz="4000" b="1" smtClean="0">
                <a:latin typeface="Arial" charset="0"/>
              </a:rPr>
              <a:t>и экономическую организацию</a:t>
            </a:r>
            <a:endParaRPr lang="ru-RU" b="1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20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20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nimBg="1"/>
      <p:bldP spid="132099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09CE58-BF35-4568-9C2C-25AA57E71A75}" type="slidenum">
              <a:rPr lang="ru-RU"/>
              <a:pPr/>
              <a:t>27</a:t>
            </a:fld>
            <a:endParaRPr lang="ru-RU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731838"/>
          </a:xfrm>
          <a:solidFill>
            <a:srgbClr val="99CCFF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ПЛЕМЕНА и их ТЕРРИТОРИИ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7847013" cy="4608512"/>
          </a:xfrm>
          <a:solidFill>
            <a:srgbClr val="FFFF00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ru-RU" sz="2400" b="1" smtClean="0">
                <a:latin typeface="Arial" charset="0"/>
              </a:rPr>
              <a:t>мурома и весь</a:t>
            </a:r>
            <a:r>
              <a:rPr lang="ru-RU" sz="2000" b="1" smtClean="0">
                <a:latin typeface="Arial" charset="0"/>
              </a:rPr>
              <a:t> - междуречье Оки и Волги;</a:t>
            </a:r>
          </a:p>
          <a:p>
            <a:pPr algn="ctr">
              <a:lnSpc>
                <a:spcPct val="80000"/>
              </a:lnSpc>
              <a:buFontTx/>
              <a:buChar char="-"/>
            </a:pPr>
            <a:r>
              <a:rPr lang="ru-RU" sz="2400" b="1" smtClean="0">
                <a:latin typeface="Arial" charset="0"/>
              </a:rPr>
              <a:t>  кривичи – верховья Днепра и Волги, левый берег р. Москвы;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latin typeface="Arial" charset="0"/>
              </a:rPr>
              <a:t> поляне - среднее течение Днепра;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latin typeface="Arial" charset="0"/>
              </a:rPr>
              <a:t> древляне - на запад от полян, по р. Припять;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latin typeface="Arial" charset="0"/>
              </a:rPr>
              <a:t> полочане – по р. Плоть, верховья Западной Двины и Днепра;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2400" b="1" smtClean="0">
                <a:latin typeface="Arial" charset="0"/>
              </a:rPr>
              <a:t>"</a:t>
            </a:r>
            <a:r>
              <a:rPr lang="ru-RU" sz="2400" smtClean="0">
                <a:latin typeface="Arial" charset="0"/>
              </a:rPr>
              <a:t>История Киевской Руси, - это не история Украины,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" charset="0"/>
              </a:rPr>
              <a:t>Белоруссии и России, а период их общей истории"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2400" smtClean="0">
                <a:latin typeface="Arial" charset="0"/>
              </a:rPr>
              <a:t> Б.Д. Греков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latin typeface="Arial" charset="0"/>
              </a:rPr>
              <a:t>Задание: Составьте список племён. Кто больше?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46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/>
      <p:bldP spid="114691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449D9-E368-449E-AFE9-09081D9B1634}" type="slidenum">
              <a:rPr lang="ru-RU"/>
              <a:pPr/>
              <a:t>28</a:t>
            </a:fld>
            <a:endParaRPr lang="ru-RU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353425" cy="3240087"/>
          </a:xfrm>
          <a:solidFill>
            <a:srgbClr val="FF99CC"/>
          </a:solidFill>
        </p:spPr>
        <p:txBody>
          <a:bodyPr/>
          <a:lstStyle/>
          <a:p>
            <a:r>
              <a:rPr lang="ru-RU" sz="2800" smtClean="0">
                <a:latin typeface="Arial" charset="0"/>
              </a:rPr>
              <a:t>В процессе взаимопроникновения и ассимиляции народов в VI-VII вв. сложилась этническая группа - </a:t>
            </a:r>
            <a:r>
              <a:rPr lang="ru-RU" sz="2800" b="1" u="sng" smtClean="0">
                <a:latin typeface="Arial" charset="0"/>
              </a:rPr>
              <a:t>полабские славяне</a:t>
            </a:r>
            <a:r>
              <a:rPr lang="ru-RU" sz="2800" smtClean="0">
                <a:latin typeface="Arial" charset="0"/>
              </a:rPr>
              <a:t>, жившие на территории нынешних </a:t>
            </a:r>
            <a:r>
              <a:rPr lang="ru-RU" sz="2800" b="1" u="sng" smtClean="0">
                <a:latin typeface="Arial" charset="0"/>
              </a:rPr>
              <a:t>прибалтийских государств</a:t>
            </a:r>
            <a:r>
              <a:rPr lang="ru-RU" sz="2800" smtClean="0">
                <a:latin typeface="Arial" charset="0"/>
              </a:rPr>
              <a:t/>
            </a:r>
            <a:br>
              <a:rPr lang="ru-RU" sz="2800" smtClean="0">
                <a:latin typeface="Arial" charset="0"/>
              </a:rPr>
            </a:br>
            <a:r>
              <a:rPr lang="ru-RU" sz="2800" smtClean="0">
                <a:latin typeface="Arial" charset="0"/>
              </a:rPr>
              <a:t> В конце XI в. полабские славяне были оттеснены и порабощены германцами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789363"/>
            <a:ext cx="7773988" cy="2592387"/>
          </a:xfrm>
          <a:solidFill>
            <a:srgbClr val="00FFFF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smtClean="0">
                <a:latin typeface="Arial" charset="0"/>
              </a:rPr>
              <a:t>лужицкие сербы, лютичи и - бодричи, жившие на северо-западе страны;</a:t>
            </a:r>
          </a:p>
          <a:p>
            <a:pPr>
              <a:lnSpc>
                <a:spcPct val="80000"/>
              </a:lnSpc>
            </a:pPr>
            <a:r>
              <a:rPr lang="ru-RU" sz="2800" b="1" smtClean="0">
                <a:latin typeface="Arial" charset="0"/>
              </a:rPr>
              <a:t> - жмудь — восточнее р. Неман;</a:t>
            </a:r>
          </a:p>
          <a:p>
            <a:pPr>
              <a:lnSpc>
                <a:spcPct val="80000"/>
              </a:lnSpc>
            </a:pPr>
            <a:r>
              <a:rPr lang="ru-RU" sz="2800" b="1" smtClean="0">
                <a:latin typeface="Arial" charset="0"/>
              </a:rPr>
              <a:t>- чудь и ливь – западнее Чудского озера;</a:t>
            </a:r>
          </a:p>
          <a:p>
            <a:pPr>
              <a:lnSpc>
                <a:spcPct val="80000"/>
              </a:lnSpc>
            </a:pPr>
            <a:r>
              <a:rPr lang="ru-RU" sz="2800" b="1" smtClean="0">
                <a:latin typeface="Arial" charset="0"/>
              </a:rPr>
              <a:t>- водь – южнее р. Невы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nimBg="1"/>
      <p:bldP spid="113667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441A76-59FD-4D50-9FE4-F8F705691C2B}" type="slidenum">
              <a:rPr lang="ru-RU"/>
              <a:pPr/>
              <a:t>29</a:t>
            </a:fld>
            <a:endParaRPr lang="ru-RU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7772400" cy="3960812"/>
          </a:xfrm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5400" b="1" smtClean="0">
                <a:latin typeface="Arial" charset="0"/>
              </a:rPr>
              <a:t>Становление  товарно- денежных отношений в Древней Руси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468313" y="333375"/>
            <a:ext cx="8077200" cy="1371600"/>
          </a:xfrm>
          <a:prstGeom prst="rect">
            <a:avLst/>
          </a:prstGeo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Вопрос </a:t>
            </a:r>
            <a:r>
              <a:rPr lang="en-US" sz="40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2</a:t>
            </a:r>
            <a:endParaRPr lang="ru-RU" sz="4400" b="1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078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nimBg="1"/>
      <p:bldP spid="2078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9BA46-CD63-47E2-B65B-AA96A7A7518F}" type="slidenum">
              <a:rPr lang="ru-RU"/>
              <a:pPr/>
              <a:t>3</a:t>
            </a:fld>
            <a:endParaRPr lang="ru-RU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62913" cy="1019175"/>
          </a:xfr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Arial" charset="0"/>
              </a:rPr>
              <a:t>эпиграф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989887" cy="4464050"/>
          </a:xfrm>
          <a:solidFill>
            <a:srgbClr val="FF9900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800" b="1" smtClean="0">
                <a:latin typeface="Arial" charset="0"/>
              </a:rPr>
              <a:t>"История Киевской Руси, - это не история Украины, Белоруссии и России, а период их </a:t>
            </a:r>
            <a:r>
              <a:rPr lang="ru-RU" sz="5400" b="1" smtClean="0">
                <a:latin typeface="Arial" charset="0"/>
              </a:rPr>
              <a:t>общей истории</a:t>
            </a:r>
            <a:r>
              <a:rPr lang="ru-RU" sz="4800" b="1" smtClean="0">
                <a:latin typeface="Arial" charset="0"/>
              </a:rPr>
              <a:t>"</a:t>
            </a:r>
            <a:r>
              <a:rPr lang="ru-RU" sz="4000" b="1" i="1" smtClean="0">
                <a:latin typeface="Arial" charset="0"/>
              </a:rPr>
              <a:t>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ru-RU" sz="4000" b="1" smtClean="0">
                <a:latin typeface="Arial" charset="0"/>
              </a:rPr>
              <a:t>Б.Д. Греков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  <p:bldP spid="74755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6F4DE-81B3-4ED8-9E8E-B516E2EEAEC8}" type="slidenum">
              <a:rPr lang="ru-RU"/>
              <a:pPr/>
              <a:t>30</a:t>
            </a:fld>
            <a:endParaRPr lang="ru-RU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58088" cy="5340350"/>
          </a:xfrm>
          <a:gradFill rotWithShape="1">
            <a:gsLst>
              <a:gs pos="0">
                <a:srgbClr val="FF0000">
                  <a:alpha val="98000"/>
                </a:srgbClr>
              </a:gs>
              <a:gs pos="100000">
                <a:srgbClr val="17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5400" b="1" smtClean="0">
                <a:solidFill>
                  <a:srgbClr val="FFFF99"/>
                </a:solidFill>
                <a:latin typeface="Arial" charset="0"/>
              </a:rPr>
              <a:t>ДЕНЬГИ</a:t>
            </a:r>
            <a:br>
              <a:rPr lang="ru-RU" sz="5400" b="1" smtClean="0">
                <a:solidFill>
                  <a:srgbClr val="FFFF99"/>
                </a:solidFill>
                <a:latin typeface="Arial" charset="0"/>
              </a:rPr>
            </a:br>
            <a:r>
              <a:rPr lang="ru-RU" sz="5400" b="1" smtClean="0">
                <a:solidFill>
                  <a:srgbClr val="FFFF99"/>
                </a:solidFill>
                <a:latin typeface="Arial" charset="0"/>
              </a:rPr>
              <a:t>ДРЕВНИХ СЛАВЯН.</a:t>
            </a:r>
            <a:br>
              <a:rPr lang="ru-RU" sz="5400" b="1" smtClean="0">
                <a:solidFill>
                  <a:srgbClr val="FFFF99"/>
                </a:solidFill>
                <a:latin typeface="Arial" charset="0"/>
              </a:rPr>
            </a:br>
            <a:r>
              <a:rPr lang="ru-RU" sz="5400" b="1" smtClean="0">
                <a:solidFill>
                  <a:srgbClr val="FFFF99"/>
                </a:solidFill>
                <a:latin typeface="Arial" charset="0"/>
              </a:rPr>
              <a:t/>
            </a:r>
            <a:br>
              <a:rPr lang="ru-RU" sz="5400" b="1" smtClean="0">
                <a:solidFill>
                  <a:srgbClr val="FFFF99"/>
                </a:solidFill>
                <a:latin typeface="Arial" charset="0"/>
              </a:rPr>
            </a:br>
            <a:r>
              <a:rPr lang="ru-RU" sz="5400" b="1" smtClean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ru-RU" sz="3600" b="1" smtClean="0">
                <a:solidFill>
                  <a:srgbClr val="FFFF99"/>
                </a:solidFill>
                <a:latin typeface="Arial" charset="0"/>
              </a:rPr>
              <a:t>Между славянскими племенами быстрыми темпами развивались товарно-  денежные отношения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77B3BC-8590-4F2C-947D-D9E279F0780A}" type="slidenum">
              <a:rPr lang="ru-RU"/>
              <a:pPr/>
              <a:t>31</a:t>
            </a:fld>
            <a:endParaRPr lang="ru-RU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7162" cy="3313113"/>
          </a:xfrm>
          <a:solidFill>
            <a:srgbClr val="FFCC00"/>
          </a:solidFill>
        </p:spPr>
        <p:txBody>
          <a:bodyPr/>
          <a:lstStyle/>
          <a:p>
            <a:r>
              <a:rPr lang="ru-RU" smtClean="0">
                <a:latin typeface="Arial" charset="0"/>
              </a:rPr>
              <a:t>В литературе о древних русских деньгах сложились две теории - "</a:t>
            </a:r>
            <a:r>
              <a:rPr lang="ru-RU" b="1" smtClean="0">
                <a:latin typeface="Arial" charset="0"/>
              </a:rPr>
              <a:t>меховая</a:t>
            </a:r>
            <a:r>
              <a:rPr lang="ru-RU" smtClean="0">
                <a:latin typeface="Arial" charset="0"/>
              </a:rPr>
              <a:t>" и "</a:t>
            </a:r>
            <a:r>
              <a:rPr lang="ru-RU" b="1" smtClean="0">
                <a:latin typeface="Arial" charset="0"/>
              </a:rPr>
              <a:t>металлическая</a:t>
            </a:r>
            <a:r>
              <a:rPr lang="ru-RU" smtClean="0">
                <a:latin typeface="Arial" charset="0"/>
              </a:rPr>
              <a:t>"</a:t>
            </a:r>
            <a:endParaRPr lang="ru-RU" i="1" smtClean="0">
              <a:latin typeface="Arial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05263"/>
            <a:ext cx="7847013" cy="2519362"/>
          </a:xfrm>
          <a:solidFill>
            <a:srgbClr val="00FF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800" b="1" smtClean="0">
                <a:latin typeface="Arial" charset="0"/>
              </a:rPr>
              <a:t>Мы полагаем, что эти теории не взаимоисключающие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nimBg="1"/>
      <p:bldP spid="11264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388C51-A3DB-4923-8C40-23480C1539AE}" type="slidenum">
              <a:rPr lang="ru-RU"/>
              <a:pPr/>
              <a:t>32</a:t>
            </a:fld>
            <a:endParaRPr lang="ru-RU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847012" cy="1379537"/>
          </a:xfrm>
          <a:solidFill>
            <a:srgbClr val="FFCC00"/>
          </a:solidFill>
        </p:spPr>
        <p:txBody>
          <a:bodyPr/>
          <a:lstStyle/>
          <a:p>
            <a:r>
              <a:rPr lang="ru-RU" sz="3600" smtClean="0">
                <a:latin typeface="Arial" charset="0"/>
              </a:rPr>
              <a:t>Первоначально деньгами служили </a:t>
            </a:r>
            <a:r>
              <a:rPr lang="ru-RU" sz="3600" b="1" smtClean="0">
                <a:latin typeface="Arial" charset="0"/>
              </a:rPr>
              <a:t>меха ценных пушных зверьков</a:t>
            </a:r>
            <a:endParaRPr lang="ru-RU" sz="3600" smtClean="0">
              <a:latin typeface="Arial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424862" cy="3816350"/>
          </a:xfrm>
          <a:solidFill>
            <a:srgbClr val="99CC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400" smtClean="0">
                <a:latin typeface="Arial" charset="0"/>
              </a:rPr>
              <a:t>Позднее меховые деньги были </a:t>
            </a:r>
            <a:r>
              <a:rPr lang="ru-RU" sz="4400" b="1" smtClean="0">
                <a:latin typeface="Arial" charset="0"/>
              </a:rPr>
              <a:t>вытеснены серебром, но серебряные деньги надолго</a:t>
            </a:r>
            <a:r>
              <a:rPr lang="ru-RU" sz="4400" smtClean="0">
                <a:latin typeface="Arial" charset="0"/>
              </a:rPr>
              <a:t> сохранили название </a:t>
            </a:r>
            <a:r>
              <a:rPr lang="ru-RU" sz="4400" b="1" smtClean="0">
                <a:latin typeface="Arial" charset="0"/>
              </a:rPr>
              <a:t>меховой</a:t>
            </a:r>
            <a:r>
              <a:rPr lang="ru-RU" sz="4400" smtClean="0">
                <a:latin typeface="Arial" charset="0"/>
              </a:rPr>
              <a:t> денежной системы.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4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 animBg="1"/>
      <p:bldP spid="134147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8C842F-5544-47CE-8A40-A2494C422DD1}" type="slidenum">
              <a:rPr lang="ru-RU"/>
              <a:pPr/>
              <a:t>33</a:t>
            </a:fld>
            <a:endParaRPr lang="ru-RU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924175"/>
          </a:xfrm>
          <a:solidFill>
            <a:srgbClr val="CCFFFF"/>
          </a:solidFill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Денежная единица «</a:t>
            </a:r>
            <a:r>
              <a:rPr lang="ru-RU" sz="3200" b="1" smtClean="0">
                <a:solidFill>
                  <a:srgbClr val="FF0000"/>
                </a:solidFill>
                <a:latin typeface="Arial" charset="0"/>
              </a:rPr>
              <a:t>ногата</a:t>
            </a:r>
            <a:r>
              <a:rPr lang="ru-RU" sz="3200" b="1" smtClean="0">
                <a:latin typeface="Arial" charset="0"/>
              </a:rPr>
              <a:t>» представляла собой шкурку соболя с четырьмя ногами </a:t>
            </a:r>
            <a:r>
              <a:rPr lang="ru-RU" sz="3200" smtClean="0">
                <a:latin typeface="Arial" charset="0"/>
              </a:rPr>
              <a:t>Это название не случайно. Можно проследить словообразование на других примерах – крылатый, хвостатый.</a:t>
            </a:r>
            <a:r>
              <a:rPr lang="ru-RU" sz="4000" b="1" smtClean="0"/>
              <a:t>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97200"/>
            <a:ext cx="9144000" cy="3098800"/>
          </a:xfrm>
          <a:solidFill>
            <a:srgbClr val="FFFF00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400" b="1" smtClean="0">
                <a:latin typeface="Arial" charset="0"/>
              </a:rPr>
              <a:t>Денежная единица «</a:t>
            </a:r>
            <a:r>
              <a:rPr lang="ru-RU" sz="4800" b="1" smtClean="0">
                <a:solidFill>
                  <a:srgbClr val="FF0000"/>
                </a:solidFill>
                <a:latin typeface="Arial" charset="0"/>
              </a:rPr>
              <a:t>куна</a:t>
            </a:r>
            <a:r>
              <a:rPr lang="ru-RU" sz="4400" b="1" smtClean="0">
                <a:latin typeface="Arial" charset="0"/>
              </a:rPr>
              <a:t>»- это необязательно мех куницы. Куна- зимний мех выкупившегося зверька</a:t>
            </a:r>
            <a:r>
              <a:rPr lang="ru-RU" sz="4400" smtClean="0">
                <a:latin typeface="Arial" charset="0"/>
              </a:rPr>
              <a:t> </a:t>
            </a:r>
            <a:r>
              <a:rPr lang="ru-RU" b="1" smtClean="0">
                <a:latin typeface="Arial" charset="0"/>
              </a:rPr>
              <a:t>Одна куна равна двум "резанам".</a:t>
            </a:r>
            <a:r>
              <a:rPr lang="ru-RU" b="1" i="1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51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51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nimBg="1"/>
      <p:bldP spid="135171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851953-DFD4-46FD-B6D0-10703740064B}" type="slidenum">
              <a:rPr lang="ru-RU"/>
              <a:pPr/>
              <a:t>34</a:t>
            </a:fld>
            <a:endParaRPr lang="ru-RU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43125"/>
          </a:xfrm>
          <a:solidFill>
            <a:srgbClr val="00CCFF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Денежная единица «</a:t>
            </a:r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РЕЗАНА</a:t>
            </a:r>
            <a:r>
              <a:rPr lang="ru-RU" sz="4000" b="1" smtClean="0">
                <a:latin typeface="Arial" charset="0"/>
              </a:rPr>
              <a:t>»- </a:t>
            </a:r>
            <a:r>
              <a:rPr lang="ru-RU" sz="4000" smtClean="0">
                <a:latin typeface="Arial" charset="0"/>
              </a:rPr>
              <a:t>- </a:t>
            </a:r>
            <a:r>
              <a:rPr lang="ru-RU" sz="4000" b="1" smtClean="0">
                <a:latin typeface="Arial" charset="0"/>
              </a:rPr>
              <a:t>это мех брюшка с задними лапками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2738"/>
            <a:ext cx="9144000" cy="3097212"/>
          </a:xfrm>
          <a:solidFill>
            <a:srgbClr val="FFCC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2800" b="1" smtClean="0">
                <a:latin typeface="Arial" charset="0"/>
              </a:rPr>
              <a:t>Денежная единица «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ГРИВНА</a:t>
            </a:r>
            <a:r>
              <a:rPr lang="ru-RU" sz="2800" b="1" smtClean="0">
                <a:latin typeface="Arial" charset="0"/>
              </a:rPr>
              <a:t>»- </a:t>
            </a:r>
            <a:r>
              <a:rPr lang="ru-RU" sz="3600" smtClean="0">
                <a:latin typeface="Arial" charset="0"/>
              </a:rPr>
              <a:t>самая большая единица меховых денег. </a:t>
            </a:r>
            <a:r>
              <a:rPr lang="ru-RU" sz="2800" smtClean="0">
                <a:latin typeface="Arial" charset="0"/>
              </a:rPr>
              <a:t>Гривна равнялась 25 ногатам или 50 резанам. </a:t>
            </a:r>
            <a:r>
              <a:rPr lang="ru-RU" sz="3600" smtClean="0">
                <a:latin typeface="Arial" charset="0"/>
              </a:rPr>
              <a:t>Это  связка ценного меха (25 шкурок), достаточного на меховое оплечье.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85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  <p:bldP spid="108547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7BD9FA-AFB0-485A-91C6-419724A0D792}" type="slidenum">
              <a:rPr lang="ru-RU"/>
              <a:pPr/>
              <a:t>35</a:t>
            </a:fld>
            <a:endParaRPr lang="ru-RU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2243138"/>
          </a:xfrm>
          <a:solidFill>
            <a:srgbClr val="00FF00"/>
          </a:solidFill>
        </p:spPr>
        <p:txBody>
          <a:bodyPr/>
          <a:lstStyle/>
          <a:p>
            <a:r>
              <a:rPr lang="ru-RU" b="1" smtClean="0">
                <a:latin typeface="Arial" charset="0"/>
              </a:rPr>
              <a:t>Денежная единица «</a:t>
            </a:r>
            <a:r>
              <a:rPr lang="ru-RU" b="1" smtClean="0">
                <a:solidFill>
                  <a:srgbClr val="FF0000"/>
                </a:solidFill>
                <a:latin typeface="Arial" charset="0"/>
              </a:rPr>
              <a:t>БЕЛЬ</a:t>
            </a:r>
            <a:r>
              <a:rPr lang="ru-RU" b="1" smtClean="0">
                <a:latin typeface="Arial" charset="0"/>
              </a:rPr>
              <a:t>»- </a:t>
            </a:r>
            <a:r>
              <a:rPr lang="ru-RU" smtClean="0">
                <a:latin typeface="Arial" charset="0"/>
              </a:rPr>
              <a:t> - это не белка, а шкурка горностая</a:t>
            </a:r>
            <a:r>
              <a:rPr lang="ru-RU" smtClean="0"/>
              <a:t> 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213100"/>
            <a:ext cx="7772400" cy="2808288"/>
          </a:xfrm>
          <a:solidFill>
            <a:srgbClr val="FF99CC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800" smtClean="0">
                <a:latin typeface="Arial" charset="0"/>
              </a:rPr>
              <a:t>Счет велся на дюжины:</a:t>
            </a:r>
            <a:br>
              <a:rPr lang="ru-RU" sz="4800" smtClean="0">
                <a:latin typeface="Arial" charset="0"/>
              </a:rPr>
            </a:br>
            <a:r>
              <a:rPr lang="ru-RU" sz="4800" smtClean="0">
                <a:latin typeface="Arial" charset="0"/>
              </a:rPr>
              <a:t>Одна резана равнялась двум дюжинам белей.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3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/>
      <p:bldP spid="14336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A39ACF-E2D0-454C-92FF-434806378349}" type="slidenum">
              <a:rPr lang="ru-RU"/>
              <a:pPr/>
              <a:t>36</a:t>
            </a:fld>
            <a:endParaRPr lang="ru-RU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777162" cy="865188"/>
          </a:xfrm>
          <a:solidFill>
            <a:srgbClr val="FF99CC"/>
          </a:solidFill>
        </p:spPr>
        <p:txBody>
          <a:bodyPr/>
          <a:lstStyle/>
          <a:p>
            <a:r>
              <a:rPr lang="ru-RU" sz="3600" b="1" smtClean="0">
                <a:latin typeface="Arial" charset="0"/>
              </a:rPr>
              <a:t>Счет вёлся на дюжины</a:t>
            </a:r>
            <a:r>
              <a:rPr lang="ru-RU" sz="4000" b="1" smtClean="0">
                <a:latin typeface="Arial" charset="0"/>
              </a:rPr>
              <a:t>: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96300" cy="4968875"/>
          </a:xfrm>
          <a:gradFill rotWithShape="1">
            <a:gsLst>
              <a:gs pos="0">
                <a:srgbClr val="95FF95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резана</a:t>
            </a:r>
            <a:r>
              <a:rPr lang="ru-RU" sz="3600" b="1" smtClean="0">
                <a:latin typeface="Arial" charset="0"/>
              </a:rPr>
              <a:t> = 2 дюжины белей	</a:t>
            </a:r>
          </a:p>
          <a:p>
            <a:pPr>
              <a:lnSpc>
                <a:spcPct val="90000"/>
              </a:lnSpc>
            </a:pPr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куна</a:t>
            </a:r>
            <a:r>
              <a:rPr lang="ru-RU" sz="3600" b="1" smtClean="0">
                <a:latin typeface="Arial" charset="0"/>
              </a:rPr>
              <a:t> = 4 дюжины белей</a:t>
            </a:r>
          </a:p>
          <a:p>
            <a:pPr>
              <a:lnSpc>
                <a:spcPct val="90000"/>
              </a:lnSpc>
            </a:pPr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ногата</a:t>
            </a:r>
            <a:r>
              <a:rPr lang="ru-RU" sz="3600" b="1" smtClean="0">
                <a:latin typeface="Arial" charset="0"/>
              </a:rPr>
              <a:t> = 5 дюжин белей</a:t>
            </a:r>
          </a:p>
          <a:p>
            <a:pPr>
              <a:lnSpc>
                <a:spcPct val="90000"/>
              </a:lnSpc>
            </a:pPr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гривна</a:t>
            </a:r>
            <a:r>
              <a:rPr lang="ru-RU" sz="3600" b="1" smtClean="0">
                <a:latin typeface="Arial" charset="0"/>
              </a:rPr>
              <a:t> = 100 дюжин белей.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latin typeface="Arial" charset="0"/>
              </a:rPr>
              <a:t>Поэтому масштаб цен меховых денег выглядел так: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latin typeface="Arial" charset="0"/>
              </a:rPr>
              <a:t>1 гривна = 25 кунам = 50 резанам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latin typeface="Arial" charset="0"/>
              </a:rPr>
              <a:t>Этот масштаб еще дополнялся разменным мехом (</a:t>
            </a:r>
            <a:r>
              <a:rPr lang="ru-RU" sz="3600" b="1" smtClean="0">
                <a:latin typeface="Arial" charset="0"/>
              </a:rPr>
              <a:t>вешней) рыжей белки - </a:t>
            </a:r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векши</a:t>
            </a:r>
            <a:r>
              <a:rPr lang="ru-RU" sz="3600" b="1" smtClean="0">
                <a:latin typeface="Arial" charset="0"/>
              </a:rPr>
              <a:t>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nimBg="1"/>
      <p:bldP spid="13824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8EE690-74E1-44AB-A362-BCA6A87DF803}" type="slidenum">
              <a:rPr lang="ru-RU"/>
              <a:pPr/>
              <a:t>37</a:t>
            </a:fld>
            <a:endParaRPr lang="ru-RU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63713"/>
          </a:xfrm>
          <a:solidFill>
            <a:srgbClr val="FF9900"/>
          </a:solidFill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В "Дополнении к древним законам", записанным в Судебнике Российском, дано объяснение названия монеты </a:t>
            </a:r>
            <a:r>
              <a:rPr lang="ru-RU" sz="4000" b="1" u="sng" smtClean="0">
                <a:latin typeface="Arial" charset="0"/>
              </a:rPr>
              <a:t>полушка</a:t>
            </a:r>
            <a:endParaRPr lang="ru-RU" sz="3200" b="1" smtClean="0">
              <a:latin typeface="Arial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4941887"/>
          </a:xfrm>
          <a:solidFill>
            <a:srgbClr val="00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000" b="1" smtClean="0">
                <a:latin typeface="Arial" charset="0"/>
              </a:rPr>
              <a:t>При расчетах меховыми деньгами- возникла потребность в мелких разменных деньгах. Тогда "стали употреблять половинки лба – уха белок и куниц, ¼ лба – полуха или </a:t>
            </a:r>
            <a:r>
              <a:rPr lang="ru-RU" sz="4000" b="1" smtClean="0">
                <a:solidFill>
                  <a:srgbClr val="FF0000"/>
                </a:solidFill>
                <a:latin typeface="Arial" charset="0"/>
              </a:rPr>
              <a:t>полушка</a:t>
            </a:r>
            <a:r>
              <a:rPr lang="ru-RU" sz="4000" b="1" smtClean="0">
                <a:latin typeface="Arial" charset="0"/>
              </a:rPr>
              <a:t>, которой имя донесь хранится"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39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nimBg="1"/>
      <p:bldP spid="139267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7172E8-46A0-4143-A04F-AFC19DD383B0}" type="slidenum">
              <a:rPr lang="ru-RU"/>
              <a:pPr/>
              <a:t>38</a:t>
            </a:fld>
            <a:endParaRPr lang="ru-RU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1882775"/>
          </a:xfrm>
          <a:solidFill>
            <a:srgbClr val="FFFF00"/>
          </a:solidFill>
        </p:spPr>
        <p:txBody>
          <a:bodyPr/>
          <a:lstStyle/>
          <a:p>
            <a:r>
              <a:rPr lang="ru-RU" sz="3600" b="1" smtClean="0">
                <a:latin typeface="Arial" charset="0"/>
              </a:rPr>
              <a:t>В Древней Руси было еще одно название денег – СКОТ – это сумма денег, казна финансы..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5400"/>
            <a:ext cx="9144000" cy="4292600"/>
          </a:xfrm>
          <a:solidFill>
            <a:srgbClr val="FF99CC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b="1" smtClean="0">
                <a:latin typeface="Arial" charset="0"/>
              </a:rPr>
              <a:t>СКОТ не означал денежной единицы. </a:t>
            </a:r>
          </a:p>
          <a:p>
            <a:pPr algn="ctr">
              <a:buFontTx/>
              <a:buNone/>
            </a:pPr>
            <a:r>
              <a:rPr lang="ru-RU" b="1" smtClean="0">
                <a:latin typeface="Arial" charset="0"/>
              </a:rPr>
              <a:t> В летописи читаем: </a:t>
            </a:r>
            <a:r>
              <a:rPr lang="ru-RU" sz="4400" smtClean="0">
                <a:latin typeface="Arial" charset="0"/>
              </a:rPr>
              <a:t>«...начаша скот собирати с мужа по 4 куны, а со старост по 10 грив, а с бояр по 18 грив и приведоша варягы и вдаша им скот».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" dur="2000"/>
                                        <p:tgtEl>
                                          <p:spTgt spid="141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nimBg="1"/>
      <p:bldP spid="141315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4D47E-54CB-43F1-A10D-FE10102E8185}" type="slidenum">
              <a:rPr lang="ru-RU"/>
              <a:pPr/>
              <a:t>39</a:t>
            </a:fld>
            <a:endParaRPr lang="ru-RU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58088" cy="5340350"/>
          </a:xfrm>
          <a:gradFill rotWithShape="1">
            <a:gsLst>
              <a:gs pos="0">
                <a:srgbClr val="FF0000"/>
              </a:gs>
              <a:gs pos="100000">
                <a:srgbClr val="66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5400" b="1" smtClean="0">
                <a:solidFill>
                  <a:srgbClr val="FFFF99"/>
                </a:solidFill>
                <a:latin typeface="Arial" charset="0"/>
              </a:rPr>
              <a:t>МЕТАЛЛИЧЕСКИЕ ДЕНЬГИ </a:t>
            </a:r>
            <a:br>
              <a:rPr lang="ru-RU" sz="5400" b="1" smtClean="0">
                <a:solidFill>
                  <a:srgbClr val="FFFF99"/>
                </a:solidFill>
                <a:latin typeface="Arial" charset="0"/>
              </a:rPr>
            </a:br>
            <a:r>
              <a:rPr lang="ru-RU" sz="5400" b="1" smtClean="0">
                <a:solidFill>
                  <a:srgbClr val="FFFF99"/>
                </a:solidFill>
                <a:latin typeface="Arial" charset="0"/>
              </a:rPr>
              <a:t>ДРЕВНЕЙ  РУСИ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27B5E3-6401-4491-A387-5D97A539C4A7}" type="slidenum">
              <a:rPr lang="ru-RU"/>
              <a:pPr/>
              <a:t>4</a:t>
            </a:fld>
            <a:endParaRPr lang="ru-RU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8224838" y="5308600"/>
            <a:ext cx="184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7200">
              <a:effectLst/>
            </a:endParaRP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684213" y="620713"/>
            <a:ext cx="7989887" cy="1235075"/>
          </a:xfrm>
          <a:prstGeom prst="rect">
            <a:avLst/>
          </a:prstGeom>
          <a:gradFill rotWithShape="1">
            <a:gsLst>
              <a:gs pos="0">
                <a:srgbClr val="764700"/>
              </a:gs>
              <a:gs pos="50000">
                <a:srgbClr val="FF9900"/>
              </a:gs>
              <a:gs pos="100000">
                <a:srgbClr val="7647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400" b="1">
                <a:effectLst/>
                <a:latin typeface="Arial" charset="0"/>
              </a:rPr>
              <a:t>Тема </a:t>
            </a:r>
            <a:r>
              <a:rPr lang="en-US" sz="5400" b="1">
                <a:effectLst/>
                <a:latin typeface="Arial" charset="0"/>
              </a:rPr>
              <a:t>1</a:t>
            </a:r>
            <a:r>
              <a:rPr lang="ru-RU" sz="5400" b="1">
                <a:effectLst/>
                <a:latin typeface="Arial" charset="0"/>
              </a:rPr>
              <a:t>-й</a:t>
            </a:r>
            <a:r>
              <a:rPr lang="en-US" sz="5400" b="1">
                <a:effectLst/>
                <a:latin typeface="Arial" charset="0"/>
              </a:rPr>
              <a:t> </a:t>
            </a:r>
            <a:r>
              <a:rPr lang="ru-RU" sz="5400" b="1">
                <a:effectLst/>
                <a:latin typeface="Arial" charset="0"/>
              </a:rPr>
              <a:t>лекции</a:t>
            </a:r>
            <a:r>
              <a:rPr lang="ru-RU" sz="4000" b="1">
                <a:effectLst/>
                <a:latin typeface="Arial" charset="0"/>
              </a:rPr>
              <a:t>:</a:t>
            </a:r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2374900"/>
            <a:ext cx="7920038" cy="3790950"/>
          </a:xfrm>
          <a:solidFill>
            <a:srgbClr val="CCFFFF"/>
          </a:solidFill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sz="5400" b="1" smtClean="0">
                <a:latin typeface="Arial" charset="0"/>
              </a:rPr>
              <a:t>Становление экономических отношений  и  идей</a:t>
            </a:r>
            <a:r>
              <a:rPr lang="ru-RU" sz="4400" b="1" smtClean="0">
                <a:latin typeface="Arial" charset="0"/>
              </a:rPr>
              <a:t>   </a:t>
            </a:r>
          </a:p>
          <a:p>
            <a:pPr marL="609600" indent="-609600" algn="ctr">
              <a:buFontTx/>
              <a:buNone/>
            </a:pPr>
            <a:r>
              <a:rPr lang="ru-RU" sz="4400" b="1" smtClean="0">
                <a:latin typeface="Arial" charset="0"/>
              </a:rPr>
              <a:t>в ДРЕВНЕЙ  РУСИ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55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35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5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animBg="1" autoUpdateAnimBg="0"/>
      <p:bldP spid="235524" grpId="0" build="p" animBg="1" autoUpdateAnimBg="0" advAuto="100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FA22DB-2758-4D97-B339-ADCDFA35EB5F}" type="slidenum">
              <a:rPr lang="ru-RU"/>
              <a:pPr/>
              <a:t>40</a:t>
            </a:fld>
            <a:endParaRPr lang="ru-RU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852738"/>
          </a:xfrm>
          <a:solidFill>
            <a:srgbClr val="FF6600"/>
          </a:solidFill>
        </p:spPr>
        <p:txBody>
          <a:bodyPr/>
          <a:lstStyle/>
          <a:p>
            <a:r>
              <a:rPr lang="ru-RU" b="1" smtClean="0">
                <a:latin typeface="Arial" charset="0"/>
              </a:rPr>
              <a:t>До появления русских металлических денег в </a:t>
            </a:r>
            <a:r>
              <a:rPr lang="en-US" b="1" smtClean="0">
                <a:latin typeface="Arial" charset="0"/>
              </a:rPr>
              <a:t>V</a:t>
            </a:r>
            <a:r>
              <a:rPr lang="ru-RU" b="1" smtClean="0">
                <a:latin typeface="Arial" charset="0"/>
              </a:rPr>
              <a:t>-</a:t>
            </a:r>
            <a:r>
              <a:rPr lang="en-US" b="1" smtClean="0">
                <a:latin typeface="Arial" charset="0"/>
              </a:rPr>
              <a:t>IX</a:t>
            </a:r>
            <a:r>
              <a:rPr lang="ru-RU" b="1" smtClean="0">
                <a:latin typeface="Arial" charset="0"/>
              </a:rPr>
              <a:t> вв. большое хождение в стране имели </a:t>
            </a:r>
            <a:r>
              <a:rPr lang="ru-RU" sz="4800" b="1" smtClean="0">
                <a:latin typeface="Arial" charset="0"/>
              </a:rPr>
              <a:t>греческие драхмы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24175"/>
            <a:ext cx="9144000" cy="2952750"/>
          </a:xfrm>
          <a:solidFill>
            <a:srgbClr val="00CC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 smtClean="0">
                <a:latin typeface="Arial" charset="0"/>
              </a:rPr>
              <a:t>На значительной части территории Древней Руси найдены КЛАДЫ римских серебряных монет </a:t>
            </a:r>
            <a:r>
              <a:rPr lang="en-US" sz="3600" b="1" smtClean="0">
                <a:latin typeface="Arial" charset="0"/>
              </a:rPr>
              <a:t>I</a:t>
            </a:r>
            <a:r>
              <a:rPr lang="ru-RU" sz="3600" b="1" smtClean="0">
                <a:latin typeface="Arial" charset="0"/>
              </a:rPr>
              <a:t>-</a:t>
            </a:r>
            <a:r>
              <a:rPr lang="en-US" sz="3600" b="1" smtClean="0">
                <a:latin typeface="Arial" charset="0"/>
              </a:rPr>
              <a:t>V</a:t>
            </a:r>
            <a:r>
              <a:rPr lang="ru-RU" sz="3600" b="1" smtClean="0">
                <a:latin typeface="Arial" charset="0"/>
              </a:rPr>
              <a:t> вв.,</a:t>
            </a:r>
          </a:p>
          <a:p>
            <a:pPr algn="ctr">
              <a:buFontTx/>
              <a:buNone/>
            </a:pPr>
            <a:r>
              <a:rPr lang="ru-RU" sz="3600" b="1" smtClean="0">
                <a:latin typeface="Arial" charset="0"/>
              </a:rPr>
              <a:t> а также византийские деньги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144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10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nimBg="1"/>
      <p:bldP spid="144387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A742E-CC7E-4FC2-8DFC-C0CC7CD11A4F}" type="slidenum">
              <a:rPr lang="ru-RU"/>
              <a:pPr/>
              <a:t>41</a:t>
            </a:fld>
            <a:endParaRPr lang="ru-RU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349500"/>
          </a:xfrm>
          <a:solidFill>
            <a:srgbClr val="00FFFF"/>
          </a:solidFill>
        </p:spPr>
        <p:txBody>
          <a:bodyPr/>
          <a:lstStyle/>
          <a:p>
            <a:r>
              <a:rPr lang="ru-RU" sz="3600" b="1" smtClean="0">
                <a:latin typeface="Arial" charset="0"/>
              </a:rPr>
              <a:t>Падение качества серебра в монете Римской империи в </a:t>
            </a:r>
            <a:r>
              <a:rPr lang="en-US" sz="3600" b="1" smtClean="0">
                <a:latin typeface="Arial" charset="0"/>
              </a:rPr>
              <a:t>III</a:t>
            </a:r>
            <a:r>
              <a:rPr lang="ru-RU" sz="3600" b="1" smtClean="0">
                <a:latin typeface="Arial" charset="0"/>
              </a:rPr>
              <a:t> в. привело к резкому снижению, а затем и прекращению притока римских монет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92375"/>
            <a:ext cx="9144000" cy="3743325"/>
          </a:xfrm>
          <a:solidFill>
            <a:srgbClr val="FFCC00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smtClean="0">
                <a:latin typeface="Arial" charset="0"/>
              </a:rPr>
              <a:t>Но в </a:t>
            </a:r>
            <a:r>
              <a:rPr lang="en-US" sz="4000" b="1" smtClean="0">
                <a:latin typeface="Arial" charset="0"/>
              </a:rPr>
              <a:t>IV</a:t>
            </a:r>
            <a:r>
              <a:rPr lang="ru-RU" sz="4000" b="1" smtClean="0">
                <a:latin typeface="Arial" charset="0"/>
              </a:rPr>
              <a:t>-</a:t>
            </a:r>
            <a:r>
              <a:rPr lang="en-US" sz="4000" b="1" smtClean="0">
                <a:latin typeface="Arial" charset="0"/>
              </a:rPr>
              <a:t>V</a:t>
            </a:r>
            <a:r>
              <a:rPr lang="ru-RU" sz="4000" b="1" smtClean="0">
                <a:latin typeface="Arial" charset="0"/>
              </a:rPr>
              <a:t> вв. их приток вновь возрастает.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smtClean="0">
                <a:latin typeface="Arial" charset="0"/>
              </a:rPr>
              <a:t>Золотые дарственные монеты-медальоны свидетельствуют о </a:t>
            </a:r>
            <a:r>
              <a:rPr lang="ru-RU" sz="4800" b="1" smtClean="0">
                <a:latin typeface="Arial" charset="0"/>
              </a:rPr>
              <a:t>контактах</a:t>
            </a:r>
            <a:r>
              <a:rPr lang="ru-RU" sz="4000" b="1" smtClean="0">
                <a:latin typeface="Arial" charset="0"/>
              </a:rPr>
              <a:t> вождей Древней Руси с Византийской империей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sz="4000" b="1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48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nimBg="1"/>
      <p:bldP spid="14848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93603D-7420-45A6-8BE7-308C6521625B}" type="slidenum">
              <a:rPr lang="ru-RU"/>
              <a:pPr/>
              <a:t>42</a:t>
            </a:fld>
            <a:endParaRPr lang="ru-RU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4000" smtClean="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620713"/>
            <a:ext cx="7772400" cy="5545137"/>
          </a:xfrm>
          <a:solidFill>
            <a:srgbClr val="00FFFF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400" b="1" smtClean="0">
                <a:latin typeface="Arial" charset="0"/>
              </a:rPr>
              <a:t>Затем денежная система славян претерпела некоторые изменения: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mtClean="0">
                <a:latin typeface="Arial" charset="0"/>
              </a:rPr>
              <a:t>на смену </a:t>
            </a:r>
            <a:r>
              <a:rPr lang="ru-RU" sz="4800" b="1" smtClean="0">
                <a:latin typeface="Arial" charset="0"/>
              </a:rPr>
              <a:t>римских денег</a:t>
            </a:r>
            <a:r>
              <a:rPr lang="ru-RU" smtClean="0">
                <a:latin typeface="Arial" charset="0"/>
              </a:rPr>
              <a:t>, пришли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smtClean="0">
                <a:solidFill>
                  <a:srgbClr val="FF0000"/>
                </a:solidFill>
                <a:latin typeface="Arial" charset="0"/>
              </a:rPr>
              <a:t>восточные дирхемы</a:t>
            </a:r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smtClean="0">
                <a:latin typeface="Arial" charset="0"/>
              </a:rPr>
              <a:t> </a:t>
            </a:r>
            <a:r>
              <a:rPr lang="ru-RU" b="1" smtClean="0">
                <a:latin typeface="Arial" charset="0"/>
              </a:rPr>
              <a:t>несмотря на большой их вес и размер, были для Древней Руси </a:t>
            </a:r>
            <a:r>
              <a:rPr lang="ru-RU" b="1" smtClean="0">
                <a:solidFill>
                  <a:srgbClr val="FF0000"/>
                </a:solidFill>
                <a:latin typeface="Arial" charset="0"/>
              </a:rPr>
              <a:t>монетами</a:t>
            </a:r>
            <a:r>
              <a:rPr lang="ru-RU" b="1" smtClean="0">
                <a:latin typeface="Arial" charset="0"/>
              </a:rPr>
              <a:t>, а не массой серебра</a:t>
            </a:r>
            <a:r>
              <a:rPr lang="ru-RU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1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0C9636-FF32-41E3-8FCC-3BBCA9A49A4B}" type="slidenum">
              <a:rPr lang="ru-RU"/>
              <a:pPr/>
              <a:t>43</a:t>
            </a:fld>
            <a:endParaRPr lang="ru-RU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18450" cy="2205038"/>
          </a:xfrm>
          <a:solidFill>
            <a:srgbClr val="FFFF00"/>
          </a:solidFill>
        </p:spPr>
        <p:txBody>
          <a:bodyPr/>
          <a:lstStyle/>
          <a:p>
            <a:r>
              <a:rPr lang="ru-RU" b="1" smtClean="0">
                <a:latin typeface="Arial" charset="0"/>
              </a:rPr>
              <a:t>Восточные монеты - серебряные дирхемы и золотые динары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0938"/>
            <a:ext cx="9144000" cy="3671887"/>
          </a:xfrm>
          <a:solidFill>
            <a:srgbClr val="FF99CC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ДИРХЕМЫ</a:t>
            </a:r>
            <a:r>
              <a:rPr lang="ru-RU" sz="3600" b="1" smtClean="0">
                <a:latin typeface="Arial" charset="0"/>
              </a:rPr>
              <a:t>  использовались на Руси как монеты не только во внешней, но и во внутренней русской торговле </a:t>
            </a:r>
          </a:p>
          <a:p>
            <a:pPr algn="ctr">
              <a:buFontTx/>
              <a:buNone/>
            </a:pPr>
            <a:r>
              <a:rPr lang="ru-RU" sz="3600" b="1" smtClean="0">
                <a:latin typeface="Arial" charset="0"/>
              </a:rPr>
              <a:t> Они найдены в многочисленных кладах на территории России, относятся к </a:t>
            </a:r>
            <a:r>
              <a:rPr lang="en-US" sz="3600" b="1" smtClean="0">
                <a:latin typeface="Arial" charset="0"/>
              </a:rPr>
              <a:t>V</a:t>
            </a:r>
            <a:r>
              <a:rPr lang="ru-RU" sz="3600" b="1" smtClean="0">
                <a:latin typeface="Arial" charset="0"/>
              </a:rPr>
              <a:t>-</a:t>
            </a:r>
            <a:r>
              <a:rPr lang="en-US" sz="3600" b="1" smtClean="0">
                <a:latin typeface="Arial" charset="0"/>
              </a:rPr>
              <a:t>XI</a:t>
            </a:r>
            <a:r>
              <a:rPr lang="ru-RU" sz="3600" b="1" smtClean="0">
                <a:latin typeface="Arial" charset="0"/>
              </a:rPr>
              <a:t> вв.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7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/>
      <p:bldP spid="147459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A2A0A-E46D-425E-BD83-7A0F1BFC9C61}" type="slidenum">
              <a:rPr lang="ru-RU"/>
              <a:pPr/>
              <a:t>44</a:t>
            </a:fld>
            <a:endParaRPr lang="ru-RU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565400"/>
          </a:xfrm>
          <a:solidFill>
            <a:srgbClr val="FF99CC"/>
          </a:solidFill>
        </p:spPr>
        <p:txBody>
          <a:bodyPr/>
          <a:lstStyle/>
          <a:p>
            <a:r>
              <a:rPr lang="ru-RU" sz="3600" b="1" smtClean="0">
                <a:latin typeface="Arial" charset="0"/>
              </a:rPr>
              <a:t>Первая могучая волна проникновения серебряных восточных монет относиться к </a:t>
            </a:r>
            <a:r>
              <a:rPr lang="en-US" sz="3600" b="1" smtClean="0">
                <a:latin typeface="Arial" charset="0"/>
              </a:rPr>
              <a:t>VI</a:t>
            </a:r>
            <a:r>
              <a:rPr lang="ru-RU" sz="3600" b="1" smtClean="0">
                <a:latin typeface="Arial" charset="0"/>
              </a:rPr>
              <a:t>-</a:t>
            </a:r>
            <a:r>
              <a:rPr lang="en-US" sz="3600" b="1" smtClean="0">
                <a:latin typeface="Arial" charset="0"/>
              </a:rPr>
              <a:t>VII</a:t>
            </a:r>
            <a:r>
              <a:rPr lang="ru-RU" sz="3600" b="1" smtClean="0">
                <a:latin typeface="Arial" charset="0"/>
              </a:rPr>
              <a:t> вв., периоду подъема </a:t>
            </a:r>
            <a:br>
              <a:rPr lang="ru-RU" sz="3600" b="1" smtClean="0">
                <a:latin typeface="Arial" charset="0"/>
              </a:rPr>
            </a:br>
            <a:r>
              <a:rPr lang="ru-RU" sz="3600" b="1" smtClean="0">
                <a:latin typeface="Arial" charset="0"/>
              </a:rPr>
              <a:t>восточной культуры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36838"/>
            <a:ext cx="9144000" cy="1584325"/>
          </a:xfrm>
          <a:solidFill>
            <a:srgbClr val="FFFF00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b="1" smtClean="0">
                <a:latin typeface="Arial" charset="0"/>
              </a:rPr>
              <a:t>Поток восточного серебра остановился в самом начале XI в. С 1015 г. ввоз дирхем с Востока в Россию </a:t>
            </a:r>
            <a:r>
              <a:rPr lang="ru-RU" b="1" u="sng" smtClean="0">
                <a:latin typeface="Arial" charset="0"/>
              </a:rPr>
              <a:t>прекратился</a:t>
            </a:r>
            <a:r>
              <a:rPr lang="ru-RU" b="1" smtClean="0">
                <a:latin typeface="Arial" charset="0"/>
              </a:rPr>
              <a:t>.</a:t>
            </a:r>
            <a:r>
              <a:rPr lang="ru-RU" sz="3600" b="1" smtClean="0">
                <a:latin typeface="Arial" charset="0"/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3600" b="1" smtClean="0"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4400" b="1" smtClean="0">
                <a:latin typeface="Arial" charset="0"/>
              </a:rPr>
              <a:t>Вторично восточное серебро появилось на Руси во время татаро-монгольского ига.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25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25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nimBg="1"/>
      <p:bldP spid="152579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62E4E1-C5F7-4FCD-9395-11C6FC331259}" type="slidenum">
              <a:rPr lang="ru-RU"/>
              <a:pPr/>
              <a:t>45</a:t>
            </a:fld>
            <a:endParaRPr lang="ru-RU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76925"/>
          </a:xfrm>
          <a:gradFill rotWithShape="1">
            <a:gsLst>
              <a:gs pos="0">
                <a:srgbClr val="00FF00"/>
              </a:gs>
              <a:gs pos="100000">
                <a:srgbClr val="00B600"/>
              </a:gs>
            </a:gsLst>
            <a:path path="rect">
              <a:fillToRect l="100000" b="100000"/>
            </a:path>
          </a:gradFill>
        </p:spPr>
        <p:txBody>
          <a:bodyPr/>
          <a:lstStyle/>
          <a:p>
            <a:pPr marL="838200" indent="-838200"/>
            <a:r>
              <a:rPr lang="ru-RU" sz="3200" b="1" smtClean="0">
                <a:latin typeface="Arial" charset="0"/>
              </a:rPr>
              <a:t>В конце </a:t>
            </a:r>
            <a:r>
              <a:rPr lang="ru-RU" sz="3600" b="1" smtClean="0">
                <a:latin typeface="Arial" charset="0"/>
              </a:rPr>
              <a:t>I тысячалетия</a:t>
            </a:r>
            <a:r>
              <a:rPr lang="ru-RU" sz="3200" b="1" smtClean="0">
                <a:latin typeface="Arial" charset="0"/>
              </a:rPr>
              <a:t> на Руси было достаточное количество </a:t>
            </a:r>
            <a:r>
              <a:rPr lang="ru-RU" sz="3600" b="1" smtClean="0">
                <a:latin typeface="Arial" charset="0"/>
              </a:rPr>
              <a:t>серебра</a:t>
            </a:r>
            <a:r>
              <a:rPr lang="ru-RU" sz="3200" b="1" smtClean="0">
                <a:latin typeface="Arial" charset="0"/>
              </a:rPr>
              <a:t>, и накоплен</a:t>
            </a:r>
            <a:br>
              <a:rPr lang="ru-RU" sz="3200" b="1" smtClean="0">
                <a:latin typeface="Arial" charset="0"/>
              </a:rPr>
            </a:br>
            <a:r>
              <a:rPr lang="ru-RU" sz="3200" b="1" i="1" smtClean="0">
                <a:latin typeface="Arial" charset="0"/>
              </a:rPr>
              <a:t> </a:t>
            </a:r>
            <a:r>
              <a:rPr lang="ru-RU" b="1" smtClean="0">
                <a:latin typeface="Arial" charset="0"/>
              </a:rPr>
              <a:t>опыт денежного обращения</a:t>
            </a:r>
            <a:r>
              <a:rPr lang="ru-RU" b="1" i="1" smtClean="0">
                <a:latin typeface="Arial" charset="0"/>
              </a:rPr>
              <a:t/>
            </a:r>
            <a:br>
              <a:rPr lang="ru-RU" b="1" i="1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На монетах изображались крылатые четвероногие, фантастические головы быка, птицы, животные, похожие на куницу или белку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EE6F96-055C-49C3-99F8-B76A45DB9F3E}" type="slidenum">
              <a:rPr lang="ru-RU"/>
              <a:pPr/>
              <a:t>46</a:t>
            </a:fld>
            <a:endParaRPr lang="ru-RU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7772400" cy="4321175"/>
          </a:xfrm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4800" b="1" smtClean="0">
                <a:latin typeface="Arial" charset="0"/>
              </a:rPr>
              <a:t>Экономическая мысль о налогах и финансах Древнего русского государства Х – </a:t>
            </a:r>
            <a:r>
              <a:rPr lang="en-US" sz="4800" b="1" smtClean="0">
                <a:latin typeface="Arial" charset="0"/>
              </a:rPr>
              <a:t>VX</a:t>
            </a:r>
            <a:r>
              <a:rPr lang="ru-RU" sz="4800" b="1" smtClean="0">
                <a:latin typeface="Arial" charset="0"/>
              </a:rPr>
              <a:t>  веков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755650" y="260350"/>
            <a:ext cx="7932738" cy="1371600"/>
          </a:xfrm>
          <a:prstGeom prst="rect">
            <a:avLst/>
          </a:prstGeo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Вопрос </a:t>
            </a:r>
            <a:r>
              <a:rPr lang="en-US" sz="4000" b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</a:t>
            </a:r>
            <a:endParaRPr lang="ru-RU" sz="4400" b="1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2000"/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20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nimBg="1"/>
      <p:bldP spid="20890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D3EBC-B55B-47A5-AE28-9B9842575403}" type="slidenum">
              <a:rPr lang="ru-RU"/>
              <a:pPr/>
              <a:t>47</a:t>
            </a:fld>
            <a:endParaRPr lang="ru-RU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58088" cy="5340350"/>
          </a:xfrm>
          <a:gradFill rotWithShape="1">
            <a:gsLst>
              <a:gs pos="0">
                <a:srgbClr val="FF0000"/>
              </a:gs>
              <a:gs pos="100000">
                <a:srgbClr val="66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4800" b="1" smtClean="0">
                <a:solidFill>
                  <a:srgbClr val="FFFF99"/>
                </a:solidFill>
                <a:latin typeface="Arial" charset="0"/>
              </a:rPr>
              <a:t>Полуторатысячное развитие древних славян, завершилось образованием Древнего русского государства</a:t>
            </a:r>
            <a:endParaRPr lang="ru-RU" sz="4800" smtClean="0">
              <a:solidFill>
                <a:srgbClr val="FFFF99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85EF84-B1F8-42EF-A539-9C2E3EC36169}" type="slidenum">
              <a:rPr lang="ru-RU"/>
              <a:pPr/>
              <a:t>48</a:t>
            </a:fld>
            <a:endParaRPr 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18450" cy="1882775"/>
          </a:xfrm>
          <a:solidFill>
            <a:srgbClr val="FF9900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В конце Х века стало возможным создать собственную русскую монету</a:t>
            </a:r>
            <a:r>
              <a:rPr lang="ru-RU" sz="4000" b="1" smtClean="0"/>
              <a:t> 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24175"/>
            <a:ext cx="7772400" cy="3171825"/>
          </a:xfrm>
          <a:solidFill>
            <a:srgbClr val="FF99CC"/>
          </a:solidFill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 smtClean="0"/>
              <a:t> </a:t>
            </a:r>
            <a:r>
              <a:rPr lang="ru-RU" sz="2800" b="1" smtClean="0">
                <a:latin typeface="Arial" charset="0"/>
              </a:rPr>
              <a:t>Основные условия:</a:t>
            </a:r>
          </a:p>
          <a:p>
            <a:pPr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Накопление князьями запаса привозного металла</a:t>
            </a:r>
          </a:p>
          <a:p>
            <a:pPr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 Кузнецы и местные металлурги знали свойства металлов еще задолго до образования древнерусского государства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78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  <p:bldP spid="178179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D1F1D9-2E3D-444A-8413-3BD83383F337}" type="slidenum">
              <a:rPr lang="ru-RU"/>
              <a:pPr/>
              <a:t>49</a:t>
            </a:fld>
            <a:endParaRPr lang="ru-RU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284538"/>
          </a:xfrm>
          <a:solidFill>
            <a:srgbClr val="FFFF00"/>
          </a:solidFill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Появление древних металлических денег обусловлено:</a:t>
            </a:r>
            <a:br>
              <a:rPr lang="ru-RU" sz="3200" b="1" smtClean="0">
                <a:latin typeface="Arial" charset="0"/>
              </a:rPr>
            </a:br>
            <a:r>
              <a:rPr lang="ru-RU" sz="3200" b="1" smtClean="0">
                <a:latin typeface="Arial" charset="0"/>
              </a:rPr>
              <a:t>1.стремлением пополнить обращение монетами,</a:t>
            </a:r>
            <a:br>
              <a:rPr lang="ru-RU" sz="3200" b="1" smtClean="0">
                <a:latin typeface="Arial" charset="0"/>
              </a:rPr>
            </a:br>
            <a:r>
              <a:rPr lang="ru-RU" sz="3200" b="1" smtClean="0">
                <a:latin typeface="Arial" charset="0"/>
              </a:rPr>
              <a:t>2.желанием обеспечить суверенность восточнославянской державы, что имело политическое значение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429000"/>
            <a:ext cx="7772400" cy="2447925"/>
          </a:xfrm>
          <a:solidFill>
            <a:srgbClr val="00FF00"/>
          </a:solidFill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b="1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 b="1" smtClean="0"/>
              <a:t> </a:t>
            </a:r>
            <a:r>
              <a:rPr lang="ru-RU" b="1" smtClean="0">
                <a:latin typeface="Arial" charset="0"/>
              </a:rPr>
              <a:t>На монетах были славянские надписи, портрет князя и родовой знак Рюриковичей, известный по другим памятникам культуры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157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nimBg="1"/>
      <p:bldP spid="157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6E0824-5D22-4DA2-9EA6-0753009F16B8}" type="slidenum">
              <a:rPr lang="ru-RU"/>
              <a:pPr/>
              <a:t>5</a:t>
            </a:fld>
            <a:endParaRPr lang="ru-RU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920038" cy="1008063"/>
          </a:xfrm>
          <a:gradFill rotWithShape="1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5400000" scaled="1"/>
          </a:gra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Лекция включает проблемы: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916113"/>
            <a:ext cx="8051800" cy="4249737"/>
          </a:xfrm>
          <a:gradFill rotWithShape="1">
            <a:gsLst>
              <a:gs pos="0">
                <a:srgbClr val="FFCC00"/>
              </a:gs>
              <a:gs pos="100000">
                <a:srgbClr val="9E7E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latin typeface="Arial" charset="0"/>
              </a:rPr>
              <a:t>1. </a:t>
            </a:r>
            <a:r>
              <a:rPr lang="ru-RU" sz="3600" b="1" smtClean="0">
                <a:latin typeface="Arial" charset="0"/>
              </a:rPr>
              <a:t>История древних славян</a:t>
            </a:r>
            <a:r>
              <a:rPr lang="ru-RU" b="1" smtClean="0">
                <a:latin typeface="Arial" charset="0"/>
              </a:rPr>
              <a:t>  - «откуда Русская земля стала есть» </a:t>
            </a:r>
          </a:p>
          <a:p>
            <a:pPr>
              <a:buFontTx/>
              <a:buNone/>
            </a:pPr>
            <a:r>
              <a:rPr lang="ru-RU" b="1" smtClean="0">
                <a:latin typeface="Arial" charset="0"/>
              </a:rPr>
              <a:t>2. </a:t>
            </a:r>
            <a:r>
              <a:rPr lang="ru-RU" sz="3600" b="1" smtClean="0">
                <a:latin typeface="Arial" charset="0"/>
              </a:rPr>
              <a:t>Становление</a:t>
            </a:r>
            <a:r>
              <a:rPr lang="ru-RU" b="1" smtClean="0">
                <a:latin typeface="Arial" charset="0"/>
              </a:rPr>
              <a:t> товарно - денежных отношений в Древней Руси </a:t>
            </a:r>
          </a:p>
          <a:p>
            <a:pPr>
              <a:buFontTx/>
              <a:buNone/>
            </a:pPr>
            <a:r>
              <a:rPr lang="ru-RU" b="1" smtClean="0">
                <a:latin typeface="Arial" charset="0"/>
              </a:rPr>
              <a:t>3. Экономическая мысль </a:t>
            </a:r>
            <a:r>
              <a:rPr lang="ru-RU" sz="3600" b="1" smtClean="0">
                <a:latin typeface="Arial" charset="0"/>
              </a:rPr>
              <a:t>о налогах и финансах</a:t>
            </a:r>
            <a:endParaRPr lang="ru-RU" b="1" smtClean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2375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10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10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 animBg="1"/>
      <p:bldP spid="237571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9624D-915E-4825-9B99-AE6E1CBA7C72}" type="slidenum">
              <a:rPr lang="ru-RU"/>
              <a:pPr/>
              <a:t>50</a:t>
            </a:fld>
            <a:endParaRPr lang="ru-RU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58088" cy="5340350"/>
          </a:xfrm>
          <a:gradFill rotWithShape="1">
            <a:gsLst>
              <a:gs pos="0">
                <a:srgbClr val="FF0000"/>
              </a:gs>
              <a:gs pos="100000">
                <a:srgbClr val="66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b="1" smtClean="0">
                <a:solidFill>
                  <a:srgbClr val="FFFF99"/>
                </a:solidFill>
                <a:latin typeface="Arial" charset="0"/>
              </a:rPr>
              <a:t>Регулярная чеканка РУССКИХ </a:t>
            </a:r>
            <a:r>
              <a:rPr lang="ru-RU" b="1" u="sng" smtClean="0">
                <a:solidFill>
                  <a:srgbClr val="FFFF99"/>
                </a:solidFill>
                <a:latin typeface="Arial" charset="0"/>
              </a:rPr>
              <a:t>металлических</a:t>
            </a:r>
            <a:r>
              <a:rPr lang="ru-RU" b="1" smtClean="0">
                <a:solidFill>
                  <a:srgbClr val="FFFF99"/>
                </a:solidFill>
                <a:latin typeface="Arial" charset="0"/>
              </a:rPr>
              <a:t> ДЕНЕГ началась в Х в. при КНЯЗЕ ВЛАДИМИРЕ Красное Солнышко</a:t>
            </a:r>
            <a:br>
              <a:rPr lang="ru-RU" b="1" smtClean="0">
                <a:solidFill>
                  <a:srgbClr val="FFFF99"/>
                </a:solidFill>
                <a:latin typeface="Arial" charset="0"/>
              </a:rPr>
            </a:br>
            <a:r>
              <a:rPr lang="ru-RU" b="1" smtClean="0">
                <a:solidFill>
                  <a:srgbClr val="FFFF99"/>
                </a:solidFill>
                <a:latin typeface="Arial" charset="0"/>
              </a:rPr>
              <a:t>(=962-1015) </a:t>
            </a:r>
            <a:br>
              <a:rPr lang="ru-RU" b="1" smtClean="0">
                <a:solidFill>
                  <a:srgbClr val="FFFF99"/>
                </a:solidFill>
                <a:latin typeface="Arial" charset="0"/>
              </a:rPr>
            </a:br>
            <a:endParaRPr lang="ru-RU" sz="5400" b="1" smtClean="0">
              <a:solidFill>
                <a:srgbClr val="FFFF99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077E61-0ADE-467F-8721-1BE8886D9C80}" type="slidenum">
              <a:rPr lang="ru-RU"/>
              <a:pPr/>
              <a:t>51</a:t>
            </a:fld>
            <a:endParaRPr 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7772400" cy="5403850"/>
          </a:xfrm>
          <a:solidFill>
            <a:srgbClr val="CCFFCC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2800" b="1" smtClean="0">
                <a:solidFill>
                  <a:srgbClr val="FF0000"/>
                </a:solidFill>
                <a:latin typeface="Arial" charset="0"/>
              </a:rPr>
              <a:t>В период княжения сына Владимира ЯРОСЛАВА МУДРОГО в Новгороде были монеты </a:t>
            </a:r>
          </a:p>
          <a:p>
            <a:pPr algn="ctr">
              <a:buFontTx/>
              <a:buNone/>
            </a:pP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"Ярославле серебро"</a:t>
            </a:r>
            <a:r>
              <a:rPr lang="ru-RU" sz="2800" b="1" smtClean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 algn="ctr">
              <a:buFontTx/>
              <a:buNone/>
            </a:pPr>
            <a:r>
              <a:rPr lang="ru-RU" sz="2800" b="1" smtClean="0">
                <a:latin typeface="Arial" charset="0"/>
              </a:rPr>
              <a:t>Со смертью Ярослава </a:t>
            </a:r>
            <a:r>
              <a:rPr lang="ru-RU" sz="3600" b="1" smtClean="0">
                <a:latin typeface="Arial" charset="0"/>
              </a:rPr>
              <a:t>первая</a:t>
            </a:r>
            <a:r>
              <a:rPr lang="ru-RU" sz="2800" b="1" smtClean="0">
                <a:latin typeface="Arial" charset="0"/>
              </a:rPr>
              <a:t> чеканка русских монет прекратилась</a:t>
            </a:r>
          </a:p>
          <a:p>
            <a:pPr algn="ctr">
              <a:buFontTx/>
              <a:buNone/>
            </a:pPr>
            <a:r>
              <a:rPr lang="ru-RU" sz="2800" b="1" smtClean="0">
                <a:solidFill>
                  <a:srgbClr val="006600"/>
                </a:solidFill>
                <a:latin typeface="Arial" charset="0"/>
              </a:rPr>
              <a:t>Во времена татаро-монгольского ига татарские монеты обращались в России и оказали влияние на последующее развитие русской денежной системы.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0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484FB3-8FDE-4EFC-BE7B-52F32E2BD527}" type="slidenum">
              <a:rPr lang="ru-RU"/>
              <a:pPr/>
              <a:t>52</a:t>
            </a:fld>
            <a:endParaRPr lang="ru-RU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1955800"/>
          </a:xfrm>
          <a:solidFill>
            <a:srgbClr val="FFFF00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На Руси история чеканки металлических денаг продолжилась в 14 веке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5400"/>
            <a:ext cx="9144000" cy="4292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600" b="1" u="sng" smtClean="0">
                <a:latin typeface="Arial" charset="0"/>
              </a:rPr>
              <a:t>Вторично чеканка</a:t>
            </a:r>
            <a:r>
              <a:rPr lang="ru-RU" sz="3600" b="1" smtClean="0">
                <a:latin typeface="Arial" charset="0"/>
              </a:rPr>
              <a:t>   возобновилась в XIV в</a:t>
            </a:r>
            <a:r>
              <a:rPr lang="ru-RU" sz="2800" b="1" smtClean="0">
                <a:latin typeface="Arial" charset="0"/>
              </a:rPr>
              <a:t> при князьях Романе</a:t>
            </a:r>
            <a:r>
              <a:rPr lang="ru-RU" sz="5400" b="1" smtClean="0">
                <a:latin typeface="Arial" charset="0"/>
              </a:rPr>
              <a:t> </a:t>
            </a:r>
            <a:r>
              <a:rPr lang="ru-RU" b="1" smtClean="0">
                <a:latin typeface="Arial" charset="0"/>
              </a:rPr>
              <a:t>Михайловиче (1356-1364), Федоре Романовиче (1364-1374),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smtClean="0">
                <a:latin typeface="Arial" charset="0"/>
              </a:rPr>
              <a:t>Владимире Олеговиче (1374-1392).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smtClean="0">
                <a:latin typeface="Arial" charset="0"/>
              </a:rPr>
              <a:t>Их монеты </a:t>
            </a:r>
            <a:r>
              <a:rPr lang="ru-RU" sz="3600" b="1" smtClean="0">
                <a:latin typeface="Arial" charset="0"/>
              </a:rPr>
              <a:t>имели</a:t>
            </a:r>
            <a:r>
              <a:rPr lang="ru-RU" sz="4400" b="1" smtClean="0">
                <a:latin typeface="Arial" charset="0"/>
              </a:rPr>
              <a:t> татарскую тамгу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/>
      <p:bldP spid="16691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90C470-FF72-4DCF-AFF5-41E2D9B3C326}" type="slidenum">
              <a:rPr lang="ru-RU"/>
              <a:pPr/>
              <a:t>53</a:t>
            </a:fld>
            <a:endParaRPr lang="ru-RU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09600"/>
            <a:ext cx="7991475" cy="1811338"/>
          </a:xfrm>
          <a:solidFill>
            <a:srgbClr val="FF99CC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Дмитрий Донской предпринял собственную чеканку монет в 1384 г.</a:t>
            </a:r>
            <a:r>
              <a:rPr lang="ru-RU" sz="4000" b="1" smtClean="0"/>
              <a:t> 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062912" cy="3313113"/>
          </a:xfrm>
          <a:solidFill>
            <a:srgbClr val="00FF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000" b="1" smtClean="0">
                <a:latin typeface="Arial" charset="0"/>
              </a:rPr>
              <a:t>ему тоже приходилось на русские деньги накладывать арабские знаки, чего неуклонно требовали ханы, выдавая "ярлык"</a:t>
            </a:r>
            <a:r>
              <a:rPr lang="ru-RU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67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 animBg="1"/>
      <p:bldP spid="167939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04A764-D42F-43E0-AC42-B1504B927024}" type="slidenum">
              <a:rPr lang="ru-RU"/>
              <a:pPr/>
              <a:t>54</a:t>
            </a:fld>
            <a:endParaRPr lang="ru-RU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58088" cy="5340350"/>
          </a:xfrm>
          <a:gradFill rotWithShape="1">
            <a:gsLst>
              <a:gs pos="0">
                <a:srgbClr val="FF0000"/>
              </a:gs>
              <a:gs pos="100000">
                <a:srgbClr val="66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4000" b="1" smtClean="0">
                <a:solidFill>
                  <a:schemeClr val="bg1"/>
                </a:solidFill>
                <a:latin typeface="Arial" charset="0"/>
              </a:rPr>
              <a:t>Только в 15 веке, во времена Василия II Темного (1426-1462) и его матери великой княгини Софьи Витовтовны </a:t>
            </a:r>
            <a:r>
              <a:rPr lang="ru-RU" b="1" smtClean="0">
                <a:solidFill>
                  <a:schemeClr val="bg1"/>
                </a:solidFill>
                <a:latin typeface="Arial" charset="0"/>
              </a:rPr>
              <a:t>арабские знаки с денег исчезают</a:t>
            </a:r>
            <a:r>
              <a:rPr lang="ru-RU" sz="4000" b="1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4000" b="1" smtClean="0">
                <a:solidFill>
                  <a:schemeClr val="bg1"/>
                </a:solidFill>
                <a:latin typeface="Arial" charset="0"/>
              </a:rPr>
            </a:br>
            <a:r>
              <a:rPr lang="ru-RU" sz="1800" smtClean="0">
                <a:solidFill>
                  <a:schemeClr val="bg1"/>
                </a:solidFill>
                <a:latin typeface="Arial" charset="0"/>
              </a:rPr>
              <a:t>См. Семенкова, Карамова Экономические отношения МОСКВЫ с ЛИТВОЙ и ОРДОЙ. Журнал </a:t>
            </a:r>
            <a:r>
              <a:rPr lang="ru-RU" sz="1800" b="1" smtClean="0">
                <a:solidFill>
                  <a:schemeClr val="bg1"/>
                </a:solidFill>
                <a:latin typeface="Arial" charset="0"/>
              </a:rPr>
              <a:t>«ФИНАНСЫ,ДЕНЬГИ, ИНВЕСТИЦИИ» 2006г №2</a:t>
            </a:r>
            <a:endParaRPr lang="ru-RU" sz="4000" b="1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813D27-0506-42F3-8FA9-37A2956AA1CC}" type="slidenum">
              <a:rPr lang="ru-RU"/>
              <a:pPr/>
              <a:t>55</a:t>
            </a:fld>
            <a:endParaRPr lang="ru-RU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492375"/>
          </a:xfrm>
          <a:solidFill>
            <a:srgbClr val="FFFF99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На Руси расчеты производились по десятичной алфавитной нумерации, сходной с греческой и византийской.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36838"/>
            <a:ext cx="7773988" cy="3455987"/>
          </a:xfrm>
          <a:solidFill>
            <a:srgbClr val="00FFFF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000" b="1" smtClean="0">
                <a:latin typeface="Arial" charset="0"/>
              </a:rPr>
              <a:t>Сочетание букв и черточки означали цифры до миллиона</a:t>
            </a:r>
            <a:r>
              <a:rPr lang="ru-RU" b="1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smtClean="0">
                <a:latin typeface="Arial" charset="0"/>
              </a:rPr>
              <a:t>А-аз-1,       Б-буки-2,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smtClean="0">
                <a:latin typeface="Arial" charset="0"/>
              </a:rPr>
              <a:t>В-веди-3,    К с черточкой наверху-20,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smtClean="0">
                <a:latin typeface="Arial" charset="0"/>
              </a:rPr>
              <a:t>Л с черточкой-30,              М-40</a:t>
            </a:r>
            <a:endParaRPr lang="ru-RU" sz="4000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animBg="1"/>
      <p:bldP spid="224259" grpId="0" build="p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D57F3-9FBB-4D98-8906-9454B8E5A358}" type="slidenum">
              <a:rPr lang="ru-RU"/>
              <a:pPr/>
              <a:t>56</a:t>
            </a:fld>
            <a:endParaRPr lang="ru-RU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58088" cy="5340350"/>
          </a:xfrm>
          <a:gradFill rotWithShape="1">
            <a:gsLst>
              <a:gs pos="0">
                <a:srgbClr val="FF0000"/>
              </a:gs>
              <a:gs pos="100000">
                <a:srgbClr val="66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7200" b="1" smtClean="0">
                <a:solidFill>
                  <a:srgbClr val="FFFF99"/>
                </a:solidFill>
                <a:latin typeface="Arial" charset="0"/>
              </a:rPr>
              <a:t>Денежная система Новгорода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28FCE-B688-4F24-BF00-41D08F0E28FF}" type="slidenum">
              <a:rPr lang="ru-RU"/>
              <a:pPr/>
              <a:t>57</a:t>
            </a:fld>
            <a:endParaRPr lang="ru-RU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852738"/>
          </a:xfrm>
          <a:solidFill>
            <a:srgbClr val="FF6600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В XI в. на землях ильменских славян сложилась Новгородская феодальная республика, существовала с 1136 по 1478 год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24175"/>
            <a:ext cx="9144000" cy="2952750"/>
          </a:xfrm>
          <a:solidFill>
            <a:srgbClr val="00CC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2800" b="1" smtClean="0">
                <a:latin typeface="Arial" charset="0"/>
              </a:rPr>
              <a:t>НОВГОРОДСКАЯ ЗЕМПЯ: </a:t>
            </a:r>
          </a:p>
          <a:p>
            <a:pPr>
              <a:buFontTx/>
              <a:buNone/>
            </a:pPr>
            <a:r>
              <a:rPr lang="ru-RU" sz="2800" b="1" smtClean="0">
                <a:latin typeface="Arial" charset="0"/>
              </a:rPr>
              <a:t>на севере - до Белого моря,</a:t>
            </a:r>
          </a:p>
          <a:p>
            <a:pPr>
              <a:buFontTx/>
              <a:buNone/>
            </a:pPr>
            <a:r>
              <a:rPr lang="ru-RU" sz="2800" b="1" smtClean="0">
                <a:latin typeface="Arial" charset="0"/>
              </a:rPr>
              <a:t> на востоке - до Урала, </a:t>
            </a:r>
          </a:p>
          <a:p>
            <a:pPr>
              <a:buFontTx/>
              <a:buNone/>
            </a:pPr>
            <a:r>
              <a:rPr lang="ru-RU" sz="2800" b="1" smtClean="0">
                <a:latin typeface="Arial" charset="0"/>
              </a:rPr>
              <a:t>на юге граничила с Тверью,</a:t>
            </a:r>
          </a:p>
          <a:p>
            <a:pPr>
              <a:buFontTx/>
              <a:buNone/>
            </a:pPr>
            <a:r>
              <a:rPr lang="ru-RU" sz="2800" b="1" smtClean="0">
                <a:latin typeface="Arial" charset="0"/>
              </a:rPr>
              <a:t> на западе - с Великим княжеством литовским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animBg="1"/>
      <p:bldP spid="219139" grpId="0" build="p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A5612-0FEF-47AF-B568-D8FA0590A3D1}" type="slidenum">
              <a:rPr lang="ru-RU"/>
              <a:pPr/>
              <a:t>58</a:t>
            </a:fld>
            <a:endParaRPr lang="ru-RU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240088"/>
          </a:xfrm>
          <a:solidFill>
            <a:srgbClr val="FFFF99"/>
          </a:solidFill>
        </p:spPr>
        <p:txBody>
          <a:bodyPr/>
          <a:lstStyle/>
          <a:p>
            <a:r>
              <a:rPr lang="ru-RU" sz="3600" smtClean="0">
                <a:latin typeface="Arial" charset="0"/>
              </a:rPr>
              <a:t>Татаро-монгольское нашествие прекратило чеканку русских монет. А в Новгородской республике, которая не была захвачена татарами, денежная система продолжала развиваться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500438"/>
            <a:ext cx="8642350" cy="2520950"/>
          </a:xfrm>
          <a:solidFill>
            <a:srgbClr val="00FFFF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 smtClean="0">
                <a:latin typeface="Arial" charset="0"/>
              </a:rPr>
              <a:t>В Новгороде в XIII в. впервые появляется термин "рубль". РУБЛЬ был </a:t>
            </a:r>
            <a:r>
              <a:rPr lang="ru-RU" sz="3600" b="1" smtClean="0">
                <a:latin typeface="Arial" charset="0"/>
              </a:rPr>
              <a:t>самостоятельной и самой крупной денежной единицей. Конь стоил рубль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22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22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animBg="1"/>
      <p:bldP spid="222211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2B164C-3FD5-4ED0-9A6C-02EE761F9371}" type="slidenum">
              <a:rPr lang="ru-RU"/>
              <a:pPr/>
              <a:t>59</a:t>
            </a:fld>
            <a:endParaRPr lang="ru-RU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Существует много объяснений названия РУБЛЬ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49500"/>
            <a:ext cx="9144000" cy="3457575"/>
          </a:xfrm>
          <a:solidFill>
            <a:srgbClr val="FF99CC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3600" b="1" smtClean="0">
                <a:latin typeface="Arial" charset="0"/>
              </a:rPr>
              <a:t>Распространено мнение, что рубль - это разрубленная надвое гривна. </a:t>
            </a:r>
          </a:p>
          <a:p>
            <a:pPr algn="ctr">
              <a:buFontTx/>
              <a:buNone/>
            </a:pPr>
            <a:endParaRPr lang="ru-RU" sz="3600" b="1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ru-RU" sz="3600" b="1" smtClean="0">
                <a:latin typeface="Arial" charset="0"/>
              </a:rPr>
              <a:t>Но это совсем не так. Разрубленная гривна являлась </a:t>
            </a:r>
            <a:r>
              <a:rPr lang="ru-RU" sz="4400" b="1" smtClean="0">
                <a:latin typeface="Arial" charset="0"/>
              </a:rPr>
              <a:t>полтиной</a:t>
            </a:r>
            <a:r>
              <a:rPr lang="ru-RU" sz="2400" smtClean="0">
                <a:latin typeface="Arial" charset="0"/>
              </a:rPr>
              <a:t> </a:t>
            </a:r>
            <a:endParaRPr lang="ru-RU" sz="2400" b="1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2293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nimBg="1"/>
      <p:bldP spid="22937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458B20-0E72-412D-9E81-DD3DF649A45A}" type="slidenum">
              <a:rPr lang="ru-RU"/>
              <a:pPr/>
              <a:t>6</a:t>
            </a:fld>
            <a:endParaRPr lang="ru-RU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077200" cy="1371600"/>
          </a:xfrm>
          <a:gradFill rotWithShape="1">
            <a:gsLst>
              <a:gs pos="0">
                <a:srgbClr val="00FFFF">
                  <a:gamma/>
                  <a:shade val="4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defRPr/>
            </a:pPr>
            <a:r>
              <a:rPr lang="ru-RU" sz="40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Вопрос 1</a:t>
            </a:r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135938" cy="4178300"/>
          </a:xfrm>
          <a:solidFill>
            <a:srgbClr val="FF9900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4800" b="1" smtClean="0">
                <a:latin typeface="Arial" charset="0"/>
              </a:rPr>
              <a:t>История древних славян  - «откуда Русская земля стала есть». Организация, экономика и экономические отношения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396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nimBg="1"/>
      <p:bldP spid="239619" grpId="0" build="p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982AD-C06C-4837-8DD0-78E248DB61D3}" type="slidenum">
              <a:rPr lang="ru-RU"/>
              <a:pPr/>
              <a:t>60</a:t>
            </a:fld>
            <a:endParaRPr lang="ru-RU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3987" cy="1943100"/>
          </a:xfrm>
          <a:solidFill>
            <a:srgbClr val="FFFF99"/>
          </a:solidFill>
        </p:spPr>
        <p:txBody>
          <a:bodyPr/>
          <a:lstStyle/>
          <a:p>
            <a:r>
              <a:rPr lang="ru-RU" smtClean="0">
                <a:latin typeface="Arial" charset="0"/>
              </a:rPr>
              <a:t>Денежная система Новгорода включала старые названия меховых денег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20938"/>
            <a:ext cx="7772400" cy="3671887"/>
          </a:xfrm>
          <a:solidFill>
            <a:srgbClr val="00FFFF"/>
          </a:solidFill>
        </p:spPr>
        <p:txBody>
          <a:bodyPr/>
          <a:lstStyle/>
          <a:p>
            <a:r>
              <a:rPr lang="ru-RU" sz="4400" b="1" smtClean="0">
                <a:latin typeface="Arial" charset="0"/>
              </a:rPr>
              <a:t>куны, мордки, бели</a:t>
            </a:r>
            <a:r>
              <a:rPr lang="ru-RU" sz="4400" smtClean="0">
                <a:latin typeface="Arial" charset="0"/>
              </a:rPr>
              <a:t>. </a:t>
            </a:r>
          </a:p>
          <a:p>
            <a:r>
              <a:rPr lang="ru-RU" sz="4400" b="1" smtClean="0">
                <a:latin typeface="Arial" charset="0"/>
              </a:rPr>
              <a:t>гривна—рубль</a:t>
            </a:r>
            <a:r>
              <a:rPr lang="ru-RU" sz="4400" smtClean="0">
                <a:latin typeface="Arial" charset="0"/>
              </a:rPr>
              <a:t> равнялась 13 гривнам кун. </a:t>
            </a:r>
          </a:p>
          <a:p>
            <a:r>
              <a:rPr lang="ru-RU" sz="4400" b="1" smtClean="0">
                <a:latin typeface="Arial" charset="0"/>
              </a:rPr>
              <a:t>гривна кун</a:t>
            </a:r>
            <a:r>
              <a:rPr lang="ru-RU" sz="4400" smtClean="0">
                <a:latin typeface="Arial" charset="0"/>
              </a:rPr>
              <a:t> равнялась 28 мордкам, или 7 белям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32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32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animBg="1"/>
      <p:bldP spid="223235" grpId="0" build="p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69DEC3-3B33-40C9-B229-C1E5D9DFA2A0}" type="slidenum">
              <a:rPr lang="ru-RU"/>
              <a:pPr/>
              <a:t>61</a:t>
            </a:fld>
            <a:endParaRPr lang="ru-RU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58088" cy="5340350"/>
          </a:xfrm>
          <a:gradFill rotWithShape="1">
            <a:gsLst>
              <a:gs pos="0">
                <a:srgbClr val="FF0000"/>
              </a:gs>
              <a:gs pos="100000">
                <a:srgbClr val="66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3200" b="1" smtClean="0">
                <a:solidFill>
                  <a:srgbClr val="FFFF99"/>
                </a:solidFill>
                <a:latin typeface="Arial" charset="0"/>
              </a:rPr>
              <a:t>ЗАДАНИЕ: подготовить реферат, слайды</a:t>
            </a:r>
            <a:r>
              <a:rPr lang="ru-RU" b="1" smtClean="0">
                <a:solidFill>
                  <a:srgbClr val="FFFF99"/>
                </a:solidFill>
                <a:latin typeface="Arial" charset="0"/>
              </a:rPr>
              <a:t/>
            </a:r>
            <a:br>
              <a:rPr lang="ru-RU" b="1" smtClean="0">
                <a:solidFill>
                  <a:srgbClr val="FFFF99"/>
                </a:solidFill>
                <a:latin typeface="Arial" charset="0"/>
              </a:rPr>
            </a:br>
            <a:r>
              <a:rPr lang="ru-RU" b="1" smtClean="0">
                <a:solidFill>
                  <a:srgbClr val="FFFF99"/>
                </a:solidFill>
                <a:latin typeface="Arial" charset="0"/>
              </a:rPr>
              <a:t>ВЕЛИКАЯ КНЯГИНЯ ОЛЬГА СОЗДАТЕЛЬНИЦА ПЕРВОГО НАЛОГОВОГО</a:t>
            </a:r>
            <a:r>
              <a:rPr lang="ru-RU" b="1" smtClean="0">
                <a:latin typeface="Arial" charset="0"/>
              </a:rPr>
              <a:t> </a:t>
            </a:r>
            <a:r>
              <a:rPr lang="ru-RU" b="1" smtClean="0">
                <a:solidFill>
                  <a:srgbClr val="FFFF99"/>
                </a:solidFill>
                <a:latin typeface="Arial" charset="0"/>
              </a:rPr>
              <a:t>КОДЕКСА</a:t>
            </a:r>
            <a:br>
              <a:rPr lang="ru-RU" b="1" smtClean="0">
                <a:solidFill>
                  <a:srgbClr val="FFFF99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FF99"/>
                </a:solidFill>
                <a:latin typeface="Arial" charset="0"/>
              </a:rPr>
              <a:t>Литература: Семенкова, Варамова</a:t>
            </a:r>
            <a:br>
              <a:rPr lang="ru-RU" sz="3200" b="1" smtClean="0">
                <a:solidFill>
                  <a:srgbClr val="FFFF99"/>
                </a:solidFill>
                <a:latin typeface="Arial" charset="0"/>
              </a:rPr>
            </a:br>
            <a:r>
              <a:rPr lang="ru-RU" sz="3200" b="1" smtClean="0">
                <a:solidFill>
                  <a:srgbClr val="FFFF99"/>
                </a:solidFill>
                <a:latin typeface="Arial" charset="0"/>
              </a:rPr>
              <a:t>«Русскме царицы и царевны»</a:t>
            </a:r>
            <a:endParaRPr lang="ru-RU" sz="5400" b="1" smtClean="0">
              <a:solidFill>
                <a:srgbClr val="FFFF99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846B5A-4D45-4D26-ACFE-0010108BBA75}" type="slidenum">
              <a:rPr lang="ru-RU"/>
              <a:pPr/>
              <a:t>62</a:t>
            </a:fld>
            <a:endParaRPr lang="ru-RU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772400" cy="4114800"/>
          </a:xfrm>
          <a:solidFill>
            <a:srgbClr val="FF99CC"/>
          </a:solidFill>
        </p:spPr>
        <p:txBody>
          <a:bodyPr/>
          <a:lstStyle/>
          <a:p>
            <a:pPr algn="ctr">
              <a:buFontTx/>
              <a:buNone/>
            </a:pPr>
            <a:endParaRPr lang="ru-RU" sz="5400" b="1" i="1" u="sng" smtClean="0"/>
          </a:p>
          <a:p>
            <a:pPr algn="ctr">
              <a:buFontTx/>
              <a:buNone/>
            </a:pPr>
            <a:r>
              <a:rPr lang="ru-RU" sz="5400" b="1" u="sng" smtClean="0">
                <a:latin typeface="Arial" charset="0"/>
              </a:rPr>
              <a:t>ДОПОЛНЕНИЯ:</a:t>
            </a:r>
          </a:p>
          <a:p>
            <a:pPr algn="ctr">
              <a:buFontTx/>
              <a:buNone/>
            </a:pPr>
            <a:endParaRPr lang="ru-RU" sz="5400" b="1" u="sng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44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 build="p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744E7F-E592-4C21-9317-C7CBAF7313EC}" type="slidenum">
              <a:rPr lang="ru-RU"/>
              <a:pPr/>
              <a:t>63</a:t>
            </a:fld>
            <a:endParaRPr lang="ru-RU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781300"/>
          </a:xfrm>
          <a:solidFill>
            <a:srgbClr val="00FF00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Студентам финансовой академии надо помнить учение о деньгах </a:t>
            </a:r>
            <a:r>
              <a:rPr lang="ru-RU" sz="3600" b="1" smtClean="0">
                <a:solidFill>
                  <a:schemeClr val="tx1"/>
                </a:solidFill>
                <a:latin typeface="Arial" charset="0"/>
              </a:rPr>
              <a:t>выдающиегося мыслителя Древней Греции</a:t>
            </a:r>
            <a:r>
              <a:rPr lang="ru-RU" sz="360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4000" b="1" smtClean="0">
                <a:latin typeface="Arial" charset="0"/>
              </a:rPr>
              <a:t>Аристотеля </a:t>
            </a:r>
            <a:r>
              <a:rPr lang="ru-RU" sz="2800" b="1" smtClean="0">
                <a:solidFill>
                  <a:schemeClr val="tx1"/>
                </a:solidFill>
                <a:latin typeface="Arial" charset="0"/>
              </a:rPr>
              <a:t>(384 г. —322 г. до н.э.)</a:t>
            </a:r>
            <a:r>
              <a:rPr lang="ru-RU" sz="3200" smtClean="0"/>
              <a:t> 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924175"/>
            <a:ext cx="9144000" cy="3171825"/>
          </a:xfrm>
          <a:solidFill>
            <a:srgbClr val="FF99CC"/>
          </a:solidFill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b="1" smtClean="0"/>
          </a:p>
          <a:p>
            <a:pPr>
              <a:lnSpc>
                <a:spcPct val="80000"/>
              </a:lnSpc>
            </a:pPr>
            <a:r>
              <a:rPr lang="ru-RU" sz="3600" b="1" smtClean="0">
                <a:latin typeface="Arial" charset="0"/>
              </a:rPr>
              <a:t>Аристотель считал, что товары становятся соизмеримыми лишь при помощи </a:t>
            </a:r>
            <a:r>
              <a:rPr lang="ru-RU" sz="4400" b="1" smtClean="0">
                <a:latin typeface="Arial" charset="0"/>
              </a:rPr>
              <a:t>денег</a:t>
            </a:r>
            <a:r>
              <a:rPr lang="ru-RU" sz="3600" smtClean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4000" smtClean="0">
                <a:latin typeface="Arial" charset="0"/>
              </a:rPr>
              <a:t> </a:t>
            </a:r>
            <a:r>
              <a:rPr lang="ru-RU" sz="2800" b="1" smtClean="0">
                <a:latin typeface="Arial" charset="0"/>
              </a:rPr>
              <a:t>Для этого, </a:t>
            </a:r>
            <a:r>
              <a:rPr lang="ru-RU" sz="4000" b="1" smtClean="0">
                <a:latin typeface="Arial" charset="0"/>
              </a:rPr>
              <a:t>по соглашению (между людьми), возникла </a:t>
            </a:r>
            <a:r>
              <a:rPr lang="ru-RU" sz="4400" b="1" smtClean="0">
                <a:latin typeface="Arial" charset="0"/>
              </a:rPr>
              <a:t>монета</a:t>
            </a:r>
            <a:r>
              <a:rPr lang="ru-RU" sz="3600" b="1" smtClean="0">
                <a:latin typeface="Arial" charset="0"/>
              </a:rPr>
              <a:t>.</a:t>
            </a:r>
            <a:r>
              <a:rPr lang="ru-RU" sz="2800" b="1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2995" grpId="0" build="p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9181CD-0E45-44DA-8080-C8A4850325F5}" type="slidenum">
              <a:rPr lang="ru-RU"/>
              <a:pPr/>
              <a:t>64</a:t>
            </a:fld>
            <a:endParaRPr lang="ru-RU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358900"/>
          </a:xfrm>
          <a:solidFill>
            <a:srgbClr val="FFCC00"/>
          </a:solidFill>
        </p:spPr>
        <p:txBody>
          <a:bodyPr/>
          <a:lstStyle/>
          <a:p>
            <a:r>
              <a:rPr lang="ru-RU" sz="4000" b="1" smtClean="0">
                <a:latin typeface="Arial" charset="0"/>
              </a:rPr>
              <a:t>Учение Аристотеля о БОГАТСТВЕ и ДЕНЬГАХ</a:t>
            </a:r>
            <a:endParaRPr lang="ru-RU" sz="4000" smtClean="0">
              <a:latin typeface="Arial" charset="0"/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05038"/>
            <a:ext cx="7772400" cy="4114800"/>
          </a:xfrm>
          <a:solidFill>
            <a:srgbClr val="CC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400" b="1" smtClean="0">
                <a:latin typeface="Arial" charset="0"/>
              </a:rPr>
              <a:t>Аристотель различал две науки о получении богатства: </a:t>
            </a:r>
          </a:p>
          <a:p>
            <a:pPr algn="ctr">
              <a:buFontTx/>
              <a:buNone/>
            </a:pPr>
            <a:r>
              <a:rPr lang="ru-RU" sz="6000" b="1" smtClean="0">
                <a:latin typeface="Arial" charset="0"/>
              </a:rPr>
              <a:t>Экономику и Хрематистику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140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nimBg="1"/>
      <p:bldP spid="214019" grpId="0" build="p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C3F9EA-0C2E-4D31-AE71-F1F4B2668D98}" type="slidenum">
              <a:rPr lang="ru-RU"/>
              <a:pPr/>
              <a:t>65</a:t>
            </a:fld>
            <a:endParaRPr lang="ru-RU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7013" cy="2603500"/>
          </a:xfrm>
          <a:solidFill>
            <a:srgbClr val="00FFFF"/>
          </a:solidFill>
        </p:spPr>
        <p:txBody>
          <a:bodyPr/>
          <a:lstStyle/>
          <a:p>
            <a:r>
              <a:rPr lang="ru-RU" sz="3200" b="1" u="sng" smtClean="0">
                <a:latin typeface="Arial" charset="0"/>
              </a:rPr>
              <a:t>Экономика</a:t>
            </a:r>
            <a:r>
              <a:rPr lang="ru-RU" sz="3200" b="1" smtClean="0">
                <a:latin typeface="Arial" charset="0"/>
              </a:rPr>
              <a:t> - это наука о ведении хозяйства, руководстве поместьем и </a:t>
            </a:r>
            <a:r>
              <a:rPr lang="ru-RU" sz="3200" b="1" smtClean="0">
                <a:solidFill>
                  <a:srgbClr val="CC0000"/>
                </a:solidFill>
                <a:latin typeface="Arial" charset="0"/>
              </a:rPr>
              <a:t>создании   продуктов.</a:t>
            </a:r>
            <a:r>
              <a:rPr lang="ru-RU" sz="3200" b="1" smtClean="0">
                <a:latin typeface="Arial" charset="0"/>
              </a:rPr>
              <a:t/>
            </a:r>
            <a:br>
              <a:rPr lang="ru-RU" sz="3200" b="1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 </a:t>
            </a:r>
            <a:r>
              <a:rPr lang="ru-RU" sz="3200" b="1" smtClean="0">
                <a:latin typeface="Arial" charset="0"/>
              </a:rPr>
              <a:t>Цель экономики - разумное личное потребление человека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573463"/>
            <a:ext cx="7991475" cy="2519362"/>
          </a:xfrm>
          <a:solidFill>
            <a:srgbClr val="FF99CC"/>
          </a:solidFill>
        </p:spPr>
        <p:txBody>
          <a:bodyPr/>
          <a:lstStyle/>
          <a:p>
            <a:pPr>
              <a:buFontTx/>
              <a:buNone/>
            </a:pPr>
            <a:r>
              <a:rPr lang="ru-RU" sz="3600" b="1" u="sng" smtClean="0">
                <a:latin typeface="Arial" charset="0"/>
              </a:rPr>
              <a:t>Хрематистика</a:t>
            </a:r>
            <a:r>
              <a:rPr lang="ru-RU" sz="2800" b="1" smtClean="0">
                <a:latin typeface="Arial" charset="0"/>
              </a:rPr>
              <a:t> - это  наука о </a:t>
            </a:r>
            <a:r>
              <a:rPr lang="ru-RU" sz="3600" b="1" smtClean="0">
                <a:solidFill>
                  <a:srgbClr val="A50021"/>
                </a:solidFill>
                <a:latin typeface="Arial" charset="0"/>
              </a:rPr>
              <a:t>накоплении денег</a:t>
            </a:r>
            <a:r>
              <a:rPr lang="ru-RU" sz="2800" b="1" smtClean="0">
                <a:latin typeface="Arial" charset="0"/>
              </a:rPr>
              <a:t>, имущественном владении. ЭТО искусство наживать</a:t>
            </a:r>
            <a:r>
              <a:rPr lang="ru-RU" sz="3600" b="1" smtClean="0">
                <a:latin typeface="Arial" charset="0"/>
              </a:rPr>
              <a:t> состояние или, "делать деньги"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50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animBg="1"/>
      <p:bldP spid="215043" grpId="0" build="p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1E665-9008-4FB2-9C27-43A09F2E4EA3}" type="slidenum">
              <a:rPr lang="ru-RU"/>
              <a:pPr/>
              <a:t>66</a:t>
            </a:fld>
            <a:endParaRPr lang="ru-RU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09600"/>
            <a:ext cx="7848600" cy="1666875"/>
          </a:xfrm>
          <a:solidFill>
            <a:srgbClr val="FF9900"/>
          </a:solidFill>
        </p:spPr>
        <p:txBody>
          <a:bodyPr/>
          <a:lstStyle/>
          <a:p>
            <a:r>
              <a:rPr lang="ru-RU" b="1" smtClean="0">
                <a:latin typeface="Arial" charset="0"/>
              </a:rPr>
              <a:t>Аристотель гневно осуждал ростовщичество</a:t>
            </a:r>
            <a:r>
              <a:rPr lang="ru-RU" smtClean="0">
                <a:latin typeface="Arial" charset="0"/>
              </a:rPr>
              <a:t>,</a:t>
            </a:r>
            <a:r>
              <a:rPr lang="ru-RU" sz="3600" smtClean="0"/>
              <a:t> 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52738"/>
            <a:ext cx="7773987" cy="3675062"/>
          </a:xfrm>
          <a:solidFill>
            <a:srgbClr val="CCFFFF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5400" b="1" smtClean="0">
                <a:latin typeface="Arial" charset="0"/>
              </a:rPr>
              <a:t>но признал истину: </a:t>
            </a:r>
            <a:r>
              <a:rPr lang="ru-RU" sz="6000" b="1" smtClean="0">
                <a:latin typeface="Arial" charset="0"/>
              </a:rPr>
              <a:t>судный процент есть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6000" b="1" smtClean="0">
                <a:latin typeface="Arial" charset="0"/>
              </a:rPr>
              <a:t>деньги от денег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2160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animBg="1"/>
      <p:bldP spid="216067" grpId="0" build="p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EFB887-ADB6-48D0-8F03-C2C3F32ECF1A}" type="slidenum">
              <a:rPr lang="ru-RU"/>
              <a:pPr/>
              <a:t>67</a:t>
            </a:fld>
            <a:endParaRPr lang="ru-RU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6191250"/>
          </a:xfrm>
          <a:solidFill>
            <a:srgbClr val="00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6000" b="1" smtClean="0">
                <a:latin typeface="Arial" charset="0"/>
              </a:rPr>
              <a:t>Мыслители Древней Греции в экономике, как и в других науках, заложили основы наукознания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70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build="p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18D34-F3F6-4E87-A268-F1B0AB22A8F5}" type="slidenum">
              <a:rPr lang="ru-RU"/>
              <a:pPr/>
              <a:t>68</a:t>
            </a:fld>
            <a:endParaRPr lang="ru-RU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36625" y="549275"/>
            <a:ext cx="8207375" cy="2087563"/>
          </a:xfrm>
          <a:solidFill>
            <a:srgbClr val="FF99CC"/>
          </a:solidFill>
        </p:spPr>
        <p:txBody>
          <a:bodyPr/>
          <a:lstStyle/>
          <a:p>
            <a:r>
              <a:rPr lang="ru-RU" sz="4800" b="1" smtClean="0">
                <a:latin typeface="Arial" charset="0"/>
              </a:rPr>
              <a:t>Историческое значение экономических воззрений древних греков</a:t>
            </a:r>
            <a:endParaRPr lang="ru-RU" sz="4800" b="1" i="1" u="sng" smtClean="0">
              <a:latin typeface="Arial" charset="0"/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7563"/>
            <a:ext cx="7989888" cy="2738437"/>
          </a:xfrm>
          <a:solidFill>
            <a:srgbClr val="FFFF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400" b="1" smtClean="0">
                <a:latin typeface="Arial" charset="0"/>
              </a:rPr>
              <a:t>в том, что в них заложены теоретические основы современной экономической теории</a:t>
            </a:r>
            <a:endParaRPr lang="ru-RU" sz="4400" b="1" i="1" u="sng" smtClean="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81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nimBg="1"/>
      <p:bldP spid="21811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71C435-FF62-43B8-8DBF-A3399CC7C3A7}" type="slidenum">
              <a:rPr lang="ru-RU"/>
              <a:pPr/>
              <a:t>7</a:t>
            </a:fld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848600" cy="5111750"/>
          </a:xfrm>
          <a:solidFill>
            <a:srgbClr val="CCFFFF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6000" b="1" smtClean="0">
                <a:solidFill>
                  <a:srgbClr val="FF0000"/>
                </a:solidFill>
                <a:latin typeface="Arial" charset="0"/>
              </a:rPr>
              <a:t>История древних славян уходит своими корнями в седую древность.</a:t>
            </a:r>
          </a:p>
          <a:p>
            <a:pPr algn="ctr">
              <a:buFontTx/>
              <a:buNone/>
            </a:pPr>
            <a:r>
              <a:rPr lang="ru-RU" sz="600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6000" b="1" smtClean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ru-RU" sz="6000" b="1" smtClean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en-US" sz="6000" b="1" smtClean="0">
                <a:solidFill>
                  <a:srgbClr val="FF0000"/>
                </a:solidFill>
                <a:latin typeface="Arial" charset="0"/>
              </a:rPr>
              <a:t>III</a:t>
            </a:r>
            <a:r>
              <a:rPr lang="ru-RU" sz="6000" b="1" smtClean="0">
                <a:solidFill>
                  <a:srgbClr val="FF0000"/>
                </a:solidFill>
                <a:latin typeface="Arial" charset="0"/>
              </a:rPr>
              <a:t> тыс. до н.э.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68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44CA06-5824-415F-A455-3D23E046ABDD}" type="slidenum">
              <a:rPr lang="ru-RU"/>
              <a:pPr/>
              <a:t>8</a:t>
            </a:fld>
            <a:endParaRPr lang="ru-RU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7343775" cy="4752975"/>
          </a:xfrm>
          <a:gradFill rotWithShape="1">
            <a:gsLst>
              <a:gs pos="0">
                <a:srgbClr val="FFA7A7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r>
              <a:rPr lang="ru-RU" sz="5400" b="1" smtClean="0">
                <a:latin typeface="Arial" charset="0"/>
              </a:rPr>
              <a:t>Формирование праславянских племен началось на рубеже </a:t>
            </a:r>
            <a:r>
              <a:rPr lang="en-US" sz="5400" b="1" smtClean="0">
                <a:latin typeface="Arial" charset="0"/>
              </a:rPr>
              <a:t>III</a:t>
            </a:r>
            <a:r>
              <a:rPr lang="ru-RU" sz="5400" b="1" smtClean="0">
                <a:latin typeface="Arial" charset="0"/>
              </a:rPr>
              <a:t>-</a:t>
            </a:r>
            <a:r>
              <a:rPr lang="en-US" sz="5400" b="1" smtClean="0">
                <a:latin typeface="Arial" charset="0"/>
              </a:rPr>
              <a:t>II</a:t>
            </a:r>
            <a:r>
              <a:rPr lang="ru-RU" sz="5400" b="1" smtClean="0">
                <a:latin typeface="Arial" charset="0"/>
              </a:rPr>
              <a:t> тыс. до н. э.</a:t>
            </a:r>
            <a:r>
              <a:rPr lang="ru-RU" sz="5400" b="1" smtClean="0"/>
              <a:t> </a:t>
            </a:r>
            <a:endParaRPr lang="ru-RU" b="1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D00266-757A-4052-977F-54D20D39B042}" type="slidenum">
              <a:rPr lang="ru-RU"/>
              <a:pPr/>
              <a:t>9</a:t>
            </a:fld>
            <a:endParaRPr lang="ru-RU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Arial" charset="0"/>
              </a:rPr>
              <a:t>Экономическая мысль отражала вопросы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00FF0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4400" b="1" smtClean="0">
                <a:solidFill>
                  <a:schemeClr val="accent2"/>
                </a:solidFill>
                <a:latin typeface="Arial" charset="0"/>
              </a:rPr>
              <a:t>связанные с ведением</a:t>
            </a:r>
          </a:p>
          <a:p>
            <a:pPr algn="ctr"/>
            <a:r>
              <a:rPr lang="ru-RU" sz="4400" b="1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ru-RU" sz="4800" b="1" smtClean="0">
                <a:solidFill>
                  <a:schemeClr val="accent2"/>
                </a:solidFill>
                <a:latin typeface="Arial" charset="0"/>
              </a:rPr>
              <a:t>натурального хозяйства,</a:t>
            </a:r>
          </a:p>
          <a:p>
            <a:pPr algn="ctr"/>
            <a:r>
              <a:rPr lang="ru-RU" sz="4800" b="1" smtClean="0">
                <a:solidFill>
                  <a:schemeClr val="accent2"/>
                </a:solidFill>
                <a:latin typeface="Arial" charset="0"/>
              </a:rPr>
              <a:t>торговли и денежного обращения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894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nimBg="1"/>
      <p:bldP spid="189443" grpId="0" build="p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2311</Words>
  <Application>Microsoft PowerPoint</Application>
  <PresentationFormat>Экран (4:3)</PresentationFormat>
  <Paragraphs>353</Paragraphs>
  <Slides>68</Slides>
  <Notes>68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71" baseType="lpstr">
      <vt:lpstr>Times New Roman</vt:lpstr>
      <vt:lpstr>Arial</vt:lpstr>
      <vt:lpstr>Оформление по умолчанию</vt:lpstr>
      <vt:lpstr>Курс лекций   Теория и практика становления экономики, налогов и финансов России в  Х – ХХ веках</vt:lpstr>
      <vt:lpstr>Слайд 2</vt:lpstr>
      <vt:lpstr>эпиграф</vt:lpstr>
      <vt:lpstr>Слайд 4</vt:lpstr>
      <vt:lpstr>Лекция включает проблемы:</vt:lpstr>
      <vt:lpstr>Вопрос 1</vt:lpstr>
      <vt:lpstr>Слайд 7</vt:lpstr>
      <vt:lpstr>Формирование праславянских племен началось на рубеже III-II тыс. до н. э. </vt:lpstr>
      <vt:lpstr>Экономическая мысль отражала вопросы</vt:lpstr>
      <vt:lpstr>Слайд 10</vt:lpstr>
      <vt:lpstr>VI-1V вв. до н.э. Славяне вели оживленную торговлю </vt:lpstr>
      <vt:lpstr>славяне имели свою политическую систему и экономическую организацию</vt:lpstr>
      <vt:lpstr>Экономическое развитие  дважды нарушалось мощными нашествиями других народов –  сарматов  и  гунов </vt:lpstr>
      <vt:lpstr>нашествие сарматов  в III в. до н.э. </vt:lpstr>
      <vt:lpstr>ОСЛАБЛЕНИЮ сарматского ИГА способствовало продвижение с северо-запада  германских племен (ГОТОВ)</vt:lpstr>
      <vt:lpstr>СТАНОВЛЕНИЕ ЭКОНОМИКИ СЛАВЯН в 1 тыс. нашей эры  </vt:lpstr>
      <vt:lpstr>РИМСКИЕ  ПИСАТЕЛИ  Гай Пиний (ок.23-79 г.) и Корнелей Тацит (ок.58-117 г</vt:lpstr>
      <vt:lpstr>В «Трояновы века» славяне вернулись к экспорту хлеба </vt:lpstr>
      <vt:lpstr>Слайд 19</vt:lpstr>
      <vt:lpstr>Гунны разгромили сарматов и  разбили готов</vt:lpstr>
      <vt:lpstr>Движение гуннов на запад дало толчок расселению славян</vt:lpstr>
      <vt:lpstr>В VI-VIII вв. славяне расселились по всей Восточной Европе от Волги до Эльбы, </vt:lpstr>
      <vt:lpstr>Развитие древних славян, завершилось образованием многих СЛАВЯНСКИХ ПЛЕМЁН</vt:lpstr>
      <vt:lpstr>Летописец Нестор начал описание истории становления Руси с V-V1 вв. словами: "откуда Русская земля стала есть". </vt:lpstr>
      <vt:lpstr>Византийский историк Прокопий Кесаритский (VI в.) в сочинении "Война с готами" писал о славянах: </vt:lpstr>
      <vt:lpstr>В VI-VII вв. византийские историки писали о славянских племенах, называя их собирательным именем антов и ведов</vt:lpstr>
      <vt:lpstr>ПЛЕМЕНА и их ТЕРРИТОРИИ</vt:lpstr>
      <vt:lpstr>В процессе взаимопроникновения и ассимиляции народов в VI-VII вв. сложилась этническая группа - полабские славяне, жившие на территории нынешних прибалтийских государств  В конце XI в. полабские славяне были оттеснены и порабощены германцами</vt:lpstr>
      <vt:lpstr>Слайд 29</vt:lpstr>
      <vt:lpstr>ДЕНЬГИ ДРЕВНИХ СЛАВЯН.   Между славянскими племенами быстрыми темпами развивались товарно-  денежные отношения</vt:lpstr>
      <vt:lpstr>В литературе о древних русских деньгах сложились две теории - "меховая" и "металлическая"</vt:lpstr>
      <vt:lpstr>Первоначально деньгами служили меха ценных пушных зверьков</vt:lpstr>
      <vt:lpstr>Денежная единица «ногата» представляла собой шкурку соболя с четырьмя ногами Это название не случайно. Можно проследить словообразование на других примерах – крылатый, хвостатый. </vt:lpstr>
      <vt:lpstr>Денежная единица «РЕЗАНА»- - это мех брюшка с задними лапками</vt:lpstr>
      <vt:lpstr>Денежная единица «БЕЛЬ»-  - это не белка, а шкурка горностая </vt:lpstr>
      <vt:lpstr>Счет вёлся на дюжины:</vt:lpstr>
      <vt:lpstr>В "Дополнении к древним законам", записанным в Судебнике Российском, дано объяснение названия монеты полушка</vt:lpstr>
      <vt:lpstr>В Древней Руси было еще одно название денег – СКОТ – это сумма денег, казна финансы..</vt:lpstr>
      <vt:lpstr>МЕТАЛЛИЧЕСКИЕ ДЕНЬГИ  ДРЕВНЕЙ  РУСИ</vt:lpstr>
      <vt:lpstr>До появления русских металлических денег в V-IX вв. большое хождение в стране имели греческие драхмы</vt:lpstr>
      <vt:lpstr>Падение качества серебра в монете Римской империи в III в. привело к резкому снижению, а затем и прекращению притока римских монет</vt:lpstr>
      <vt:lpstr> </vt:lpstr>
      <vt:lpstr>Восточные монеты - серебряные дирхемы и золотые динары</vt:lpstr>
      <vt:lpstr>Первая могучая волна проникновения серебряных восточных монет относиться к VI-VII вв., периоду подъема  восточной культуры</vt:lpstr>
      <vt:lpstr>В конце I тысячалетия на Руси было достаточное количество серебра, и накоплен  опыт денежного обращения На монетах изображались крылатые четвероногие, фантастические головы быка, птицы, животные, похожие на куницу или белку</vt:lpstr>
      <vt:lpstr>Слайд 46</vt:lpstr>
      <vt:lpstr>Полуторатысячное развитие древних славян, завершилось образованием Древнего русского государства</vt:lpstr>
      <vt:lpstr>В конце Х века стало возможным создать собственную русскую монету </vt:lpstr>
      <vt:lpstr>Появление древних металлических денег обусловлено: 1.стремлением пополнить обращение монетами, 2.желанием обеспечить суверенность восточнославянской державы, что имело политическое значение</vt:lpstr>
      <vt:lpstr>Регулярная чеканка РУССКИХ металлических ДЕНЕГ началась в Х в. при КНЯЗЕ ВЛАДИМИРЕ Красное Солнышко (=962-1015)  </vt:lpstr>
      <vt:lpstr>Слайд 51</vt:lpstr>
      <vt:lpstr>На Руси история чеканки металлических денаг продолжилась в 14 веке</vt:lpstr>
      <vt:lpstr>Дмитрий Донской предпринял собственную чеканку монет в 1384 г. </vt:lpstr>
      <vt:lpstr>Только в 15 веке, во времена Василия II Темного (1426-1462) и его матери великой княгини Софьи Витовтовны арабские знаки с денег исчезают См. Семенкова, Карамова Экономические отношения МОСКВЫ с ЛИТВОЙ и ОРДОЙ. Журнал «ФИНАНСЫ,ДЕНЬГИ, ИНВЕСТИЦИИ» 2006г №2</vt:lpstr>
      <vt:lpstr>На Руси расчеты производились по десятичной алфавитной нумерации, сходной с греческой и византийской.</vt:lpstr>
      <vt:lpstr>Денежная система Новгорода</vt:lpstr>
      <vt:lpstr>В XI в. на землях ильменских славян сложилась Новгородская феодальная республика, существовала с 1136 по 1478 год</vt:lpstr>
      <vt:lpstr>Татаро-монгольское нашествие прекратило чеканку русских монет. А в Новгородской республике, которая не была захвачена татарами, денежная система продолжала развиваться</vt:lpstr>
      <vt:lpstr>Существует много объяснений названия РУБЛЬ</vt:lpstr>
      <vt:lpstr>Денежная система Новгорода включала старые названия меховых денег</vt:lpstr>
      <vt:lpstr>ЗАДАНИЕ: подготовить реферат, слайды ВЕЛИКАЯ КНЯГИНЯ ОЛЬГА СОЗДАТЕЛЬНИЦА ПЕРВОГО НАЛОГОВОГО КОДЕКСА Литература: Семенкова, Варамова «Русскме царицы и царевны»</vt:lpstr>
      <vt:lpstr>Слайд 62</vt:lpstr>
      <vt:lpstr>Студентам финансовой академии надо помнить учение о деньгах выдающиегося мыслителя Древней Греции Аристотеля (384 г. —322 г. до н.э.) </vt:lpstr>
      <vt:lpstr>Учение Аристотеля о БОГАТСТВЕ и ДЕНЬГАХ</vt:lpstr>
      <vt:lpstr>Экономика - это наука о ведении хозяйства, руководстве поместьем и создании   продуктов.  Цель экономики - разумное личное потребление человека</vt:lpstr>
      <vt:lpstr>Аристотель гневно осуждал ростовщичество, </vt:lpstr>
      <vt:lpstr>Слайд 67</vt:lpstr>
      <vt:lpstr>Историческое значение экономических воззрений древних греков</vt:lpstr>
    </vt:vector>
  </TitlesOfParts>
  <Company>Финансовая Академия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Древняя Русь</dc:title>
  <dc:creator>Татьяна Георгиевена Семенкова</dc:creator>
  <cp:lastModifiedBy>Николай</cp:lastModifiedBy>
  <cp:revision>247</cp:revision>
  <dcterms:created xsi:type="dcterms:W3CDTF">2003-05-24T04:21:38Z</dcterms:created>
  <dcterms:modified xsi:type="dcterms:W3CDTF">2012-10-08T07:06:10Z</dcterms:modified>
</cp:coreProperties>
</file>