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67" r:id="rId3"/>
    <p:sldId id="268" r:id="rId4"/>
    <p:sldId id="257" r:id="rId5"/>
    <p:sldId id="258" r:id="rId6"/>
    <p:sldId id="265" r:id="rId7"/>
    <p:sldId id="261" r:id="rId8"/>
    <p:sldId id="269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84"/>
    <a:srgbClr val="3A1D00"/>
    <a:srgbClr val="8FDAFF"/>
    <a:srgbClr val="6633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59B7-C443-42FC-A066-EC6A038AD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8A96-361F-4517-95D1-EF668C242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5BEB-2989-4480-84F7-867643345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4459-D348-4866-A438-15124A784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7482-597A-4636-81F5-92EA7E9BD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AE73-A06C-41BB-BF1D-E5BA9D4E4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4994-1D1B-4688-8187-17DA9272F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842ED-9782-4C65-8BFA-2C13BA238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5471D-D590-4D98-B94D-41160A819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1F1B-7424-4F64-BFE2-0E798026C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ABA8C-E351-4C4F-A148-F68A0E678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46AEF607-1DF1-4168-9B27-E703843DB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522288" y="998538"/>
            <a:ext cx="8189912" cy="2700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b="1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012"/>
                    </a:gs>
                    <a:gs pos="14999">
                      <a:srgbClr val="A65528"/>
                    </a:gs>
                    <a:gs pos="35001">
                      <a:srgbClr val="D49E6C"/>
                    </a:gs>
                    <a:gs pos="50000">
                      <a:srgbClr val="D6B19C"/>
                    </a:gs>
                    <a:gs pos="64999">
                      <a:srgbClr val="D49E6C"/>
                    </a:gs>
                    <a:gs pos="85001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Жизнь</a:t>
            </a:r>
            <a:endParaRPr lang="ru-RU" sz="300" b="1" kern="10" dirty="0">
              <a:ln w="9525">
                <a:solidFill>
                  <a:srgbClr val="66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3012"/>
                  </a:gs>
                  <a:gs pos="14999">
                    <a:srgbClr val="A65528"/>
                  </a:gs>
                  <a:gs pos="35001">
                    <a:srgbClr val="D49E6C"/>
                  </a:gs>
                  <a:gs pos="50000">
                    <a:srgbClr val="D6B19C"/>
                  </a:gs>
                  <a:gs pos="64999">
                    <a:srgbClr val="D49E6C"/>
                  </a:gs>
                  <a:gs pos="85001">
                    <a:srgbClr val="A65528"/>
                  </a:gs>
                  <a:gs pos="100000">
                    <a:srgbClr val="663012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411413" y="4014788"/>
            <a:ext cx="4454525" cy="1304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012"/>
                    </a:gs>
                    <a:gs pos="14999">
                      <a:srgbClr val="A65528"/>
                    </a:gs>
                    <a:gs pos="35001">
                      <a:srgbClr val="D49E6C"/>
                    </a:gs>
                    <a:gs pos="50000">
                      <a:srgbClr val="D6B19C"/>
                    </a:gs>
                    <a:gs pos="64999">
                      <a:srgbClr val="D49E6C"/>
                    </a:gs>
                    <a:gs pos="85001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славян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6738" y="228600"/>
            <a:ext cx="8245475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60684"/>
                </a:solidFill>
              </a:rPr>
              <a:t>Расселение древних славян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1314450"/>
            <a:ext cx="7974013" cy="52197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1223963"/>
            <a:ext cx="7847013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24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188913"/>
            <a:ext cx="526573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146800" y="5138738"/>
            <a:ext cx="2476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Расселение древних славян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3176588" y="368300"/>
            <a:ext cx="3105150" cy="9906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славяне</a:t>
            </a:r>
          </a:p>
        </p:txBody>
      </p:sp>
      <p:sp>
        <p:nvSpPr>
          <p:cNvPr id="5123" name="Oval 5"/>
          <p:cNvSpPr>
            <a:spLocks noChangeArrowheads="1"/>
          </p:cNvSpPr>
          <p:nvPr/>
        </p:nvSpPr>
        <p:spPr bwMode="auto">
          <a:xfrm>
            <a:off x="476250" y="1493838"/>
            <a:ext cx="2835275" cy="1081087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западные</a:t>
            </a:r>
          </a:p>
        </p:txBody>
      </p:sp>
      <p:sp>
        <p:nvSpPr>
          <p:cNvPr id="5124" name="Oval 7"/>
          <p:cNvSpPr>
            <a:spLocks noChangeArrowheads="1"/>
          </p:cNvSpPr>
          <p:nvPr/>
        </p:nvSpPr>
        <p:spPr bwMode="auto">
          <a:xfrm>
            <a:off x="4481513" y="1449388"/>
            <a:ext cx="4095750" cy="1081087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восточные</a:t>
            </a:r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auto">
          <a:xfrm flipH="1">
            <a:off x="2501900" y="1223963"/>
            <a:ext cx="990600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>
            <a:off x="6146800" y="1133475"/>
            <a:ext cx="900113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Oval 12"/>
          <p:cNvSpPr>
            <a:spLocks noChangeArrowheads="1"/>
          </p:cNvSpPr>
          <p:nvPr/>
        </p:nvSpPr>
        <p:spPr bwMode="auto">
          <a:xfrm>
            <a:off x="1557338" y="2843213"/>
            <a:ext cx="2789237" cy="10795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украинцы</a:t>
            </a:r>
          </a:p>
        </p:txBody>
      </p:sp>
      <p:sp>
        <p:nvSpPr>
          <p:cNvPr id="5128" name="Oval 13"/>
          <p:cNvSpPr>
            <a:spLocks noChangeArrowheads="1"/>
          </p:cNvSpPr>
          <p:nvPr/>
        </p:nvSpPr>
        <p:spPr bwMode="auto">
          <a:xfrm>
            <a:off x="3581400" y="4598988"/>
            <a:ext cx="2565400" cy="103505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русские</a:t>
            </a:r>
          </a:p>
        </p:txBody>
      </p:sp>
      <p:sp>
        <p:nvSpPr>
          <p:cNvPr id="5129" name="Oval 14"/>
          <p:cNvSpPr>
            <a:spLocks noChangeArrowheads="1"/>
          </p:cNvSpPr>
          <p:nvPr/>
        </p:nvSpPr>
        <p:spPr bwMode="auto">
          <a:xfrm>
            <a:off x="6372225" y="4014788"/>
            <a:ext cx="2565400" cy="9906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белорусы</a:t>
            </a:r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 flipH="1">
            <a:off x="3806825" y="2438400"/>
            <a:ext cx="153035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Line 16"/>
          <p:cNvSpPr>
            <a:spLocks noChangeShapeType="1"/>
          </p:cNvSpPr>
          <p:nvPr/>
        </p:nvSpPr>
        <p:spPr bwMode="auto">
          <a:xfrm flipH="1">
            <a:off x="5202238" y="2573338"/>
            <a:ext cx="944562" cy="202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7002463" y="2573338"/>
            <a:ext cx="495300" cy="1350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476250" y="1719263"/>
            <a:ext cx="2746375" cy="80962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мужчины</a:t>
            </a: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6057900" y="1673225"/>
            <a:ext cx="2611438" cy="90011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</a:rPr>
              <a:t>женщины</a:t>
            </a:r>
          </a:p>
        </p:txBody>
      </p:sp>
      <p:sp>
        <p:nvSpPr>
          <p:cNvPr id="6148" name="Line 9"/>
          <p:cNvSpPr>
            <a:spLocks noChangeShapeType="1"/>
          </p:cNvSpPr>
          <p:nvPr/>
        </p:nvSpPr>
        <p:spPr bwMode="auto">
          <a:xfrm flipH="1">
            <a:off x="3267075" y="1268413"/>
            <a:ext cx="1169988" cy="45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4797425" y="1223963"/>
            <a:ext cx="1260475" cy="404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296863" y="2798763"/>
            <a:ext cx="1260475" cy="539750"/>
          </a:xfrm>
          <a:prstGeom prst="ellipse">
            <a:avLst/>
          </a:prstGeom>
          <a:gradFill rotWithShape="1">
            <a:gsLst>
              <a:gs pos="0">
                <a:srgbClr val="8FDAFF"/>
              </a:gs>
              <a:gs pos="50000">
                <a:schemeClr val="tx1"/>
              </a:gs>
              <a:gs pos="100000">
                <a:srgbClr val="8FDAFF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охота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076700" y="3024188"/>
            <a:ext cx="2206625" cy="719137"/>
          </a:xfrm>
          <a:prstGeom prst="ellipse">
            <a:avLst/>
          </a:prstGeom>
          <a:gradFill rotWithShape="1">
            <a:gsLst>
              <a:gs pos="0">
                <a:srgbClr val="8FDAFF"/>
              </a:gs>
              <a:gs pos="50000">
                <a:schemeClr val="tx1"/>
              </a:gs>
              <a:gs pos="100000">
                <a:srgbClr val="8FDAFF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собирательство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431800" y="3743325"/>
            <a:ext cx="2205038" cy="630238"/>
          </a:xfrm>
          <a:prstGeom prst="ellipse">
            <a:avLst/>
          </a:prstGeom>
          <a:gradFill rotWithShape="1">
            <a:gsLst>
              <a:gs pos="0">
                <a:srgbClr val="8FDAFF"/>
              </a:gs>
              <a:gs pos="50000">
                <a:schemeClr val="tx1"/>
              </a:gs>
              <a:gs pos="100000">
                <a:srgbClr val="8FDAFF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бортничество</a:t>
            </a:r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 flipH="1">
            <a:off x="1150938" y="2528888"/>
            <a:ext cx="360362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Line 16"/>
          <p:cNvSpPr>
            <a:spLocks noChangeShapeType="1"/>
          </p:cNvSpPr>
          <p:nvPr/>
        </p:nvSpPr>
        <p:spPr bwMode="auto">
          <a:xfrm flipH="1">
            <a:off x="1601788" y="2528888"/>
            <a:ext cx="225425" cy="1214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>
            <a:off x="2276475" y="2528888"/>
            <a:ext cx="450850" cy="404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006600" y="2933700"/>
            <a:ext cx="1981200" cy="765175"/>
          </a:xfrm>
          <a:prstGeom prst="ellipse">
            <a:avLst/>
          </a:prstGeom>
          <a:gradFill rotWithShape="1">
            <a:gsLst>
              <a:gs pos="0">
                <a:srgbClr val="8FDAFF"/>
              </a:gs>
              <a:gs pos="50000">
                <a:schemeClr val="tx1"/>
              </a:gs>
              <a:gs pos="100000">
                <a:srgbClr val="8FDAFF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рыболовство</a:t>
            </a: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6642100" y="2979738"/>
            <a:ext cx="2501900" cy="944562"/>
          </a:xfrm>
          <a:prstGeom prst="ellipse">
            <a:avLst/>
          </a:prstGeom>
          <a:gradFill rotWithShape="1">
            <a:gsLst>
              <a:gs pos="0">
                <a:srgbClr val="8FDAFF"/>
              </a:gs>
              <a:gs pos="50000">
                <a:schemeClr val="tx1"/>
              </a:gs>
              <a:gs pos="100000">
                <a:srgbClr val="8FDAFF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приготовление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пищи</a:t>
            </a: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4346575" y="4103688"/>
            <a:ext cx="1800225" cy="809625"/>
          </a:xfrm>
          <a:prstGeom prst="ellipse">
            <a:avLst/>
          </a:prstGeom>
          <a:gradFill rotWithShape="1">
            <a:gsLst>
              <a:gs pos="0">
                <a:srgbClr val="8FDAFF"/>
              </a:gs>
              <a:gs pos="50000">
                <a:schemeClr val="tx1"/>
              </a:gs>
              <a:gs pos="100000">
                <a:srgbClr val="8FDAFF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ткачество</a:t>
            </a:r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5516563" y="5229225"/>
            <a:ext cx="1935162" cy="855663"/>
          </a:xfrm>
          <a:prstGeom prst="ellipse">
            <a:avLst/>
          </a:prstGeom>
          <a:gradFill rotWithShape="1">
            <a:gsLst>
              <a:gs pos="0">
                <a:srgbClr val="8FDAFF"/>
              </a:gs>
              <a:gs pos="50000">
                <a:schemeClr val="tx1"/>
              </a:gs>
              <a:gs pos="100000">
                <a:srgbClr val="8FDAFF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шитьё</a:t>
            </a:r>
          </a:p>
        </p:txBody>
      </p:sp>
      <p:sp>
        <p:nvSpPr>
          <p:cNvPr id="6160" name="Line 22"/>
          <p:cNvSpPr>
            <a:spLocks noChangeShapeType="1"/>
          </p:cNvSpPr>
          <p:nvPr/>
        </p:nvSpPr>
        <p:spPr bwMode="auto">
          <a:xfrm flipH="1">
            <a:off x="5472113" y="2573338"/>
            <a:ext cx="107950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Line 23"/>
          <p:cNvSpPr>
            <a:spLocks noChangeShapeType="1"/>
          </p:cNvSpPr>
          <p:nvPr/>
        </p:nvSpPr>
        <p:spPr bwMode="auto">
          <a:xfrm flipH="1">
            <a:off x="5786438" y="2619375"/>
            <a:ext cx="990600" cy="148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Line 24"/>
          <p:cNvSpPr>
            <a:spLocks noChangeShapeType="1"/>
          </p:cNvSpPr>
          <p:nvPr/>
        </p:nvSpPr>
        <p:spPr bwMode="auto">
          <a:xfrm flipH="1">
            <a:off x="6462713" y="2573338"/>
            <a:ext cx="314325" cy="270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Line 25"/>
          <p:cNvSpPr>
            <a:spLocks noChangeShapeType="1"/>
          </p:cNvSpPr>
          <p:nvPr/>
        </p:nvSpPr>
        <p:spPr bwMode="auto">
          <a:xfrm>
            <a:off x="7092950" y="2619375"/>
            <a:ext cx="269875" cy="449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3627438" y="2079625"/>
            <a:ext cx="2025650" cy="539750"/>
          </a:xfrm>
          <a:prstGeom prst="ellipse">
            <a:avLst/>
          </a:prstGeom>
          <a:gradFill rotWithShape="1">
            <a:gsLst>
              <a:gs pos="0">
                <a:srgbClr val="8FDAFF"/>
              </a:gs>
              <a:gs pos="50000">
                <a:schemeClr val="tx1"/>
              </a:gs>
              <a:gs pos="100000">
                <a:srgbClr val="8FDAFF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земледелие</a:t>
            </a:r>
          </a:p>
        </p:txBody>
      </p:sp>
      <p:sp>
        <p:nvSpPr>
          <p:cNvPr id="6165" name="Line 33"/>
          <p:cNvSpPr>
            <a:spLocks noChangeShapeType="1"/>
          </p:cNvSpPr>
          <p:nvPr/>
        </p:nvSpPr>
        <p:spPr bwMode="auto">
          <a:xfrm flipH="1">
            <a:off x="3267075" y="2393950"/>
            <a:ext cx="31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Line 35"/>
          <p:cNvSpPr>
            <a:spLocks noChangeShapeType="1"/>
          </p:cNvSpPr>
          <p:nvPr/>
        </p:nvSpPr>
        <p:spPr bwMode="auto">
          <a:xfrm>
            <a:off x="5651500" y="2303463"/>
            <a:ext cx="40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7" name="WordArt 37"/>
          <p:cNvSpPr>
            <a:spLocks noChangeArrowheads="1" noChangeShapeType="1" noTextEdit="1"/>
          </p:cNvSpPr>
          <p:nvPr/>
        </p:nvSpPr>
        <p:spPr bwMode="auto">
          <a:xfrm>
            <a:off x="1871663" y="279400"/>
            <a:ext cx="4995862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012"/>
                    </a:gs>
                    <a:gs pos="14999">
                      <a:srgbClr val="A65528"/>
                    </a:gs>
                    <a:gs pos="35001">
                      <a:srgbClr val="D49E6C"/>
                    </a:gs>
                    <a:gs pos="50000">
                      <a:srgbClr val="D6B19C"/>
                    </a:gs>
                    <a:gs pos="64999">
                      <a:srgbClr val="D49E6C"/>
                    </a:gs>
                    <a:gs pos="85001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Занятия славян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736725" y="458788"/>
            <a:ext cx="5849938" cy="184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012"/>
                    </a:gs>
                    <a:gs pos="14999">
                      <a:srgbClr val="A65528"/>
                    </a:gs>
                    <a:gs pos="35001">
                      <a:srgbClr val="D49E6C"/>
                    </a:gs>
                    <a:gs pos="50000">
                      <a:srgbClr val="D6B19C"/>
                    </a:gs>
                    <a:gs pos="64999">
                      <a:srgbClr val="D49E6C"/>
                    </a:gs>
                    <a:gs pos="85001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Почему?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881063" y="2979738"/>
            <a:ext cx="3779837" cy="944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012"/>
                    </a:gs>
                    <a:gs pos="14999">
                      <a:srgbClr val="A65528"/>
                    </a:gs>
                    <a:gs pos="35001">
                      <a:srgbClr val="D49E6C"/>
                    </a:gs>
                    <a:gs pos="50000">
                      <a:srgbClr val="D6B19C"/>
                    </a:gs>
                    <a:gs pos="64999">
                      <a:srgbClr val="D49E6C"/>
                    </a:gs>
                    <a:gs pos="85001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 реки.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4346575" y="4778375"/>
            <a:ext cx="414178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012"/>
                    </a:gs>
                    <a:gs pos="14999">
                      <a:srgbClr val="A65528"/>
                    </a:gs>
                    <a:gs pos="35001">
                      <a:srgbClr val="D49E6C"/>
                    </a:gs>
                    <a:gs pos="50000">
                      <a:srgbClr val="D6B19C"/>
                    </a:gs>
                    <a:gs pos="64999">
                      <a:srgbClr val="D49E6C"/>
                    </a:gs>
                    <a:gs pos="85001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пригорке.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376363" y="279400"/>
            <a:ext cx="6300787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012"/>
                    </a:gs>
                    <a:gs pos="14999">
                      <a:srgbClr val="A65528"/>
                    </a:gs>
                    <a:gs pos="35001">
                      <a:srgbClr val="D49E6C"/>
                    </a:gs>
                    <a:gs pos="50000">
                      <a:srgbClr val="D6B19C"/>
                    </a:gs>
                    <a:gs pos="64999">
                      <a:srgbClr val="D49E6C"/>
                    </a:gs>
                    <a:gs pos="85001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Верования славян</a:t>
            </a:r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38288"/>
            <a:ext cx="2386013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349500"/>
            <a:ext cx="21717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775" y="3249613"/>
            <a:ext cx="2162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37175" y="1358900"/>
            <a:ext cx="16652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Боги</a:t>
            </a:r>
          </a:p>
        </p:txBody>
      </p:sp>
      <p:sp>
        <p:nvSpPr>
          <p:cNvPr id="8199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341313" y="5903913"/>
            <a:ext cx="140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Перун</a:t>
            </a:r>
          </a:p>
        </p:txBody>
      </p:sp>
      <p:sp>
        <p:nvSpPr>
          <p:cNvPr id="8200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3357563" y="5859463"/>
            <a:ext cx="1390650" cy="449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Велес</a:t>
            </a:r>
          </a:p>
        </p:txBody>
      </p:sp>
      <p:sp>
        <p:nvSpPr>
          <p:cNvPr id="8201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6192838" y="5815013"/>
            <a:ext cx="2105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Стрибог</a:t>
            </a:r>
          </a:p>
        </p:txBody>
      </p: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250825" y="6489700"/>
            <a:ext cx="2339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206375" y="6489700"/>
            <a:ext cx="243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Главный бог славян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3222625" y="6491288"/>
            <a:ext cx="1979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2997200" y="6216650"/>
            <a:ext cx="306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Бог скотоводства и торговли</a:t>
            </a:r>
          </a:p>
        </p:txBody>
      </p:sp>
      <p:sp>
        <p:nvSpPr>
          <p:cNvPr id="8206" name="Text Box 20"/>
          <p:cNvSpPr txBox="1">
            <a:spLocks noChangeArrowheads="1"/>
          </p:cNvSpPr>
          <p:nvPr/>
        </p:nvSpPr>
        <p:spPr bwMode="auto">
          <a:xfrm>
            <a:off x="6237288" y="6308725"/>
            <a:ext cx="148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Бог ветров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1800" y="188913"/>
            <a:ext cx="8510588" cy="674687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220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3806825" y="279400"/>
            <a:ext cx="20256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Духи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549275"/>
            <a:ext cx="22828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3968750"/>
            <a:ext cx="377983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1263" y="3924300"/>
            <a:ext cx="37607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7650" y="458788"/>
            <a:ext cx="2305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971550" y="3384550"/>
            <a:ext cx="205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Домовой</a:t>
            </a:r>
          </a:p>
        </p:txBody>
      </p:sp>
      <p:sp>
        <p:nvSpPr>
          <p:cNvPr id="9226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6237288" y="3384550"/>
            <a:ext cx="1866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Русалки</a:t>
            </a:r>
          </a:p>
        </p:txBody>
      </p:sp>
      <p:sp>
        <p:nvSpPr>
          <p:cNvPr id="9227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3086100" y="1358900"/>
            <a:ext cx="1890713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Водяной</a:t>
            </a:r>
          </a:p>
        </p:txBody>
      </p:sp>
      <p:sp>
        <p:nvSpPr>
          <p:cNvPr id="9228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4572000" y="2573338"/>
            <a:ext cx="1533525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Леший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611188" y="458788"/>
            <a:ext cx="733583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3A1D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1. В те времена Восточную Европу</a:t>
            </a:r>
          </a:p>
          <a:p>
            <a:pPr algn="ctr"/>
            <a:r>
              <a:rPr lang="ru-RU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3A1D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населяли …     Жили они …</a:t>
            </a:r>
          </a:p>
        </p:txBody>
      </p:sp>
      <p:sp>
        <p:nvSpPr>
          <p:cNvPr id="10243" name="WordArt 8"/>
          <p:cNvSpPr>
            <a:spLocks noChangeArrowheads="1" noChangeShapeType="1" noTextEdit="1"/>
          </p:cNvSpPr>
          <p:nvPr/>
        </p:nvSpPr>
        <p:spPr bwMode="auto">
          <a:xfrm>
            <a:off x="296863" y="2663825"/>
            <a:ext cx="8462962" cy="1576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3A1D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Сама жизнь требовала от …   сплочённости.</a:t>
            </a:r>
          </a:p>
          <a:p>
            <a:pPr algn="ctr"/>
            <a:r>
              <a:rPr lang="ru-RU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3A1D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Сообща занимались …</a:t>
            </a:r>
          </a:p>
        </p:txBody>
      </p:sp>
      <p:sp>
        <p:nvSpPr>
          <p:cNvPr id="10244" name="WordArt 10"/>
          <p:cNvSpPr>
            <a:spLocks noChangeArrowheads="1" noChangeShapeType="1" noTextEdit="1"/>
          </p:cNvSpPr>
          <p:nvPr/>
        </p:nvSpPr>
        <p:spPr bwMode="auto">
          <a:xfrm>
            <a:off x="385763" y="5094288"/>
            <a:ext cx="8461375" cy="162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3A1D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3. Главным богом был … - бог грома и молнии.</a:t>
            </a:r>
          </a:p>
          <a:p>
            <a:pPr algn="ctr"/>
            <a:r>
              <a:rPr lang="ru-RU" sz="36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3A1D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Молились … богам о дожде, об урожае.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210</TotalTime>
  <Words>102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Wingdings</vt:lpstr>
      <vt:lpstr>Calibri</vt:lpstr>
      <vt:lpstr>Times New Roman</vt:lpstr>
      <vt:lpstr>Облака</vt:lpstr>
      <vt:lpstr>Слайд 1</vt:lpstr>
      <vt:lpstr>Расселение древних славян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древних славян</dc:title>
  <dc:creator>*</dc:creator>
  <cp:lastModifiedBy>Николай</cp:lastModifiedBy>
  <cp:revision>11</cp:revision>
  <dcterms:created xsi:type="dcterms:W3CDTF">2006-02-24T18:33:08Z</dcterms:created>
  <dcterms:modified xsi:type="dcterms:W3CDTF">2012-10-09T08:35:59Z</dcterms:modified>
</cp:coreProperties>
</file>