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10" r:id="rId2"/>
    <p:sldId id="321" r:id="rId3"/>
    <p:sldId id="322" r:id="rId4"/>
    <p:sldId id="323" r:id="rId5"/>
    <p:sldId id="354" r:id="rId6"/>
    <p:sldId id="353" r:id="rId7"/>
    <p:sldId id="351" r:id="rId8"/>
    <p:sldId id="350" r:id="rId9"/>
    <p:sldId id="352" r:id="rId10"/>
    <p:sldId id="356" r:id="rId11"/>
    <p:sldId id="361" r:id="rId12"/>
    <p:sldId id="362" r:id="rId13"/>
    <p:sldId id="357" r:id="rId14"/>
    <p:sldId id="360" r:id="rId15"/>
    <p:sldId id="358" r:id="rId16"/>
    <p:sldId id="431" r:id="rId17"/>
    <p:sldId id="419" r:id="rId18"/>
    <p:sldId id="326" r:id="rId19"/>
    <p:sldId id="325" r:id="rId20"/>
    <p:sldId id="329" r:id="rId21"/>
    <p:sldId id="327" r:id="rId22"/>
    <p:sldId id="328" r:id="rId23"/>
    <p:sldId id="363" r:id="rId24"/>
    <p:sldId id="330" r:id="rId25"/>
    <p:sldId id="331" r:id="rId26"/>
    <p:sldId id="332" r:id="rId27"/>
    <p:sldId id="433" r:id="rId28"/>
    <p:sldId id="368" r:id="rId29"/>
    <p:sldId id="333" r:id="rId30"/>
    <p:sldId id="364" r:id="rId31"/>
    <p:sldId id="334" r:id="rId32"/>
    <p:sldId id="335" r:id="rId33"/>
    <p:sldId id="365" r:id="rId34"/>
    <p:sldId id="336" r:id="rId35"/>
    <p:sldId id="366" r:id="rId36"/>
    <p:sldId id="338" r:id="rId37"/>
    <p:sldId id="367" r:id="rId38"/>
    <p:sldId id="339" r:id="rId39"/>
    <p:sldId id="337" r:id="rId40"/>
    <p:sldId id="359" r:id="rId41"/>
    <p:sldId id="369" r:id="rId42"/>
    <p:sldId id="370" r:id="rId43"/>
    <p:sldId id="371" r:id="rId44"/>
    <p:sldId id="372" r:id="rId45"/>
    <p:sldId id="373" r:id="rId46"/>
    <p:sldId id="374" r:id="rId47"/>
    <p:sldId id="375" r:id="rId48"/>
    <p:sldId id="411" r:id="rId49"/>
    <p:sldId id="412" r:id="rId50"/>
    <p:sldId id="418" r:id="rId51"/>
    <p:sldId id="421" r:id="rId52"/>
    <p:sldId id="420" r:id="rId53"/>
    <p:sldId id="425" r:id="rId54"/>
    <p:sldId id="434" r:id="rId5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CCECFF"/>
    <a:srgbClr val="FFFFFF"/>
    <a:srgbClr val="800000"/>
    <a:srgbClr val="CC0000"/>
    <a:srgbClr val="FF0066"/>
    <a:srgbClr val="CC0099"/>
    <a:srgbClr val="66FFCC"/>
    <a:srgbClr val="00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34" autoAdjust="0"/>
    <p:restoredTop sz="94637" autoAdjust="0"/>
  </p:normalViewPr>
  <p:slideViewPr>
    <p:cSldViewPr>
      <p:cViewPr varScale="1">
        <p:scale>
          <a:sx n="69" d="100"/>
          <a:sy n="69" d="100"/>
        </p:scale>
        <p:origin x="-141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F1434552-921E-472A-8DCA-8AC080D4E9D0}" type="datetimeFigureOut">
              <a:rPr lang="ru-RU"/>
              <a:pPr>
                <a:defRPr/>
              </a:pPr>
              <a:t>03.10.2012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E88F5AC1-B947-46F1-B7B1-D8E0EF9C4AB3}"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D78F5C78-CEA2-4461-9298-109231F99FD2}" type="slidenum">
              <a:rPr lang="ru-RU"/>
              <a:pPr>
                <a:defRPr/>
              </a:pPr>
              <a:t>‹#›</a:t>
            </a:fld>
            <a:endParaRPr lang="ru-RU"/>
          </a:p>
        </p:txBody>
      </p:sp>
    </p:spTree>
  </p:cSld>
  <p:clrMapOvr>
    <a:masterClrMapping/>
  </p:clrMapOvr>
  <p:transition spd="slow" advClick="0" advTm="3000">
    <p:pull dir="l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CB664593-322B-443C-8C6F-B0DFB954ACC5}" type="slidenum">
              <a:rPr lang="ru-RU"/>
              <a:pPr>
                <a:defRPr/>
              </a:pPr>
              <a:t>‹#›</a:t>
            </a:fld>
            <a:endParaRPr lang="ru-RU"/>
          </a:p>
        </p:txBody>
      </p:sp>
    </p:spTree>
  </p:cSld>
  <p:clrMapOvr>
    <a:masterClrMapping/>
  </p:clrMapOvr>
  <p:transition spd="slow" advClick="0" advTm="3000">
    <p:pull dir="l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30914106-2C16-4206-AAD2-3F8B1E4E2EEA}" type="slidenum">
              <a:rPr lang="ru-RU"/>
              <a:pPr>
                <a:defRPr/>
              </a:pPr>
              <a:t>‹#›</a:t>
            </a:fld>
            <a:endParaRPr lang="ru-RU"/>
          </a:p>
        </p:txBody>
      </p:sp>
    </p:spTree>
  </p:cSld>
  <p:clrMapOvr>
    <a:masterClrMapping/>
  </p:clrMapOvr>
  <p:transition spd="slow" advClick="0" advTm="3000">
    <p:pull dir="l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46B9E625-8E65-49D6-BD6C-BADB75441449}" type="slidenum">
              <a:rPr lang="ru-RU"/>
              <a:pPr>
                <a:defRPr/>
              </a:pPr>
              <a:t>‹#›</a:t>
            </a:fld>
            <a:endParaRPr lang="ru-RU"/>
          </a:p>
        </p:txBody>
      </p:sp>
    </p:spTree>
  </p:cSld>
  <p:clrMapOvr>
    <a:masterClrMapping/>
  </p:clrMapOvr>
  <p:transition spd="slow" advClick="0" advTm="3000">
    <p:pull dir="l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BF62AC5D-4A20-4D9C-AB1B-009396BF8B1F}" type="slidenum">
              <a:rPr lang="ru-RU"/>
              <a:pPr>
                <a:defRPr/>
              </a:pPr>
              <a:t>‹#›</a:t>
            </a:fld>
            <a:endParaRPr lang="ru-RU"/>
          </a:p>
        </p:txBody>
      </p:sp>
    </p:spTree>
  </p:cSld>
  <p:clrMapOvr>
    <a:masterClrMapping/>
  </p:clrMapOvr>
  <p:transition spd="slow" advClick="0" advTm="3000">
    <p:pull dir="l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8250AA1C-7A52-44CF-AC89-1B80D0A838EC}" type="slidenum">
              <a:rPr lang="ru-RU"/>
              <a:pPr>
                <a:defRPr/>
              </a:pPr>
              <a:t>‹#›</a:t>
            </a:fld>
            <a:endParaRPr lang="ru-RU"/>
          </a:p>
        </p:txBody>
      </p:sp>
    </p:spTree>
  </p:cSld>
  <p:clrMapOvr>
    <a:masterClrMapping/>
  </p:clrMapOvr>
  <p:transition spd="slow" advClick="0" advTm="3000">
    <p:pull dir="l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424753FF-9022-4C72-81F9-D7D910E4BC59}" type="slidenum">
              <a:rPr lang="ru-RU"/>
              <a:pPr>
                <a:defRPr/>
              </a:pPr>
              <a:t>‹#›</a:t>
            </a:fld>
            <a:endParaRPr lang="ru-RU"/>
          </a:p>
        </p:txBody>
      </p:sp>
    </p:spTree>
  </p:cSld>
  <p:clrMapOvr>
    <a:masterClrMapping/>
  </p:clrMapOvr>
  <p:transition spd="slow" advClick="0" advTm="3000">
    <p:pull dir="l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1AB7A713-73E4-4FD6-8F1F-99BBABAC0635}" type="slidenum">
              <a:rPr lang="ru-RU"/>
              <a:pPr>
                <a:defRPr/>
              </a:pPr>
              <a:t>‹#›</a:t>
            </a:fld>
            <a:endParaRPr lang="ru-RU"/>
          </a:p>
        </p:txBody>
      </p:sp>
    </p:spTree>
  </p:cSld>
  <p:clrMapOvr>
    <a:masterClrMapping/>
  </p:clrMapOvr>
  <p:transition spd="slow" advClick="0" advTm="3000">
    <p:pull dir="l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E6207BDC-8E32-406A-BC39-06E9A0C31CC8}" type="slidenum">
              <a:rPr lang="ru-RU"/>
              <a:pPr>
                <a:defRPr/>
              </a:pPr>
              <a:t>‹#›</a:t>
            </a:fld>
            <a:endParaRPr lang="ru-RU"/>
          </a:p>
        </p:txBody>
      </p:sp>
    </p:spTree>
  </p:cSld>
  <p:clrMapOvr>
    <a:masterClrMapping/>
  </p:clrMapOvr>
  <p:transition spd="slow" advClick="0" advTm="3000">
    <p:pull dir="l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669A1089-CFA5-4FB2-B33C-1FDC78168785}" type="slidenum">
              <a:rPr lang="ru-RU"/>
              <a:pPr>
                <a:defRPr/>
              </a:pPr>
              <a:t>‹#›</a:t>
            </a:fld>
            <a:endParaRPr lang="ru-RU"/>
          </a:p>
        </p:txBody>
      </p:sp>
    </p:spTree>
  </p:cSld>
  <p:clrMapOvr>
    <a:masterClrMapping/>
  </p:clrMapOvr>
  <p:transition spd="slow" advClick="0" advTm="3000">
    <p:pull dir="l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3284D124-9F20-4683-B854-DA3D6687970D}" type="slidenum">
              <a:rPr lang="ru-RU"/>
              <a:pPr>
                <a:defRPr/>
              </a:pPr>
              <a:t>‹#›</a:t>
            </a:fld>
            <a:endParaRPr lang="ru-RU"/>
          </a:p>
        </p:txBody>
      </p:sp>
    </p:spTree>
  </p:cSld>
  <p:clrMapOvr>
    <a:masterClrMapping/>
  </p:clrMapOvr>
  <p:transition spd="slow" advClick="0" advTm="3000">
    <p:pull dir="l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4AC042B-959D-48C4-9342-D4D4BFD6833C}"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3000">
    <p:pull dir="lu"/>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audio" Target="file:///D:\&#1056;&#1072;&#1079;&#1086;&#1073;&#1088;&#1072;&#1085;&#1085;&#1086;&#1077;\&#1055;&#1088;&#1077;&#1079;&#1077;&#1085;&#1090;&#1072;&#1094;&#1080;&#1080;\&#1055;&#1088;&#1086;&#1077;&#1082;&#1090;%20&#1057;&#1074;&#1103;&#1090;&#1099;&#1077;%20&#1074;%20&#1079;&#1077;&#1084;&#1083;&#1077;%20&#1088;&#1091;&#1089;&#1089;&#1082;&#1086;&#1081;%20&#1087;&#1088;&#1086;&#1089;&#1080;&#1103;&#1074;&#1096;&#1080;&#1077;\&#1053;&#1077;&#1080;&#1079;&#1074;&#1077;&#1089;&#1090;&#1085;&#1099;&#1081;%20&#1076;&#1080;&#1089;&#1082;%20(08.07.2009%2016-50-44)\&#1057;&#1086;&#1074;&#1077;&#1090;%20&#1055;&#1088;&#1077;&#1074;&#1077;&#1095;&#1085;&#1099;&#1081;.mp3"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advClick="0" advTm="3000">
    <p:pull dir="l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10242" name="Содержимое 3" descr="жертвоприношение.jpg"/>
          <p:cNvPicPr>
            <a:picLocks noGrp="1" noChangeAspect="1"/>
          </p:cNvPicPr>
          <p:nvPr>
            <p:ph idx="1"/>
          </p:nvPr>
        </p:nvPicPr>
        <p:blipFill>
          <a:blip r:embed="rId3" cstate="print"/>
          <a:srcRect/>
          <a:stretch>
            <a:fillRect/>
          </a:stretch>
        </p:blipFill>
        <p:spPr>
          <a:xfrm>
            <a:off x="714375" y="642938"/>
            <a:ext cx="7572375" cy="4714875"/>
          </a:xfrm>
        </p:spPr>
      </p:pic>
      <p:sp>
        <p:nvSpPr>
          <p:cNvPr id="39939" name="Прямоугольник 3"/>
          <p:cNvSpPr>
            <a:spLocks noChangeArrowheads="1"/>
          </p:cNvSpPr>
          <p:nvPr/>
        </p:nvSpPr>
        <p:spPr bwMode="auto">
          <a:xfrm>
            <a:off x="214313" y="5357813"/>
            <a:ext cx="8786812" cy="1323975"/>
          </a:xfrm>
          <a:prstGeom prst="rect">
            <a:avLst/>
          </a:prstGeom>
          <a:noFill/>
          <a:ln w="9525">
            <a:noFill/>
            <a:miter lim="800000"/>
            <a:headEnd/>
            <a:tailEnd/>
          </a:ln>
        </p:spPr>
        <p:txBody>
          <a:bodyPr>
            <a:spAutoFit/>
          </a:bodyPr>
          <a:lstStyle/>
          <a:p>
            <a:pPr algn="just"/>
            <a:r>
              <a:rPr lang="ru-RU" b="1">
                <a:latin typeface="Monotype Corsiva" pitchFamily="66" charset="0"/>
              </a:rPr>
              <a:t>      </a:t>
            </a:r>
            <a:r>
              <a:rPr lang="ru-RU" sz="2000" b="1">
                <a:latin typeface="Monotype Corsiva" pitchFamily="66" charset="0"/>
              </a:rPr>
              <a:t>Князь Владимир обновил обветшавших языческих кумиров. Велел поставить на холме, возле княжеского терема, Перуна с серебряной головой и золотыми усами, украшенного золотой же вязью и драгоценными каменьями. А вокруг него стояли идолы поменьше – Велес, Хорс, Даждьбог, Стрибог, Симаргл и Мокошь.</a:t>
            </a:r>
            <a:endParaRPr lang="ru-RU"/>
          </a:p>
        </p:txBody>
      </p:sp>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39939">
                                            <p:txEl>
                                              <p:pRg st="0" end="0"/>
                                            </p:txEl>
                                          </p:spTgt>
                                        </p:tgtEl>
                                        <p:attrNameLst>
                                          <p:attrName>style.visibility</p:attrName>
                                        </p:attrNameLst>
                                      </p:cBhvr>
                                      <p:to>
                                        <p:strVal val="visible"/>
                                      </p:to>
                                    </p:set>
                                    <p:set>
                                      <p:cBhvr>
                                        <p:cTn id="7" dur="455" fill="hold">
                                          <p:stCondLst>
                                            <p:cond delay="0"/>
                                          </p:stCondLst>
                                        </p:cTn>
                                        <p:tgtEl>
                                          <p:spTgt spid="39939">
                                            <p:txEl>
                                              <p:pRg st="0" end="0"/>
                                            </p:txEl>
                                          </p:spTgt>
                                        </p:tgtEl>
                                        <p:attrNameLst>
                                          <p:attrName>style.rotation</p:attrName>
                                        </p:attrNameLst>
                                      </p:cBhvr>
                                      <p:to>
                                        <p:strVal val="-45.0"/>
                                      </p:to>
                                    </p:set>
                                    <p:anim calcmode="lin" valueType="num">
                                      <p:cBhvr>
                                        <p:cTn id="8" dur="455" fill="hold">
                                          <p:stCondLst>
                                            <p:cond delay="455"/>
                                          </p:stCondLst>
                                        </p:cTn>
                                        <p:tgtEl>
                                          <p:spTgt spid="39939">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39939">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39939">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39939">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40962" name="Содержимое 2"/>
          <p:cNvSpPr>
            <a:spLocks noGrp="1"/>
          </p:cNvSpPr>
          <p:nvPr>
            <p:ph idx="1"/>
          </p:nvPr>
        </p:nvSpPr>
        <p:spPr>
          <a:xfrm>
            <a:off x="214313" y="714375"/>
            <a:ext cx="8643937" cy="2471738"/>
          </a:xfrm>
        </p:spPr>
        <p:txBody>
          <a:bodyPr/>
          <a:lstStyle/>
          <a:p>
            <a:pPr algn="just">
              <a:buFontTx/>
              <a:buNone/>
            </a:pPr>
            <a:r>
              <a:rPr lang="ru-RU" smtClean="0"/>
              <a:t>      </a:t>
            </a:r>
            <a:r>
              <a:rPr lang="ru-RU" b="1" smtClean="0">
                <a:latin typeface="Monotype Corsiva" pitchFamily="66" charset="0"/>
              </a:rPr>
              <a:t>День и ночь пылали вокруг них костры. Считалось, что огонь очищает. А чтобы боги быстрее услышали просьбы людей, кумирам совершали жертвоприношения. Дарами становились украшения, оружие, мясо и кровь животных, вино и плоды. В особых случаях идолам приносили в жертву людей – как правило, детей или подростков. И Русская земля не раз обагрялась невинной кровью.</a:t>
            </a:r>
          </a:p>
        </p:txBody>
      </p:sp>
    </p:spTree>
  </p:cSld>
  <p:clrMapOvr>
    <a:masterClrMapping/>
  </p:clrMapOvr>
  <p:transition spd="slow" advClick="0" advTm="3000">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40962">
                                            <p:txEl>
                                              <p:pRg st="0" end="0"/>
                                            </p:txEl>
                                          </p:spTgt>
                                        </p:tgtEl>
                                        <p:attrNameLst>
                                          <p:attrName>style.visibility</p:attrName>
                                        </p:attrNameLst>
                                      </p:cBhvr>
                                      <p:to>
                                        <p:strVal val="visible"/>
                                      </p:to>
                                    </p:set>
                                    <p:set>
                                      <p:cBhvr>
                                        <p:cTn id="7" dur="455" fill="hold">
                                          <p:stCondLst>
                                            <p:cond delay="0"/>
                                          </p:stCondLst>
                                        </p:cTn>
                                        <p:tgtEl>
                                          <p:spTgt spid="40962">
                                            <p:txEl>
                                              <p:pRg st="0" end="0"/>
                                            </p:txEl>
                                          </p:spTgt>
                                        </p:tgtEl>
                                        <p:attrNameLst>
                                          <p:attrName>style.rotation</p:attrName>
                                        </p:attrNameLst>
                                      </p:cBhvr>
                                      <p:to>
                                        <p:strVal val="-45.0"/>
                                      </p:to>
                                    </p:set>
                                    <p:anim calcmode="lin" valueType="num">
                                      <p:cBhvr>
                                        <p:cTn id="8" dur="455" fill="hold">
                                          <p:stCondLst>
                                            <p:cond delay="455"/>
                                          </p:stCondLst>
                                        </p:cTn>
                                        <p:tgtEl>
                                          <p:spTgt spid="40962">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0962">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0962">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0962">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2290" name="Заголовок 1"/>
          <p:cNvSpPr>
            <a:spLocks noGrp="1"/>
          </p:cNvSpPr>
          <p:nvPr>
            <p:ph type="title"/>
          </p:nvPr>
        </p:nvSpPr>
        <p:spPr>
          <a:xfrm>
            <a:off x="214313" y="142875"/>
            <a:ext cx="8358187" cy="511175"/>
          </a:xfrm>
        </p:spPr>
        <p:txBody>
          <a:bodyPr/>
          <a:lstStyle/>
          <a:p>
            <a:r>
              <a:rPr lang="ru-RU" sz="3600" b="1" smtClean="0">
                <a:latin typeface="Monotype Corsiva" pitchFamily="66" charset="0"/>
              </a:rPr>
              <a:t>Убиение первых христиан</a:t>
            </a:r>
          </a:p>
        </p:txBody>
      </p:sp>
      <p:pic>
        <p:nvPicPr>
          <p:cNvPr id="12291" name="Содержимое 3" descr="убиение первых христиан.jpg"/>
          <p:cNvPicPr>
            <a:picLocks noGrp="1" noChangeAspect="1"/>
          </p:cNvPicPr>
          <p:nvPr>
            <p:ph idx="1"/>
          </p:nvPr>
        </p:nvPicPr>
        <p:blipFill>
          <a:blip r:embed="rId3" cstate="print"/>
          <a:srcRect/>
          <a:stretch>
            <a:fillRect/>
          </a:stretch>
        </p:blipFill>
        <p:spPr>
          <a:xfrm>
            <a:off x="5143500" y="857250"/>
            <a:ext cx="3671888" cy="4905375"/>
          </a:xfrm>
        </p:spPr>
      </p:pic>
      <p:sp>
        <p:nvSpPr>
          <p:cNvPr id="41988" name="TextBox 5"/>
          <p:cNvSpPr txBox="1">
            <a:spLocks noChangeArrowheads="1"/>
          </p:cNvSpPr>
          <p:nvPr/>
        </p:nvSpPr>
        <p:spPr bwMode="auto">
          <a:xfrm>
            <a:off x="285750" y="671513"/>
            <a:ext cx="4643438" cy="5940425"/>
          </a:xfrm>
          <a:prstGeom prst="rect">
            <a:avLst/>
          </a:prstGeom>
          <a:noFill/>
          <a:ln w="9525">
            <a:noFill/>
            <a:miter lim="800000"/>
            <a:headEnd/>
            <a:tailEnd/>
          </a:ln>
        </p:spPr>
        <p:txBody>
          <a:bodyPr>
            <a:spAutoFit/>
          </a:bodyPr>
          <a:lstStyle/>
          <a:p>
            <a:pPr algn="just"/>
            <a:r>
              <a:rPr lang="ru-RU" sz="2000" b="1">
                <a:latin typeface="Monotype Corsiva" pitchFamily="66" charset="0"/>
              </a:rPr>
              <a:t>       Князь вернулся с дружиной из удачного похода и решил возблагодарить языческих богов. Старцы-волхвы сказали: </a:t>
            </a:r>
          </a:p>
          <a:p>
            <a:pPr algn="just">
              <a:buFontTx/>
              <a:buChar char="-"/>
            </a:pPr>
            <a:r>
              <a:rPr lang="ru-RU" sz="2000" b="1">
                <a:latin typeface="Monotype Corsiva" pitchFamily="66" charset="0"/>
              </a:rPr>
              <a:t>Перун на этот раз требует крови человеческой. Бросим жребий на отрока или девицу…</a:t>
            </a:r>
          </a:p>
          <a:p>
            <a:pPr algn="just"/>
            <a:r>
              <a:rPr lang="ru-RU" sz="2000" b="1">
                <a:latin typeface="Monotype Corsiva" pitchFamily="66" charset="0"/>
              </a:rPr>
              <a:t>       Жребий пал на семью варяга-христианина Феодора – на сына его Иоанна. Федор пришедших за сыном жрецов не пустил на порог своего дома и провожал их со словами:</a:t>
            </a:r>
          </a:p>
          <a:p>
            <a:pPr algn="just">
              <a:buFontTx/>
              <a:buChar char="-"/>
            </a:pPr>
            <a:r>
              <a:rPr lang="ru-RU" sz="2000" b="1">
                <a:latin typeface="Monotype Corsiva" pitchFamily="66" charset="0"/>
              </a:rPr>
              <a:t>Не боги у вас, а просто дерево. Сегодня стоят, а завтра сгниют. Бог же один. Он сотворил небо и землю, звезды и луну… А эти боги что сделали? Не дам им сына своего.</a:t>
            </a:r>
          </a:p>
          <a:p>
            <a:pPr algn="just"/>
            <a:r>
              <a:rPr lang="ru-RU" sz="2000" b="1">
                <a:latin typeface="Monotype Corsiva" pitchFamily="66" charset="0"/>
              </a:rPr>
              <a:t>       Тогда жрецы вышли со двора Феодора и сказали киевлянам, что чужеземец осмелился ругать их богов. Рассвирепевшая толпа горожан убила отца и сына. Они стали первыми христианскими мучениками.</a:t>
            </a:r>
          </a:p>
        </p:txBody>
      </p:sp>
    </p:spTree>
  </p:cSld>
  <p:clrMapOvr>
    <a:masterClrMapping/>
  </p:clrMapOvr>
  <p:transition spd="slow" advClick="0" advTm="3000">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41988">
                                            <p:txEl>
                                              <p:pRg st="0" end="0"/>
                                            </p:txEl>
                                          </p:spTgt>
                                        </p:tgtEl>
                                        <p:attrNameLst>
                                          <p:attrName>style.visibility</p:attrName>
                                        </p:attrNameLst>
                                      </p:cBhvr>
                                      <p:to>
                                        <p:strVal val="visible"/>
                                      </p:to>
                                    </p:set>
                                    <p:set>
                                      <p:cBhvr>
                                        <p:cTn id="7" dur="455" fill="hold">
                                          <p:stCondLst>
                                            <p:cond delay="0"/>
                                          </p:stCondLst>
                                        </p:cTn>
                                        <p:tgtEl>
                                          <p:spTgt spid="41988">
                                            <p:txEl>
                                              <p:pRg st="0" end="0"/>
                                            </p:txEl>
                                          </p:spTgt>
                                        </p:tgtEl>
                                        <p:attrNameLst>
                                          <p:attrName>style.rotation</p:attrName>
                                        </p:attrNameLst>
                                      </p:cBhvr>
                                      <p:to>
                                        <p:strVal val="-45.0"/>
                                      </p:to>
                                    </p:set>
                                    <p:anim calcmode="lin" valueType="num">
                                      <p:cBhvr>
                                        <p:cTn id="8" dur="455" fill="hold">
                                          <p:stCondLst>
                                            <p:cond delay="455"/>
                                          </p:stCondLst>
                                        </p:cTn>
                                        <p:tgtEl>
                                          <p:spTgt spid="41988">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1988">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1988">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1988">
                                            <p:txEl>
                                              <p:pRg st="0" end="0"/>
                                            </p:txEl>
                                          </p:spTgt>
                                        </p:tgtEl>
                                        <p:attrNameLst>
                                          <p:attrName>ppt_y</p:attrName>
                                        </p:attrNameLst>
                                      </p:cBhvr>
                                      <p:tavLst>
                                        <p:tav tm="0">
                                          <p:val>
                                            <p:strVal val="#ppt_y-(0.354*#ppt_w-0.172*#ppt_h)"/>
                                          </p:val>
                                        </p:tav>
                                        <p:tav tm="100000">
                                          <p:val>
                                            <p:strVal val="#ppt_y"/>
                                          </p:val>
                                        </p:tav>
                                      </p:tavLst>
                                    </p:anim>
                                  </p:childTnLst>
                                </p:cTn>
                              </p:par>
                              <p:par>
                                <p:cTn id="12" presetID="38" presetClass="entr" presetSubtype="0" accel="50000" fill="hold" nodeType="withEffect">
                                  <p:stCondLst>
                                    <p:cond delay="0"/>
                                  </p:stCondLst>
                                  <p:iterate type="lt">
                                    <p:tmPct val="50000"/>
                                  </p:iterate>
                                  <p:childTnLst>
                                    <p:set>
                                      <p:cBhvr>
                                        <p:cTn id="13" dur="1" fill="hold">
                                          <p:stCondLst>
                                            <p:cond delay="0"/>
                                          </p:stCondLst>
                                        </p:cTn>
                                        <p:tgtEl>
                                          <p:spTgt spid="41988">
                                            <p:txEl>
                                              <p:pRg st="1" end="1"/>
                                            </p:txEl>
                                          </p:spTgt>
                                        </p:tgtEl>
                                        <p:attrNameLst>
                                          <p:attrName>style.visibility</p:attrName>
                                        </p:attrNameLst>
                                      </p:cBhvr>
                                      <p:to>
                                        <p:strVal val="visible"/>
                                      </p:to>
                                    </p:set>
                                    <p:set>
                                      <p:cBhvr>
                                        <p:cTn id="14" dur="455" fill="hold">
                                          <p:stCondLst>
                                            <p:cond delay="0"/>
                                          </p:stCondLst>
                                        </p:cTn>
                                        <p:tgtEl>
                                          <p:spTgt spid="41988">
                                            <p:txEl>
                                              <p:pRg st="1" end="1"/>
                                            </p:txEl>
                                          </p:spTgt>
                                        </p:tgtEl>
                                        <p:attrNameLst>
                                          <p:attrName>style.rotation</p:attrName>
                                        </p:attrNameLst>
                                      </p:cBhvr>
                                      <p:to>
                                        <p:strVal val="-45.0"/>
                                      </p:to>
                                    </p:set>
                                    <p:anim calcmode="lin" valueType="num">
                                      <p:cBhvr>
                                        <p:cTn id="15" dur="455" fill="hold">
                                          <p:stCondLst>
                                            <p:cond delay="455"/>
                                          </p:stCondLst>
                                        </p:cTn>
                                        <p:tgtEl>
                                          <p:spTgt spid="41988">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41988">
                                            <p:txEl>
                                              <p:pRg st="1" end="1"/>
                                            </p:txEl>
                                          </p:spTgt>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41988">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41988">
                                            <p:txEl>
                                              <p:pRg st="1" end="1"/>
                                            </p:txEl>
                                          </p:spTgt>
                                        </p:tgtEl>
                                        <p:attrNameLst>
                                          <p:attrName>ppt_y</p:attrName>
                                        </p:attrNameLst>
                                      </p:cBhvr>
                                      <p:tavLst>
                                        <p:tav tm="0">
                                          <p:val>
                                            <p:strVal val="#ppt_y-(0.354*#ppt_w-0.172*#ppt_h)"/>
                                          </p:val>
                                        </p:tav>
                                        <p:tav tm="100000">
                                          <p:val>
                                            <p:strVal val="#ppt_y"/>
                                          </p:val>
                                        </p:tav>
                                      </p:tavLst>
                                    </p:anim>
                                  </p:childTnLst>
                                </p:cTn>
                              </p:par>
                              <p:par>
                                <p:cTn id="19" presetID="38" presetClass="entr" presetSubtype="0" accel="50000" fill="hold" nodeType="withEffect">
                                  <p:stCondLst>
                                    <p:cond delay="0"/>
                                  </p:stCondLst>
                                  <p:iterate type="lt">
                                    <p:tmPct val="50000"/>
                                  </p:iterate>
                                  <p:childTnLst>
                                    <p:set>
                                      <p:cBhvr>
                                        <p:cTn id="20" dur="1" fill="hold">
                                          <p:stCondLst>
                                            <p:cond delay="0"/>
                                          </p:stCondLst>
                                        </p:cTn>
                                        <p:tgtEl>
                                          <p:spTgt spid="41988">
                                            <p:txEl>
                                              <p:pRg st="2" end="2"/>
                                            </p:txEl>
                                          </p:spTgt>
                                        </p:tgtEl>
                                        <p:attrNameLst>
                                          <p:attrName>style.visibility</p:attrName>
                                        </p:attrNameLst>
                                      </p:cBhvr>
                                      <p:to>
                                        <p:strVal val="visible"/>
                                      </p:to>
                                    </p:set>
                                    <p:set>
                                      <p:cBhvr>
                                        <p:cTn id="21" dur="455" fill="hold">
                                          <p:stCondLst>
                                            <p:cond delay="0"/>
                                          </p:stCondLst>
                                        </p:cTn>
                                        <p:tgtEl>
                                          <p:spTgt spid="41988">
                                            <p:txEl>
                                              <p:pRg st="2" end="2"/>
                                            </p:txEl>
                                          </p:spTgt>
                                        </p:tgtEl>
                                        <p:attrNameLst>
                                          <p:attrName>style.rotation</p:attrName>
                                        </p:attrNameLst>
                                      </p:cBhvr>
                                      <p:to>
                                        <p:strVal val="-45.0"/>
                                      </p:to>
                                    </p:set>
                                    <p:anim calcmode="lin" valueType="num">
                                      <p:cBhvr>
                                        <p:cTn id="22" dur="455" fill="hold">
                                          <p:stCondLst>
                                            <p:cond delay="455"/>
                                          </p:stCondLst>
                                        </p:cTn>
                                        <p:tgtEl>
                                          <p:spTgt spid="41988">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23" dur="455" fill="hold">
                                          <p:stCondLst>
                                            <p:cond delay="0"/>
                                          </p:stCondLst>
                                        </p:cTn>
                                        <p:tgtEl>
                                          <p:spTgt spid="41988">
                                            <p:txEl>
                                              <p:pRg st="2" end="2"/>
                                            </p:txEl>
                                          </p:spTgt>
                                        </p:tgtEl>
                                        <p:attrNameLst>
                                          <p:attrName>ppt_y</p:attrName>
                                        </p:attrNameLst>
                                      </p:cBhvr>
                                      <p:tavLst>
                                        <p:tav tm="0">
                                          <p:val>
                                            <p:strVal val="#ppt_y-1"/>
                                          </p:val>
                                        </p:tav>
                                        <p:tav tm="100000">
                                          <p:val>
                                            <p:strVal val="#ppt_y-(0.354*#ppt_w-0.172*#ppt_h)"/>
                                          </p:val>
                                        </p:tav>
                                      </p:tavLst>
                                    </p:anim>
                                    <p:anim calcmode="lin" valueType="num">
                                      <p:cBhvr>
                                        <p:cTn id="24" dur="156" decel="50000" autoRev="1" fill="hold">
                                          <p:stCondLst>
                                            <p:cond delay="455"/>
                                          </p:stCondLst>
                                        </p:cTn>
                                        <p:tgtEl>
                                          <p:spTgt spid="41988">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25" dur="136" fill="hold">
                                          <p:stCondLst>
                                            <p:cond delay="864"/>
                                          </p:stCondLst>
                                        </p:cTn>
                                        <p:tgtEl>
                                          <p:spTgt spid="41988">
                                            <p:txEl>
                                              <p:pRg st="2" end="2"/>
                                            </p:txEl>
                                          </p:spTgt>
                                        </p:tgtEl>
                                        <p:attrNameLst>
                                          <p:attrName>ppt_y</p:attrName>
                                        </p:attrNameLst>
                                      </p:cBhvr>
                                      <p:tavLst>
                                        <p:tav tm="0">
                                          <p:val>
                                            <p:strVal val="#ppt_y-(0.354*#ppt_w-0.172*#ppt_h)"/>
                                          </p:val>
                                        </p:tav>
                                        <p:tav tm="100000">
                                          <p:val>
                                            <p:strVal val="#ppt_y"/>
                                          </p:val>
                                        </p:tav>
                                      </p:tavLst>
                                    </p:anim>
                                  </p:childTnLst>
                                </p:cTn>
                              </p:par>
                              <p:par>
                                <p:cTn id="26" presetID="38" presetClass="entr" presetSubtype="0" accel="50000" fill="hold" nodeType="withEffect">
                                  <p:stCondLst>
                                    <p:cond delay="0"/>
                                  </p:stCondLst>
                                  <p:iterate type="lt">
                                    <p:tmPct val="50000"/>
                                  </p:iterate>
                                  <p:childTnLst>
                                    <p:set>
                                      <p:cBhvr>
                                        <p:cTn id="27" dur="1" fill="hold">
                                          <p:stCondLst>
                                            <p:cond delay="0"/>
                                          </p:stCondLst>
                                        </p:cTn>
                                        <p:tgtEl>
                                          <p:spTgt spid="41988">
                                            <p:txEl>
                                              <p:pRg st="3" end="3"/>
                                            </p:txEl>
                                          </p:spTgt>
                                        </p:tgtEl>
                                        <p:attrNameLst>
                                          <p:attrName>style.visibility</p:attrName>
                                        </p:attrNameLst>
                                      </p:cBhvr>
                                      <p:to>
                                        <p:strVal val="visible"/>
                                      </p:to>
                                    </p:set>
                                    <p:set>
                                      <p:cBhvr>
                                        <p:cTn id="28" dur="455" fill="hold">
                                          <p:stCondLst>
                                            <p:cond delay="0"/>
                                          </p:stCondLst>
                                        </p:cTn>
                                        <p:tgtEl>
                                          <p:spTgt spid="41988">
                                            <p:txEl>
                                              <p:pRg st="3" end="3"/>
                                            </p:txEl>
                                          </p:spTgt>
                                        </p:tgtEl>
                                        <p:attrNameLst>
                                          <p:attrName>style.rotation</p:attrName>
                                        </p:attrNameLst>
                                      </p:cBhvr>
                                      <p:to>
                                        <p:strVal val="-45.0"/>
                                      </p:to>
                                    </p:set>
                                    <p:anim calcmode="lin" valueType="num">
                                      <p:cBhvr>
                                        <p:cTn id="29" dur="455" fill="hold">
                                          <p:stCondLst>
                                            <p:cond delay="455"/>
                                          </p:stCondLst>
                                        </p:cTn>
                                        <p:tgtEl>
                                          <p:spTgt spid="41988">
                                            <p:txEl>
                                              <p:pRg st="3" end="3"/>
                                            </p:txEl>
                                          </p:spTgt>
                                        </p:tgtEl>
                                        <p:attrNameLst>
                                          <p:attrName>style.rotation</p:attrName>
                                        </p:attrNameLst>
                                      </p:cBhvr>
                                      <p:tavLst>
                                        <p:tav tm="0">
                                          <p:val>
                                            <p:fltVal val="-45"/>
                                          </p:val>
                                        </p:tav>
                                        <p:tav tm="69900">
                                          <p:val>
                                            <p:fltVal val="45"/>
                                          </p:val>
                                        </p:tav>
                                        <p:tav tm="100000">
                                          <p:val>
                                            <p:fltVal val="0"/>
                                          </p:val>
                                        </p:tav>
                                      </p:tavLst>
                                    </p:anim>
                                    <p:anim calcmode="lin" valueType="num">
                                      <p:cBhvr>
                                        <p:cTn id="30" dur="455" fill="hold">
                                          <p:stCondLst>
                                            <p:cond delay="0"/>
                                          </p:stCondLst>
                                        </p:cTn>
                                        <p:tgtEl>
                                          <p:spTgt spid="41988">
                                            <p:txEl>
                                              <p:pRg st="3" end="3"/>
                                            </p:txEl>
                                          </p:spTgt>
                                        </p:tgtEl>
                                        <p:attrNameLst>
                                          <p:attrName>ppt_y</p:attrName>
                                        </p:attrNameLst>
                                      </p:cBhvr>
                                      <p:tavLst>
                                        <p:tav tm="0">
                                          <p:val>
                                            <p:strVal val="#ppt_y-1"/>
                                          </p:val>
                                        </p:tav>
                                        <p:tav tm="100000">
                                          <p:val>
                                            <p:strVal val="#ppt_y-(0.354*#ppt_w-0.172*#ppt_h)"/>
                                          </p:val>
                                        </p:tav>
                                      </p:tavLst>
                                    </p:anim>
                                    <p:anim calcmode="lin" valueType="num">
                                      <p:cBhvr>
                                        <p:cTn id="31" dur="156" decel="50000" autoRev="1" fill="hold">
                                          <p:stCondLst>
                                            <p:cond delay="455"/>
                                          </p:stCondLst>
                                        </p:cTn>
                                        <p:tgtEl>
                                          <p:spTgt spid="41988">
                                            <p:txEl>
                                              <p:pRg st="3" end="3"/>
                                            </p:txEl>
                                          </p:spTgt>
                                        </p:tgtEl>
                                        <p:attrNameLst>
                                          <p:attrName>ppt_y</p:attrName>
                                        </p:attrNameLst>
                                      </p:cBhvr>
                                      <p:tavLst>
                                        <p:tav tm="0">
                                          <p:val>
                                            <p:strVal val="#ppt_y-(0.354*#ppt_w-0.172*#ppt_h)"/>
                                          </p:val>
                                        </p:tav>
                                        <p:tav tm="100000">
                                          <p:val>
                                            <p:strVal val="#ppt_y-(0.354*#ppt_w-0.172*#ppt_h)-#ppt_h/2"/>
                                          </p:val>
                                        </p:tav>
                                      </p:tavLst>
                                    </p:anim>
                                    <p:anim calcmode="lin" valueType="num">
                                      <p:cBhvr>
                                        <p:cTn id="32" dur="136" fill="hold">
                                          <p:stCondLst>
                                            <p:cond delay="864"/>
                                          </p:stCondLst>
                                        </p:cTn>
                                        <p:tgtEl>
                                          <p:spTgt spid="41988">
                                            <p:txEl>
                                              <p:pRg st="3" end="3"/>
                                            </p:txEl>
                                          </p:spTgt>
                                        </p:tgtEl>
                                        <p:attrNameLst>
                                          <p:attrName>ppt_y</p:attrName>
                                        </p:attrNameLst>
                                      </p:cBhvr>
                                      <p:tavLst>
                                        <p:tav tm="0">
                                          <p:val>
                                            <p:strVal val="#ppt_y-(0.354*#ppt_w-0.172*#ppt_h)"/>
                                          </p:val>
                                        </p:tav>
                                        <p:tav tm="100000">
                                          <p:val>
                                            <p:strVal val="#ppt_y"/>
                                          </p:val>
                                        </p:tav>
                                      </p:tavLst>
                                    </p:anim>
                                  </p:childTnLst>
                                </p:cTn>
                              </p:par>
                              <p:par>
                                <p:cTn id="33" presetID="38" presetClass="entr" presetSubtype="0" accel="50000" fill="hold" nodeType="withEffect">
                                  <p:stCondLst>
                                    <p:cond delay="0"/>
                                  </p:stCondLst>
                                  <p:iterate type="lt">
                                    <p:tmPct val="50000"/>
                                  </p:iterate>
                                  <p:childTnLst>
                                    <p:set>
                                      <p:cBhvr>
                                        <p:cTn id="34" dur="1" fill="hold">
                                          <p:stCondLst>
                                            <p:cond delay="0"/>
                                          </p:stCondLst>
                                        </p:cTn>
                                        <p:tgtEl>
                                          <p:spTgt spid="41988">
                                            <p:txEl>
                                              <p:pRg st="4" end="4"/>
                                            </p:txEl>
                                          </p:spTgt>
                                        </p:tgtEl>
                                        <p:attrNameLst>
                                          <p:attrName>style.visibility</p:attrName>
                                        </p:attrNameLst>
                                      </p:cBhvr>
                                      <p:to>
                                        <p:strVal val="visible"/>
                                      </p:to>
                                    </p:set>
                                    <p:set>
                                      <p:cBhvr>
                                        <p:cTn id="35" dur="455" fill="hold">
                                          <p:stCondLst>
                                            <p:cond delay="0"/>
                                          </p:stCondLst>
                                        </p:cTn>
                                        <p:tgtEl>
                                          <p:spTgt spid="41988">
                                            <p:txEl>
                                              <p:pRg st="4" end="4"/>
                                            </p:txEl>
                                          </p:spTgt>
                                        </p:tgtEl>
                                        <p:attrNameLst>
                                          <p:attrName>style.rotation</p:attrName>
                                        </p:attrNameLst>
                                      </p:cBhvr>
                                      <p:to>
                                        <p:strVal val="-45.0"/>
                                      </p:to>
                                    </p:set>
                                    <p:anim calcmode="lin" valueType="num">
                                      <p:cBhvr>
                                        <p:cTn id="36" dur="455" fill="hold">
                                          <p:stCondLst>
                                            <p:cond delay="455"/>
                                          </p:stCondLst>
                                        </p:cTn>
                                        <p:tgtEl>
                                          <p:spTgt spid="41988">
                                            <p:txEl>
                                              <p:pRg st="4" end="4"/>
                                            </p:txEl>
                                          </p:spTgt>
                                        </p:tgtEl>
                                        <p:attrNameLst>
                                          <p:attrName>style.rotation</p:attrName>
                                        </p:attrNameLst>
                                      </p:cBhvr>
                                      <p:tavLst>
                                        <p:tav tm="0">
                                          <p:val>
                                            <p:fltVal val="-45"/>
                                          </p:val>
                                        </p:tav>
                                        <p:tav tm="69900">
                                          <p:val>
                                            <p:fltVal val="45"/>
                                          </p:val>
                                        </p:tav>
                                        <p:tav tm="100000">
                                          <p:val>
                                            <p:fltVal val="0"/>
                                          </p:val>
                                        </p:tav>
                                      </p:tavLst>
                                    </p:anim>
                                    <p:anim calcmode="lin" valueType="num">
                                      <p:cBhvr>
                                        <p:cTn id="37" dur="455" fill="hold">
                                          <p:stCondLst>
                                            <p:cond delay="0"/>
                                          </p:stCondLst>
                                        </p:cTn>
                                        <p:tgtEl>
                                          <p:spTgt spid="41988">
                                            <p:txEl>
                                              <p:pRg st="4" end="4"/>
                                            </p:txEl>
                                          </p:spTgt>
                                        </p:tgtEl>
                                        <p:attrNameLst>
                                          <p:attrName>ppt_y</p:attrName>
                                        </p:attrNameLst>
                                      </p:cBhvr>
                                      <p:tavLst>
                                        <p:tav tm="0">
                                          <p:val>
                                            <p:strVal val="#ppt_y-1"/>
                                          </p:val>
                                        </p:tav>
                                        <p:tav tm="100000">
                                          <p:val>
                                            <p:strVal val="#ppt_y-(0.354*#ppt_w-0.172*#ppt_h)"/>
                                          </p:val>
                                        </p:tav>
                                      </p:tavLst>
                                    </p:anim>
                                    <p:anim calcmode="lin" valueType="num">
                                      <p:cBhvr>
                                        <p:cTn id="38" dur="156" decel="50000" autoRev="1" fill="hold">
                                          <p:stCondLst>
                                            <p:cond delay="455"/>
                                          </p:stCondLst>
                                        </p:cTn>
                                        <p:tgtEl>
                                          <p:spTgt spid="41988">
                                            <p:txEl>
                                              <p:pRg st="4" end="4"/>
                                            </p:txEl>
                                          </p:spTgt>
                                        </p:tgtEl>
                                        <p:attrNameLst>
                                          <p:attrName>ppt_y</p:attrName>
                                        </p:attrNameLst>
                                      </p:cBhvr>
                                      <p:tavLst>
                                        <p:tav tm="0">
                                          <p:val>
                                            <p:strVal val="#ppt_y-(0.354*#ppt_w-0.172*#ppt_h)"/>
                                          </p:val>
                                        </p:tav>
                                        <p:tav tm="100000">
                                          <p:val>
                                            <p:strVal val="#ppt_y-(0.354*#ppt_w-0.172*#ppt_h)-#ppt_h/2"/>
                                          </p:val>
                                        </p:tav>
                                      </p:tavLst>
                                    </p:anim>
                                    <p:anim calcmode="lin" valueType="num">
                                      <p:cBhvr>
                                        <p:cTn id="39" dur="136" fill="hold">
                                          <p:stCondLst>
                                            <p:cond delay="864"/>
                                          </p:stCondLst>
                                        </p:cTn>
                                        <p:tgtEl>
                                          <p:spTgt spid="41988">
                                            <p:txEl>
                                              <p:pRg st="4" end="4"/>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13314" name="Рисунок 4" descr="язычник.jpg"/>
          <p:cNvPicPr>
            <a:picLocks noChangeAspect="1"/>
          </p:cNvPicPr>
          <p:nvPr/>
        </p:nvPicPr>
        <p:blipFill>
          <a:blip r:embed="rId3" cstate="print"/>
          <a:srcRect/>
          <a:stretch>
            <a:fillRect/>
          </a:stretch>
        </p:blipFill>
        <p:spPr bwMode="auto">
          <a:xfrm>
            <a:off x="4572000" y="857250"/>
            <a:ext cx="4324350" cy="5092700"/>
          </a:xfrm>
          <a:prstGeom prst="rect">
            <a:avLst/>
          </a:prstGeom>
          <a:noFill/>
          <a:ln w="9525">
            <a:noFill/>
            <a:miter lim="800000"/>
            <a:headEnd/>
            <a:tailEnd/>
          </a:ln>
        </p:spPr>
      </p:pic>
      <p:sp>
        <p:nvSpPr>
          <p:cNvPr id="43011" name="Содержимое 3"/>
          <p:cNvSpPr>
            <a:spLocks noGrp="1"/>
          </p:cNvSpPr>
          <p:nvPr>
            <p:ph idx="1"/>
          </p:nvPr>
        </p:nvSpPr>
        <p:spPr>
          <a:xfrm>
            <a:off x="-142875" y="714375"/>
            <a:ext cx="4400550" cy="4525963"/>
          </a:xfrm>
        </p:spPr>
        <p:txBody>
          <a:bodyPr/>
          <a:lstStyle/>
          <a:p>
            <a:pPr algn="just">
              <a:buFontTx/>
              <a:buNone/>
            </a:pPr>
            <a:r>
              <a:rPr lang="ru-RU" b="1" smtClean="0">
                <a:latin typeface="Monotype Corsiva" pitchFamily="66" charset="0"/>
              </a:rPr>
              <a:t>       </a:t>
            </a:r>
            <a:r>
              <a:rPr lang="ru-RU" sz="2800" b="1" smtClean="0">
                <a:latin typeface="Monotype Corsiva" pitchFamily="66" charset="0"/>
              </a:rPr>
              <a:t>Кровь первых мучеников земли Русской не пролилась даром. Их смерть потрясла многих горожан. Заставила их задуматься о пустоте своей ничтожной веры.</a:t>
            </a:r>
          </a:p>
          <a:p>
            <a:pPr algn="just">
              <a:buFontTx/>
              <a:buNone/>
            </a:pPr>
            <a:r>
              <a:rPr lang="ru-RU" sz="2800" b="1" smtClean="0">
                <a:latin typeface="Monotype Corsiva" pitchFamily="66" charset="0"/>
              </a:rPr>
              <a:t>        Опечалился и сам Владимир. Увидел он иными глазами кровавые языческие требы и осознал в сердце своем правоту Федора-варяга.</a:t>
            </a:r>
          </a:p>
          <a:p>
            <a:pPr algn="just">
              <a:buFontTx/>
              <a:buNone/>
            </a:pPr>
            <a:r>
              <a:rPr lang="ru-RU" sz="2800" b="1" smtClean="0">
                <a:latin typeface="Monotype Corsiva" pitchFamily="66" charset="0"/>
              </a:rPr>
              <a:t>      </a:t>
            </a:r>
          </a:p>
        </p:txBody>
      </p:sp>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43011">
                                            <p:txEl>
                                              <p:pRg st="0" end="0"/>
                                            </p:txEl>
                                          </p:spTgt>
                                        </p:tgtEl>
                                        <p:attrNameLst>
                                          <p:attrName>style.visibility</p:attrName>
                                        </p:attrNameLst>
                                      </p:cBhvr>
                                      <p:to>
                                        <p:strVal val="visible"/>
                                      </p:to>
                                    </p:set>
                                    <p:set>
                                      <p:cBhvr>
                                        <p:cTn id="7" dur="455" fill="hold">
                                          <p:stCondLst>
                                            <p:cond delay="0"/>
                                          </p:stCondLst>
                                        </p:cTn>
                                        <p:tgtEl>
                                          <p:spTgt spid="43011">
                                            <p:txEl>
                                              <p:pRg st="0" end="0"/>
                                            </p:txEl>
                                          </p:spTgt>
                                        </p:tgtEl>
                                        <p:attrNameLst>
                                          <p:attrName>style.rotation</p:attrName>
                                        </p:attrNameLst>
                                      </p:cBhvr>
                                      <p:to>
                                        <p:strVal val="-45.0"/>
                                      </p:to>
                                    </p:set>
                                    <p:anim calcmode="lin" valueType="num">
                                      <p:cBhvr>
                                        <p:cTn id="8" dur="455" fill="hold">
                                          <p:stCondLst>
                                            <p:cond delay="455"/>
                                          </p:stCondLst>
                                        </p:cTn>
                                        <p:tgtEl>
                                          <p:spTgt spid="43011">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3011">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3011">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3011">
                                            <p:txEl>
                                              <p:pRg st="0" end="0"/>
                                            </p:txEl>
                                          </p:spTgt>
                                        </p:tgtEl>
                                        <p:attrNameLst>
                                          <p:attrName>ppt_y</p:attrName>
                                        </p:attrNameLst>
                                      </p:cBhvr>
                                      <p:tavLst>
                                        <p:tav tm="0">
                                          <p:val>
                                            <p:strVal val="#ppt_y-(0.354*#ppt_w-0.172*#ppt_h)"/>
                                          </p:val>
                                        </p:tav>
                                        <p:tav tm="100000">
                                          <p:val>
                                            <p:strVal val="#ppt_y"/>
                                          </p:val>
                                        </p:tav>
                                      </p:tavLst>
                                    </p:anim>
                                  </p:childTnLst>
                                </p:cTn>
                              </p:par>
                              <p:par>
                                <p:cTn id="12" presetID="38" presetClass="entr" presetSubtype="0" accel="50000" fill="hold" nodeType="withEffect">
                                  <p:stCondLst>
                                    <p:cond delay="0"/>
                                  </p:stCondLst>
                                  <p:iterate type="lt">
                                    <p:tmPct val="50000"/>
                                  </p:iterate>
                                  <p:childTnLst>
                                    <p:set>
                                      <p:cBhvr>
                                        <p:cTn id="13" dur="1" fill="hold">
                                          <p:stCondLst>
                                            <p:cond delay="0"/>
                                          </p:stCondLst>
                                        </p:cTn>
                                        <p:tgtEl>
                                          <p:spTgt spid="43011">
                                            <p:txEl>
                                              <p:pRg st="1" end="1"/>
                                            </p:txEl>
                                          </p:spTgt>
                                        </p:tgtEl>
                                        <p:attrNameLst>
                                          <p:attrName>style.visibility</p:attrName>
                                        </p:attrNameLst>
                                      </p:cBhvr>
                                      <p:to>
                                        <p:strVal val="visible"/>
                                      </p:to>
                                    </p:set>
                                    <p:set>
                                      <p:cBhvr>
                                        <p:cTn id="14" dur="455" fill="hold">
                                          <p:stCondLst>
                                            <p:cond delay="0"/>
                                          </p:stCondLst>
                                        </p:cTn>
                                        <p:tgtEl>
                                          <p:spTgt spid="43011">
                                            <p:txEl>
                                              <p:pRg st="1" end="1"/>
                                            </p:txEl>
                                          </p:spTgt>
                                        </p:tgtEl>
                                        <p:attrNameLst>
                                          <p:attrName>style.rotation</p:attrName>
                                        </p:attrNameLst>
                                      </p:cBhvr>
                                      <p:to>
                                        <p:strVal val="-45.0"/>
                                      </p:to>
                                    </p:set>
                                    <p:anim calcmode="lin" valueType="num">
                                      <p:cBhvr>
                                        <p:cTn id="15" dur="455" fill="hold">
                                          <p:stCondLst>
                                            <p:cond delay="455"/>
                                          </p:stCondLst>
                                        </p:cTn>
                                        <p:tgtEl>
                                          <p:spTgt spid="43011">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43011">
                                            <p:txEl>
                                              <p:pRg st="1" end="1"/>
                                            </p:txEl>
                                          </p:spTgt>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43011">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43011">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44034" name="Содержимое 2"/>
          <p:cNvSpPr>
            <a:spLocks noGrp="1"/>
          </p:cNvSpPr>
          <p:nvPr>
            <p:ph idx="1"/>
          </p:nvPr>
        </p:nvSpPr>
        <p:spPr>
          <a:xfrm>
            <a:off x="428625" y="1500188"/>
            <a:ext cx="8229600" cy="4525962"/>
          </a:xfrm>
        </p:spPr>
        <p:txBody>
          <a:bodyPr/>
          <a:lstStyle/>
          <a:p>
            <a:pPr algn="just">
              <a:buFontTx/>
              <a:buNone/>
            </a:pPr>
            <a:r>
              <a:rPr lang="ru-RU" smtClean="0"/>
              <a:t>       </a:t>
            </a:r>
            <a:r>
              <a:rPr lang="ru-RU" sz="2800" b="1" smtClean="0">
                <a:latin typeface="Monotype Corsiva" pitchFamily="66" charset="0"/>
              </a:rPr>
              <a:t>Стали снаряжаться в стольный град Киев проповедники из разных стран. Каждый свою веру хвалит… Приходили к нему волжские булгары магометанской веры, немцы – посланцы Папы Римского, хазары, последователи иудейской веры. </a:t>
            </a:r>
          </a:p>
          <a:p>
            <a:pPr algn="just">
              <a:buFontTx/>
              <a:buNone/>
            </a:pPr>
            <a:r>
              <a:rPr lang="ru-RU" sz="2800" b="1" smtClean="0">
                <a:latin typeface="Monotype Corsiva" pitchFamily="66" charset="0"/>
              </a:rPr>
              <a:t>          Прислали  к Владимиру и византийцы своего философа. Поведал он князю о христианской вере и объяснил ему все Священное Писание. В заключение  рассказал о Втором Пришествии Господа, о Страшном Суде и воскрешении всех умерших. </a:t>
            </a:r>
          </a:p>
        </p:txBody>
      </p:sp>
      <p:sp>
        <p:nvSpPr>
          <p:cNvPr id="44035" name="TextBox 2"/>
          <p:cNvSpPr txBox="1">
            <a:spLocks noChangeArrowheads="1"/>
          </p:cNvSpPr>
          <p:nvPr/>
        </p:nvSpPr>
        <p:spPr bwMode="auto">
          <a:xfrm>
            <a:off x="1547813" y="549275"/>
            <a:ext cx="6072187" cy="641350"/>
          </a:xfrm>
          <a:prstGeom prst="rect">
            <a:avLst/>
          </a:prstGeom>
          <a:noFill/>
          <a:ln w="9525">
            <a:noFill/>
            <a:miter lim="800000"/>
            <a:headEnd/>
            <a:tailEnd/>
          </a:ln>
        </p:spPr>
        <p:txBody>
          <a:bodyPr>
            <a:spAutoFit/>
          </a:bodyPr>
          <a:lstStyle/>
          <a:p>
            <a:pPr algn="ctr"/>
            <a:r>
              <a:rPr lang="ru-RU" sz="3600" b="1">
                <a:latin typeface="Monotype Corsiva" pitchFamily="66" charset="0"/>
              </a:rPr>
              <a:t>Выбор веры князем Владимиром</a:t>
            </a:r>
          </a:p>
        </p:txBody>
      </p:sp>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44035">
                                            <p:txEl>
                                              <p:pRg st="0" end="0"/>
                                            </p:txEl>
                                          </p:spTgt>
                                        </p:tgtEl>
                                        <p:attrNameLst>
                                          <p:attrName>style.visibility</p:attrName>
                                        </p:attrNameLst>
                                      </p:cBhvr>
                                      <p:to>
                                        <p:strVal val="visible"/>
                                      </p:to>
                                    </p:set>
                                    <p:set>
                                      <p:cBhvr>
                                        <p:cTn id="7" dur="455" fill="hold">
                                          <p:stCondLst>
                                            <p:cond delay="0"/>
                                          </p:stCondLst>
                                        </p:cTn>
                                        <p:tgtEl>
                                          <p:spTgt spid="44035">
                                            <p:txEl>
                                              <p:pRg st="0" end="0"/>
                                            </p:txEl>
                                          </p:spTgt>
                                        </p:tgtEl>
                                        <p:attrNameLst>
                                          <p:attrName>style.rotation</p:attrName>
                                        </p:attrNameLst>
                                      </p:cBhvr>
                                      <p:to>
                                        <p:strVal val="-45.0"/>
                                      </p:to>
                                    </p:set>
                                    <p:anim calcmode="lin" valueType="num">
                                      <p:cBhvr>
                                        <p:cTn id="8" dur="455" fill="hold">
                                          <p:stCondLst>
                                            <p:cond delay="455"/>
                                          </p:stCondLst>
                                        </p:cTn>
                                        <p:tgtEl>
                                          <p:spTgt spid="44035">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4035">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4035">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4035">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8" presetClass="entr" presetSubtype="0" accel="50000" fill="hold" nodeType="clickEffect">
                                  <p:stCondLst>
                                    <p:cond delay="0"/>
                                  </p:stCondLst>
                                  <p:iterate type="lt">
                                    <p:tmPct val="50000"/>
                                  </p:iterate>
                                  <p:childTnLst>
                                    <p:set>
                                      <p:cBhvr>
                                        <p:cTn id="15" dur="1" fill="hold">
                                          <p:stCondLst>
                                            <p:cond delay="0"/>
                                          </p:stCondLst>
                                        </p:cTn>
                                        <p:tgtEl>
                                          <p:spTgt spid="44034">
                                            <p:txEl>
                                              <p:pRg st="0" end="0"/>
                                            </p:txEl>
                                          </p:spTgt>
                                        </p:tgtEl>
                                        <p:attrNameLst>
                                          <p:attrName>style.visibility</p:attrName>
                                        </p:attrNameLst>
                                      </p:cBhvr>
                                      <p:to>
                                        <p:strVal val="visible"/>
                                      </p:to>
                                    </p:set>
                                    <p:set>
                                      <p:cBhvr>
                                        <p:cTn id="16" dur="455" fill="hold">
                                          <p:stCondLst>
                                            <p:cond delay="0"/>
                                          </p:stCondLst>
                                        </p:cTn>
                                        <p:tgtEl>
                                          <p:spTgt spid="44034">
                                            <p:txEl>
                                              <p:pRg st="0" end="0"/>
                                            </p:txEl>
                                          </p:spTgt>
                                        </p:tgtEl>
                                        <p:attrNameLst>
                                          <p:attrName>style.rotation</p:attrName>
                                        </p:attrNameLst>
                                      </p:cBhvr>
                                      <p:to>
                                        <p:strVal val="-45.0"/>
                                      </p:to>
                                    </p:set>
                                    <p:anim calcmode="lin" valueType="num">
                                      <p:cBhvr>
                                        <p:cTn id="17" dur="455" fill="hold">
                                          <p:stCondLst>
                                            <p:cond delay="455"/>
                                          </p:stCondLst>
                                        </p:cTn>
                                        <p:tgtEl>
                                          <p:spTgt spid="44034">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8" dur="455" fill="hold">
                                          <p:stCondLst>
                                            <p:cond delay="0"/>
                                          </p:stCondLst>
                                        </p:cTn>
                                        <p:tgtEl>
                                          <p:spTgt spid="44034">
                                            <p:txEl>
                                              <p:pRg st="0" end="0"/>
                                            </p:txEl>
                                          </p:spTgt>
                                        </p:tgtEl>
                                        <p:attrNameLst>
                                          <p:attrName>ppt_y</p:attrName>
                                        </p:attrNameLst>
                                      </p:cBhvr>
                                      <p:tavLst>
                                        <p:tav tm="0">
                                          <p:val>
                                            <p:strVal val="#ppt_y-1"/>
                                          </p:val>
                                        </p:tav>
                                        <p:tav tm="100000">
                                          <p:val>
                                            <p:strVal val="#ppt_y-(0.354*#ppt_w-0.172*#ppt_h)"/>
                                          </p:val>
                                        </p:tav>
                                      </p:tavLst>
                                    </p:anim>
                                    <p:anim calcmode="lin" valueType="num">
                                      <p:cBhvr>
                                        <p:cTn id="19" dur="156" decel="50000" autoRev="1" fill="hold">
                                          <p:stCondLst>
                                            <p:cond delay="455"/>
                                          </p:stCondLst>
                                        </p:cTn>
                                        <p:tgtEl>
                                          <p:spTgt spid="44034">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0" dur="136" fill="hold">
                                          <p:stCondLst>
                                            <p:cond delay="864"/>
                                          </p:stCondLst>
                                        </p:cTn>
                                        <p:tgtEl>
                                          <p:spTgt spid="44034">
                                            <p:txEl>
                                              <p:pRg st="0" end="0"/>
                                            </p:txEl>
                                          </p:spTgt>
                                        </p:tgtEl>
                                        <p:attrNameLst>
                                          <p:attrName>ppt_y</p:attrName>
                                        </p:attrNameLst>
                                      </p:cBhvr>
                                      <p:tavLst>
                                        <p:tav tm="0">
                                          <p:val>
                                            <p:strVal val="#ppt_y-(0.354*#ppt_w-0.172*#ppt_h)"/>
                                          </p:val>
                                        </p:tav>
                                        <p:tav tm="100000">
                                          <p:val>
                                            <p:strVal val="#ppt_y"/>
                                          </p:val>
                                        </p:tav>
                                      </p:tavLst>
                                    </p:anim>
                                  </p:childTnLst>
                                </p:cTn>
                              </p:par>
                              <p:par>
                                <p:cTn id="21" presetID="38" presetClass="entr" presetSubtype="0" accel="50000" fill="hold" nodeType="withEffect">
                                  <p:stCondLst>
                                    <p:cond delay="0"/>
                                  </p:stCondLst>
                                  <p:iterate type="lt">
                                    <p:tmPct val="50000"/>
                                  </p:iterate>
                                  <p:childTnLst>
                                    <p:set>
                                      <p:cBhvr>
                                        <p:cTn id="22" dur="1" fill="hold">
                                          <p:stCondLst>
                                            <p:cond delay="0"/>
                                          </p:stCondLst>
                                        </p:cTn>
                                        <p:tgtEl>
                                          <p:spTgt spid="44034">
                                            <p:txEl>
                                              <p:pRg st="1" end="1"/>
                                            </p:txEl>
                                          </p:spTgt>
                                        </p:tgtEl>
                                        <p:attrNameLst>
                                          <p:attrName>style.visibility</p:attrName>
                                        </p:attrNameLst>
                                      </p:cBhvr>
                                      <p:to>
                                        <p:strVal val="visible"/>
                                      </p:to>
                                    </p:set>
                                    <p:set>
                                      <p:cBhvr>
                                        <p:cTn id="23" dur="455" fill="hold">
                                          <p:stCondLst>
                                            <p:cond delay="0"/>
                                          </p:stCondLst>
                                        </p:cTn>
                                        <p:tgtEl>
                                          <p:spTgt spid="44034">
                                            <p:txEl>
                                              <p:pRg st="1" end="1"/>
                                            </p:txEl>
                                          </p:spTgt>
                                        </p:tgtEl>
                                        <p:attrNameLst>
                                          <p:attrName>style.rotation</p:attrName>
                                        </p:attrNameLst>
                                      </p:cBhvr>
                                      <p:to>
                                        <p:strVal val="-45.0"/>
                                      </p:to>
                                    </p:set>
                                    <p:anim calcmode="lin" valueType="num">
                                      <p:cBhvr>
                                        <p:cTn id="24" dur="455" fill="hold">
                                          <p:stCondLst>
                                            <p:cond delay="455"/>
                                          </p:stCondLst>
                                        </p:cTn>
                                        <p:tgtEl>
                                          <p:spTgt spid="44034">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25" dur="455" fill="hold">
                                          <p:stCondLst>
                                            <p:cond delay="0"/>
                                          </p:stCondLst>
                                        </p:cTn>
                                        <p:tgtEl>
                                          <p:spTgt spid="44034">
                                            <p:txEl>
                                              <p:pRg st="1" end="1"/>
                                            </p:txEl>
                                          </p:spTgt>
                                        </p:tgtEl>
                                        <p:attrNameLst>
                                          <p:attrName>ppt_y</p:attrName>
                                        </p:attrNameLst>
                                      </p:cBhvr>
                                      <p:tavLst>
                                        <p:tav tm="0">
                                          <p:val>
                                            <p:strVal val="#ppt_y-1"/>
                                          </p:val>
                                        </p:tav>
                                        <p:tav tm="100000">
                                          <p:val>
                                            <p:strVal val="#ppt_y-(0.354*#ppt_w-0.172*#ppt_h)"/>
                                          </p:val>
                                        </p:tav>
                                      </p:tavLst>
                                    </p:anim>
                                    <p:anim calcmode="lin" valueType="num">
                                      <p:cBhvr>
                                        <p:cTn id="26" dur="156" decel="50000" autoRev="1" fill="hold">
                                          <p:stCondLst>
                                            <p:cond delay="455"/>
                                          </p:stCondLst>
                                        </p:cTn>
                                        <p:tgtEl>
                                          <p:spTgt spid="44034">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27" dur="136" fill="hold">
                                          <p:stCondLst>
                                            <p:cond delay="864"/>
                                          </p:stCondLst>
                                        </p:cTn>
                                        <p:tgtEl>
                                          <p:spTgt spid="44034">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15362" name="Содержимое 3" descr="избрание веры.jpg"/>
          <p:cNvPicPr>
            <a:picLocks noGrp="1" noChangeAspect="1"/>
          </p:cNvPicPr>
          <p:nvPr>
            <p:ph idx="1"/>
          </p:nvPr>
        </p:nvPicPr>
        <p:blipFill>
          <a:blip r:embed="rId3" cstate="print"/>
          <a:srcRect/>
          <a:stretch>
            <a:fillRect/>
          </a:stretch>
        </p:blipFill>
        <p:spPr>
          <a:xfrm>
            <a:off x="500063" y="285750"/>
            <a:ext cx="3590925" cy="5072063"/>
          </a:xfrm>
        </p:spPr>
      </p:pic>
      <p:sp>
        <p:nvSpPr>
          <p:cNvPr id="45059" name="TextBox 4"/>
          <p:cNvSpPr txBox="1">
            <a:spLocks noChangeArrowheads="1"/>
          </p:cNvSpPr>
          <p:nvPr/>
        </p:nvSpPr>
        <p:spPr bwMode="auto">
          <a:xfrm>
            <a:off x="4429125" y="500063"/>
            <a:ext cx="4357688" cy="5016500"/>
          </a:xfrm>
          <a:prstGeom prst="rect">
            <a:avLst/>
          </a:prstGeom>
          <a:noFill/>
          <a:ln w="9525">
            <a:noFill/>
            <a:miter lim="800000"/>
            <a:headEnd/>
            <a:tailEnd/>
          </a:ln>
        </p:spPr>
        <p:txBody>
          <a:bodyPr>
            <a:spAutoFit/>
          </a:bodyPr>
          <a:lstStyle/>
          <a:p>
            <a:pPr algn="just"/>
            <a:r>
              <a:rPr lang="ru-RU" sz="2000" b="1">
                <a:latin typeface="Monotype Corsiva" pitchFamily="66" charset="0"/>
              </a:rPr>
              <a:t>      Показал философ князю златотканую икону Страшного Суда. Увидел Владимир сонм праведников, стоящих в сияющих одеяниях по правую сторону Спасителя, которые наследуют вечное блаженство, и грешников, стоящих по левую сторону, которым уготованы вечные муки ада.</a:t>
            </a:r>
          </a:p>
          <a:p>
            <a:pPr algn="just">
              <a:buFontTx/>
              <a:buChar char="-"/>
            </a:pPr>
            <a:r>
              <a:rPr lang="ru-RU" sz="2000" b="1">
                <a:latin typeface="Monotype Corsiva" pitchFamily="66" charset="0"/>
              </a:rPr>
              <a:t>Хорошо тем, кто справа, и горе тем, кто слева, - вздохнул князь.</a:t>
            </a:r>
          </a:p>
          <a:p>
            <a:pPr algn="just"/>
            <a:r>
              <a:rPr lang="ru-RU" sz="2000" b="1">
                <a:latin typeface="Monotype Corsiva" pitchFamily="66" charset="0"/>
              </a:rPr>
              <a:t>- Если хочешь быть с праведниками, то крестись, - сказал философ.</a:t>
            </a:r>
          </a:p>
          <a:p>
            <a:pPr algn="just"/>
            <a:r>
              <a:rPr lang="ru-RU" sz="2000" b="1">
                <a:latin typeface="Monotype Corsiva" pitchFamily="66" charset="0"/>
              </a:rPr>
              <a:t>     Запала эта мысль глубоко в сердце князя. Захотелось ему последовать за Христом, быть среди людей в светлых одеждах, которые свидетельствовали о светлой их жизни.</a:t>
            </a:r>
          </a:p>
        </p:txBody>
      </p:sp>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45059">
                                            <p:txEl>
                                              <p:pRg st="0" end="0"/>
                                            </p:txEl>
                                          </p:spTgt>
                                        </p:tgtEl>
                                        <p:attrNameLst>
                                          <p:attrName>style.visibility</p:attrName>
                                        </p:attrNameLst>
                                      </p:cBhvr>
                                      <p:to>
                                        <p:strVal val="visible"/>
                                      </p:to>
                                    </p:set>
                                    <p:set>
                                      <p:cBhvr>
                                        <p:cTn id="7" dur="455" fill="hold">
                                          <p:stCondLst>
                                            <p:cond delay="0"/>
                                          </p:stCondLst>
                                        </p:cTn>
                                        <p:tgtEl>
                                          <p:spTgt spid="45059">
                                            <p:txEl>
                                              <p:pRg st="0" end="0"/>
                                            </p:txEl>
                                          </p:spTgt>
                                        </p:tgtEl>
                                        <p:attrNameLst>
                                          <p:attrName>style.rotation</p:attrName>
                                        </p:attrNameLst>
                                      </p:cBhvr>
                                      <p:to>
                                        <p:strVal val="-45.0"/>
                                      </p:to>
                                    </p:set>
                                    <p:anim calcmode="lin" valueType="num">
                                      <p:cBhvr>
                                        <p:cTn id="8" dur="455" fill="hold">
                                          <p:stCondLst>
                                            <p:cond delay="455"/>
                                          </p:stCondLst>
                                        </p:cTn>
                                        <p:tgtEl>
                                          <p:spTgt spid="45059">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5059">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5059">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5059">
                                            <p:txEl>
                                              <p:pRg st="0" end="0"/>
                                            </p:txEl>
                                          </p:spTgt>
                                        </p:tgtEl>
                                        <p:attrNameLst>
                                          <p:attrName>ppt_y</p:attrName>
                                        </p:attrNameLst>
                                      </p:cBhvr>
                                      <p:tavLst>
                                        <p:tav tm="0">
                                          <p:val>
                                            <p:strVal val="#ppt_y-(0.354*#ppt_w-0.172*#ppt_h)"/>
                                          </p:val>
                                        </p:tav>
                                        <p:tav tm="100000">
                                          <p:val>
                                            <p:strVal val="#ppt_y"/>
                                          </p:val>
                                        </p:tav>
                                      </p:tavLst>
                                    </p:anim>
                                  </p:childTnLst>
                                </p:cTn>
                              </p:par>
                              <p:par>
                                <p:cTn id="12" presetID="38" presetClass="entr" presetSubtype="0" accel="50000" fill="hold" nodeType="withEffect">
                                  <p:stCondLst>
                                    <p:cond delay="0"/>
                                  </p:stCondLst>
                                  <p:iterate type="lt">
                                    <p:tmPct val="50000"/>
                                  </p:iterate>
                                  <p:childTnLst>
                                    <p:set>
                                      <p:cBhvr>
                                        <p:cTn id="13" dur="1" fill="hold">
                                          <p:stCondLst>
                                            <p:cond delay="0"/>
                                          </p:stCondLst>
                                        </p:cTn>
                                        <p:tgtEl>
                                          <p:spTgt spid="45059">
                                            <p:txEl>
                                              <p:pRg st="1" end="1"/>
                                            </p:txEl>
                                          </p:spTgt>
                                        </p:tgtEl>
                                        <p:attrNameLst>
                                          <p:attrName>style.visibility</p:attrName>
                                        </p:attrNameLst>
                                      </p:cBhvr>
                                      <p:to>
                                        <p:strVal val="visible"/>
                                      </p:to>
                                    </p:set>
                                    <p:set>
                                      <p:cBhvr>
                                        <p:cTn id="14" dur="455" fill="hold">
                                          <p:stCondLst>
                                            <p:cond delay="0"/>
                                          </p:stCondLst>
                                        </p:cTn>
                                        <p:tgtEl>
                                          <p:spTgt spid="45059">
                                            <p:txEl>
                                              <p:pRg st="1" end="1"/>
                                            </p:txEl>
                                          </p:spTgt>
                                        </p:tgtEl>
                                        <p:attrNameLst>
                                          <p:attrName>style.rotation</p:attrName>
                                        </p:attrNameLst>
                                      </p:cBhvr>
                                      <p:to>
                                        <p:strVal val="-45.0"/>
                                      </p:to>
                                    </p:set>
                                    <p:anim calcmode="lin" valueType="num">
                                      <p:cBhvr>
                                        <p:cTn id="15" dur="455" fill="hold">
                                          <p:stCondLst>
                                            <p:cond delay="455"/>
                                          </p:stCondLst>
                                        </p:cTn>
                                        <p:tgtEl>
                                          <p:spTgt spid="45059">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45059">
                                            <p:txEl>
                                              <p:pRg st="1" end="1"/>
                                            </p:txEl>
                                          </p:spTgt>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45059">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45059">
                                            <p:txEl>
                                              <p:pRg st="1" end="1"/>
                                            </p:txEl>
                                          </p:spTgt>
                                        </p:tgtEl>
                                        <p:attrNameLst>
                                          <p:attrName>ppt_y</p:attrName>
                                        </p:attrNameLst>
                                      </p:cBhvr>
                                      <p:tavLst>
                                        <p:tav tm="0">
                                          <p:val>
                                            <p:strVal val="#ppt_y-(0.354*#ppt_w-0.172*#ppt_h)"/>
                                          </p:val>
                                        </p:tav>
                                        <p:tav tm="100000">
                                          <p:val>
                                            <p:strVal val="#ppt_y"/>
                                          </p:val>
                                        </p:tav>
                                      </p:tavLst>
                                    </p:anim>
                                  </p:childTnLst>
                                </p:cTn>
                              </p:par>
                              <p:par>
                                <p:cTn id="19" presetID="38" presetClass="entr" presetSubtype="0" accel="50000" fill="hold" nodeType="withEffect">
                                  <p:stCondLst>
                                    <p:cond delay="0"/>
                                  </p:stCondLst>
                                  <p:iterate type="lt">
                                    <p:tmPct val="50000"/>
                                  </p:iterate>
                                  <p:childTnLst>
                                    <p:set>
                                      <p:cBhvr>
                                        <p:cTn id="20" dur="1" fill="hold">
                                          <p:stCondLst>
                                            <p:cond delay="0"/>
                                          </p:stCondLst>
                                        </p:cTn>
                                        <p:tgtEl>
                                          <p:spTgt spid="45059">
                                            <p:txEl>
                                              <p:pRg st="2" end="2"/>
                                            </p:txEl>
                                          </p:spTgt>
                                        </p:tgtEl>
                                        <p:attrNameLst>
                                          <p:attrName>style.visibility</p:attrName>
                                        </p:attrNameLst>
                                      </p:cBhvr>
                                      <p:to>
                                        <p:strVal val="visible"/>
                                      </p:to>
                                    </p:set>
                                    <p:set>
                                      <p:cBhvr>
                                        <p:cTn id="21" dur="455" fill="hold">
                                          <p:stCondLst>
                                            <p:cond delay="0"/>
                                          </p:stCondLst>
                                        </p:cTn>
                                        <p:tgtEl>
                                          <p:spTgt spid="45059">
                                            <p:txEl>
                                              <p:pRg st="2" end="2"/>
                                            </p:txEl>
                                          </p:spTgt>
                                        </p:tgtEl>
                                        <p:attrNameLst>
                                          <p:attrName>style.rotation</p:attrName>
                                        </p:attrNameLst>
                                      </p:cBhvr>
                                      <p:to>
                                        <p:strVal val="-45.0"/>
                                      </p:to>
                                    </p:set>
                                    <p:anim calcmode="lin" valueType="num">
                                      <p:cBhvr>
                                        <p:cTn id="22" dur="455" fill="hold">
                                          <p:stCondLst>
                                            <p:cond delay="455"/>
                                          </p:stCondLst>
                                        </p:cTn>
                                        <p:tgtEl>
                                          <p:spTgt spid="45059">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23" dur="455" fill="hold">
                                          <p:stCondLst>
                                            <p:cond delay="0"/>
                                          </p:stCondLst>
                                        </p:cTn>
                                        <p:tgtEl>
                                          <p:spTgt spid="45059">
                                            <p:txEl>
                                              <p:pRg st="2" end="2"/>
                                            </p:txEl>
                                          </p:spTgt>
                                        </p:tgtEl>
                                        <p:attrNameLst>
                                          <p:attrName>ppt_y</p:attrName>
                                        </p:attrNameLst>
                                      </p:cBhvr>
                                      <p:tavLst>
                                        <p:tav tm="0">
                                          <p:val>
                                            <p:strVal val="#ppt_y-1"/>
                                          </p:val>
                                        </p:tav>
                                        <p:tav tm="100000">
                                          <p:val>
                                            <p:strVal val="#ppt_y-(0.354*#ppt_w-0.172*#ppt_h)"/>
                                          </p:val>
                                        </p:tav>
                                      </p:tavLst>
                                    </p:anim>
                                    <p:anim calcmode="lin" valueType="num">
                                      <p:cBhvr>
                                        <p:cTn id="24" dur="156" decel="50000" autoRev="1" fill="hold">
                                          <p:stCondLst>
                                            <p:cond delay="455"/>
                                          </p:stCondLst>
                                        </p:cTn>
                                        <p:tgtEl>
                                          <p:spTgt spid="45059">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25" dur="136" fill="hold">
                                          <p:stCondLst>
                                            <p:cond delay="864"/>
                                          </p:stCondLst>
                                        </p:cTn>
                                        <p:tgtEl>
                                          <p:spTgt spid="45059">
                                            <p:txEl>
                                              <p:pRg st="2" end="2"/>
                                            </p:txEl>
                                          </p:spTgt>
                                        </p:tgtEl>
                                        <p:attrNameLst>
                                          <p:attrName>ppt_y</p:attrName>
                                        </p:attrNameLst>
                                      </p:cBhvr>
                                      <p:tavLst>
                                        <p:tav tm="0">
                                          <p:val>
                                            <p:strVal val="#ppt_y-(0.354*#ppt_w-0.172*#ppt_h)"/>
                                          </p:val>
                                        </p:tav>
                                        <p:tav tm="100000">
                                          <p:val>
                                            <p:strVal val="#ppt_y"/>
                                          </p:val>
                                        </p:tav>
                                      </p:tavLst>
                                    </p:anim>
                                  </p:childTnLst>
                                </p:cTn>
                              </p:par>
                              <p:par>
                                <p:cTn id="26" presetID="38" presetClass="entr" presetSubtype="0" accel="50000" fill="hold" nodeType="withEffect">
                                  <p:stCondLst>
                                    <p:cond delay="0"/>
                                  </p:stCondLst>
                                  <p:iterate type="lt">
                                    <p:tmPct val="50000"/>
                                  </p:iterate>
                                  <p:childTnLst>
                                    <p:set>
                                      <p:cBhvr>
                                        <p:cTn id="27" dur="1" fill="hold">
                                          <p:stCondLst>
                                            <p:cond delay="0"/>
                                          </p:stCondLst>
                                        </p:cTn>
                                        <p:tgtEl>
                                          <p:spTgt spid="45059">
                                            <p:txEl>
                                              <p:pRg st="3" end="3"/>
                                            </p:txEl>
                                          </p:spTgt>
                                        </p:tgtEl>
                                        <p:attrNameLst>
                                          <p:attrName>style.visibility</p:attrName>
                                        </p:attrNameLst>
                                      </p:cBhvr>
                                      <p:to>
                                        <p:strVal val="visible"/>
                                      </p:to>
                                    </p:set>
                                    <p:set>
                                      <p:cBhvr>
                                        <p:cTn id="28" dur="455" fill="hold">
                                          <p:stCondLst>
                                            <p:cond delay="0"/>
                                          </p:stCondLst>
                                        </p:cTn>
                                        <p:tgtEl>
                                          <p:spTgt spid="45059">
                                            <p:txEl>
                                              <p:pRg st="3" end="3"/>
                                            </p:txEl>
                                          </p:spTgt>
                                        </p:tgtEl>
                                        <p:attrNameLst>
                                          <p:attrName>style.rotation</p:attrName>
                                        </p:attrNameLst>
                                      </p:cBhvr>
                                      <p:to>
                                        <p:strVal val="-45.0"/>
                                      </p:to>
                                    </p:set>
                                    <p:anim calcmode="lin" valueType="num">
                                      <p:cBhvr>
                                        <p:cTn id="29" dur="455" fill="hold">
                                          <p:stCondLst>
                                            <p:cond delay="455"/>
                                          </p:stCondLst>
                                        </p:cTn>
                                        <p:tgtEl>
                                          <p:spTgt spid="45059">
                                            <p:txEl>
                                              <p:pRg st="3" end="3"/>
                                            </p:txEl>
                                          </p:spTgt>
                                        </p:tgtEl>
                                        <p:attrNameLst>
                                          <p:attrName>style.rotation</p:attrName>
                                        </p:attrNameLst>
                                      </p:cBhvr>
                                      <p:tavLst>
                                        <p:tav tm="0">
                                          <p:val>
                                            <p:fltVal val="-45"/>
                                          </p:val>
                                        </p:tav>
                                        <p:tav tm="69900">
                                          <p:val>
                                            <p:fltVal val="45"/>
                                          </p:val>
                                        </p:tav>
                                        <p:tav tm="100000">
                                          <p:val>
                                            <p:fltVal val="0"/>
                                          </p:val>
                                        </p:tav>
                                      </p:tavLst>
                                    </p:anim>
                                    <p:anim calcmode="lin" valueType="num">
                                      <p:cBhvr>
                                        <p:cTn id="30" dur="455" fill="hold">
                                          <p:stCondLst>
                                            <p:cond delay="0"/>
                                          </p:stCondLst>
                                        </p:cTn>
                                        <p:tgtEl>
                                          <p:spTgt spid="45059">
                                            <p:txEl>
                                              <p:pRg st="3" end="3"/>
                                            </p:txEl>
                                          </p:spTgt>
                                        </p:tgtEl>
                                        <p:attrNameLst>
                                          <p:attrName>ppt_y</p:attrName>
                                        </p:attrNameLst>
                                      </p:cBhvr>
                                      <p:tavLst>
                                        <p:tav tm="0">
                                          <p:val>
                                            <p:strVal val="#ppt_y-1"/>
                                          </p:val>
                                        </p:tav>
                                        <p:tav tm="100000">
                                          <p:val>
                                            <p:strVal val="#ppt_y-(0.354*#ppt_w-0.172*#ppt_h)"/>
                                          </p:val>
                                        </p:tav>
                                      </p:tavLst>
                                    </p:anim>
                                    <p:anim calcmode="lin" valueType="num">
                                      <p:cBhvr>
                                        <p:cTn id="31" dur="156" decel="50000" autoRev="1" fill="hold">
                                          <p:stCondLst>
                                            <p:cond delay="455"/>
                                          </p:stCondLst>
                                        </p:cTn>
                                        <p:tgtEl>
                                          <p:spTgt spid="45059">
                                            <p:txEl>
                                              <p:pRg st="3" end="3"/>
                                            </p:txEl>
                                          </p:spTgt>
                                        </p:tgtEl>
                                        <p:attrNameLst>
                                          <p:attrName>ppt_y</p:attrName>
                                        </p:attrNameLst>
                                      </p:cBhvr>
                                      <p:tavLst>
                                        <p:tav tm="0">
                                          <p:val>
                                            <p:strVal val="#ppt_y-(0.354*#ppt_w-0.172*#ppt_h)"/>
                                          </p:val>
                                        </p:tav>
                                        <p:tav tm="100000">
                                          <p:val>
                                            <p:strVal val="#ppt_y-(0.354*#ppt_w-0.172*#ppt_h)-#ppt_h/2"/>
                                          </p:val>
                                        </p:tav>
                                      </p:tavLst>
                                    </p:anim>
                                    <p:anim calcmode="lin" valueType="num">
                                      <p:cBhvr>
                                        <p:cTn id="32" dur="136" fill="hold">
                                          <p:stCondLst>
                                            <p:cond delay="864"/>
                                          </p:stCondLst>
                                        </p:cTn>
                                        <p:tgtEl>
                                          <p:spTgt spid="45059">
                                            <p:txEl>
                                              <p:pRg st="3" end="3"/>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200"/>
            </a:gs>
            <a:gs pos="45000">
              <a:srgbClr val="FF7A00"/>
            </a:gs>
            <a:gs pos="70000">
              <a:srgbClr val="FF0300"/>
            </a:gs>
            <a:gs pos="100000">
              <a:srgbClr val="4D0808"/>
            </a:gs>
          </a:gsLst>
          <a:lin ang="5400000" scaled="1"/>
        </a:gradFill>
        <a:effectLst/>
      </p:bgPr>
    </p:bg>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p:txBody>
          <a:bodyPr/>
          <a:lstStyle/>
          <a:p>
            <a:r>
              <a:rPr lang="ru-RU" smtClean="0"/>
              <a:t>Выбор веры</a:t>
            </a:r>
          </a:p>
        </p:txBody>
      </p:sp>
      <p:pic>
        <p:nvPicPr>
          <p:cNvPr id="235524" name="Picture 4" descr="43"/>
          <p:cNvPicPr>
            <a:picLocks noChangeAspect="1" noChangeArrowheads="1"/>
          </p:cNvPicPr>
          <p:nvPr/>
        </p:nvPicPr>
        <p:blipFill>
          <a:blip r:embed="rId2" cstate="print"/>
          <a:srcRect/>
          <a:stretch>
            <a:fillRect/>
          </a:stretch>
        </p:blipFill>
        <p:spPr bwMode="auto">
          <a:xfrm>
            <a:off x="1979613" y="1700213"/>
            <a:ext cx="5227637" cy="3965575"/>
          </a:xfrm>
          <a:prstGeom prst="rect">
            <a:avLst/>
          </a:prstGeom>
          <a:noFill/>
          <a:ln w="9525">
            <a:noFill/>
            <a:miter lim="800000"/>
            <a:headEnd/>
            <a:tailEnd/>
          </a:ln>
        </p:spPr>
      </p:pic>
    </p:spTree>
  </p:cSld>
  <p:clrMapOvr>
    <a:masterClrMapping/>
  </p:clrMapOvr>
  <p:transition spd="slow" advClick="0" advTm="3000">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235522"/>
                                        </p:tgtEl>
                                        <p:attrNameLst>
                                          <p:attrName>style.visibility</p:attrName>
                                        </p:attrNameLst>
                                      </p:cBhvr>
                                      <p:to>
                                        <p:strVal val="visible"/>
                                      </p:to>
                                    </p:set>
                                    <p:anim to="" calcmode="lin" valueType="num">
                                      <p:cBhvr>
                                        <p:cTn id="7" dur="1" fill="hold"/>
                                        <p:tgtEl>
                                          <p:spTgt spid="235522"/>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35524"/>
                                        </p:tgtEl>
                                        <p:attrNameLst>
                                          <p:attrName>style.visibility</p:attrName>
                                        </p:attrNameLst>
                                      </p:cBhvr>
                                      <p:to>
                                        <p:strVal val="visible"/>
                                      </p:to>
                                    </p:set>
                                    <p:anim to="" calcmode="lin" valueType="num">
                                      <p:cBhvr>
                                        <p:cTn id="10" dur="1" fill="hold"/>
                                        <p:tgtEl>
                                          <p:spTgt spid="23552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0">
              <a:srgbClr val="800000"/>
            </a:gs>
            <a:gs pos="100000">
              <a:srgbClr val="3B0000"/>
            </a:gs>
          </a:gsLst>
          <a:lin ang="5400000" scaled="1"/>
        </a:gradFill>
        <a:effectLst/>
      </p:bgPr>
    </p:bg>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r>
              <a:rPr lang="ru-RU" sz="4000" smtClean="0"/>
              <a:t>Выбор веры князем Владимиром</a:t>
            </a:r>
          </a:p>
        </p:txBody>
      </p:sp>
      <p:pic>
        <p:nvPicPr>
          <p:cNvPr id="223236" name="Picture 4" descr="12"/>
          <p:cNvPicPr>
            <a:picLocks noChangeAspect="1" noChangeArrowheads="1"/>
          </p:cNvPicPr>
          <p:nvPr/>
        </p:nvPicPr>
        <p:blipFill>
          <a:blip r:embed="rId2" cstate="print"/>
          <a:srcRect/>
          <a:stretch>
            <a:fillRect/>
          </a:stretch>
        </p:blipFill>
        <p:spPr bwMode="auto">
          <a:xfrm>
            <a:off x="1763713" y="1700213"/>
            <a:ext cx="5689600" cy="4752975"/>
          </a:xfrm>
          <a:prstGeom prst="rect">
            <a:avLst/>
          </a:prstGeom>
          <a:noFill/>
          <a:ln w="9525">
            <a:noFill/>
            <a:miter lim="800000"/>
            <a:headEnd/>
            <a:tailEnd/>
          </a:ln>
        </p:spPr>
      </p:pic>
    </p:spTree>
  </p:cSld>
  <p:clrMapOvr>
    <a:masterClrMapping/>
  </p:clrMapOvr>
  <p:transition spd="slow" advClick="0" advTm="3000">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23234"/>
                                        </p:tgtEl>
                                        <p:attrNameLst>
                                          <p:attrName>style.visibility</p:attrName>
                                        </p:attrNameLst>
                                      </p:cBhvr>
                                      <p:to>
                                        <p:strVal val="visible"/>
                                      </p:to>
                                    </p:set>
                                    <p:animEffect transition="in" filter="strips(downLeft)">
                                      <p:cBhvr>
                                        <p:cTn id="7" dur="2000"/>
                                        <p:tgtEl>
                                          <p:spTgt spid="223234"/>
                                        </p:tgtEl>
                                      </p:cBhvr>
                                    </p:animEffect>
                                  </p:childTnLst>
                                </p:cTn>
                              </p:par>
                              <p:par>
                                <p:cTn id="8" presetID="18" presetClass="entr" presetSubtype="12" fill="hold" nodeType="withEffect">
                                  <p:stCondLst>
                                    <p:cond delay="0"/>
                                  </p:stCondLst>
                                  <p:childTnLst>
                                    <p:set>
                                      <p:cBhvr>
                                        <p:cTn id="9" dur="1" fill="hold">
                                          <p:stCondLst>
                                            <p:cond delay="0"/>
                                          </p:stCondLst>
                                        </p:cTn>
                                        <p:tgtEl>
                                          <p:spTgt spid="223236"/>
                                        </p:tgtEl>
                                        <p:attrNameLst>
                                          <p:attrName>style.visibility</p:attrName>
                                        </p:attrNameLst>
                                      </p:cBhvr>
                                      <p:to>
                                        <p:strVal val="visible"/>
                                      </p:to>
                                    </p:set>
                                    <p:animEffect transition="in" filter="strips(downLeft)">
                                      <p:cBhvr>
                                        <p:cTn id="10" dur="2000"/>
                                        <p:tgtEl>
                                          <p:spTgt spid="223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46082" name="TextBox 4"/>
          <p:cNvSpPr txBox="1">
            <a:spLocks noChangeArrowheads="1"/>
          </p:cNvSpPr>
          <p:nvPr/>
        </p:nvSpPr>
        <p:spPr bwMode="auto">
          <a:xfrm>
            <a:off x="214313" y="500063"/>
            <a:ext cx="8501062" cy="6124575"/>
          </a:xfrm>
          <a:prstGeom prst="rect">
            <a:avLst/>
          </a:prstGeom>
          <a:noFill/>
          <a:ln w="9525">
            <a:noFill/>
            <a:miter lim="800000"/>
            <a:headEnd/>
            <a:tailEnd/>
          </a:ln>
        </p:spPr>
        <p:txBody>
          <a:bodyPr>
            <a:spAutoFit/>
          </a:bodyPr>
          <a:lstStyle/>
          <a:p>
            <a:pPr algn="just"/>
            <a:r>
              <a:rPr lang="ru-RU" sz="2800" b="1">
                <a:latin typeface="Monotype Corsiva" pitchFamily="66" charset="0"/>
              </a:rPr>
              <a:t>       Русские послы, побывавшие в Константинополе, окончательно убедили князя в выборе Православной веры. </a:t>
            </a:r>
          </a:p>
          <a:p>
            <a:pPr algn="just">
              <a:buFontTx/>
              <a:buChar char="-"/>
            </a:pPr>
            <a:r>
              <a:rPr lang="ru-RU" sz="2800" b="1">
                <a:latin typeface="Monotype Corsiva" pitchFamily="66" charset="0"/>
              </a:rPr>
              <a:t>Служба у греков лучше, чем в других странах. Когда греки ввели нас в то место, где они служат Богу своему, мы не знали, на небе ли мы или на земле, - рассказывали послы князю, - ибо нет на земле такого зрелища и красоты такой. Не можем мы забыть того, что видели и слышали, ибо каждый человек, если вкусит сладкого, не возьмет потом горького. Так и мы не хотим уже прибывать в язычестве.</a:t>
            </a:r>
          </a:p>
          <a:p>
            <a:pPr algn="just">
              <a:buFontTx/>
              <a:buChar char="-"/>
            </a:pPr>
            <a:r>
              <a:rPr lang="ru-RU" sz="2800" b="1">
                <a:latin typeface="Monotype Corsiva" pitchFamily="66" charset="0"/>
              </a:rPr>
              <a:t> Если бы вера греческая не была бы так хороша, то не приняла бы ее бабка твоя, великая княгиня Ольга, а она была мудрейшей из всех людей, - согласились и бояре.</a:t>
            </a:r>
          </a:p>
          <a:p>
            <a:pPr algn="just"/>
            <a:r>
              <a:rPr lang="ru-RU" sz="2800" b="1">
                <a:latin typeface="Monotype Corsiva" pitchFamily="66" charset="0"/>
              </a:rPr>
              <a:t>        Так великий князь Владимир решил принять от византийцев Христову веру.</a:t>
            </a:r>
          </a:p>
        </p:txBody>
      </p:sp>
    </p:spTree>
  </p:cSld>
  <p:clrMapOvr>
    <a:masterClrMapping/>
  </p:clrMapOvr>
  <p:transition spd="slow" advClick="0" advTm="3000">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46082">
                                            <p:txEl>
                                              <p:pRg st="0" end="0"/>
                                            </p:txEl>
                                          </p:spTgt>
                                        </p:tgtEl>
                                        <p:attrNameLst>
                                          <p:attrName>style.visibility</p:attrName>
                                        </p:attrNameLst>
                                      </p:cBhvr>
                                      <p:to>
                                        <p:strVal val="visible"/>
                                      </p:to>
                                    </p:set>
                                    <p:set>
                                      <p:cBhvr>
                                        <p:cTn id="7" dur="455" fill="hold">
                                          <p:stCondLst>
                                            <p:cond delay="0"/>
                                          </p:stCondLst>
                                        </p:cTn>
                                        <p:tgtEl>
                                          <p:spTgt spid="46082">
                                            <p:txEl>
                                              <p:pRg st="0" end="0"/>
                                            </p:txEl>
                                          </p:spTgt>
                                        </p:tgtEl>
                                        <p:attrNameLst>
                                          <p:attrName>style.rotation</p:attrName>
                                        </p:attrNameLst>
                                      </p:cBhvr>
                                      <p:to>
                                        <p:strVal val="-45.0"/>
                                      </p:to>
                                    </p:set>
                                    <p:anim calcmode="lin" valueType="num">
                                      <p:cBhvr>
                                        <p:cTn id="8" dur="455" fill="hold">
                                          <p:stCondLst>
                                            <p:cond delay="455"/>
                                          </p:stCondLst>
                                        </p:cTn>
                                        <p:tgtEl>
                                          <p:spTgt spid="46082">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6082">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6082">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6082">
                                            <p:txEl>
                                              <p:pRg st="0" end="0"/>
                                            </p:txEl>
                                          </p:spTgt>
                                        </p:tgtEl>
                                        <p:attrNameLst>
                                          <p:attrName>ppt_y</p:attrName>
                                        </p:attrNameLst>
                                      </p:cBhvr>
                                      <p:tavLst>
                                        <p:tav tm="0">
                                          <p:val>
                                            <p:strVal val="#ppt_y-(0.354*#ppt_w-0.172*#ppt_h)"/>
                                          </p:val>
                                        </p:tav>
                                        <p:tav tm="100000">
                                          <p:val>
                                            <p:strVal val="#ppt_y"/>
                                          </p:val>
                                        </p:tav>
                                      </p:tavLst>
                                    </p:anim>
                                  </p:childTnLst>
                                </p:cTn>
                              </p:par>
                              <p:par>
                                <p:cTn id="12" presetID="38" presetClass="entr" presetSubtype="0" accel="50000" fill="hold" nodeType="withEffect">
                                  <p:stCondLst>
                                    <p:cond delay="0"/>
                                  </p:stCondLst>
                                  <p:iterate type="lt">
                                    <p:tmPct val="50000"/>
                                  </p:iterate>
                                  <p:childTnLst>
                                    <p:set>
                                      <p:cBhvr>
                                        <p:cTn id="13" dur="1" fill="hold">
                                          <p:stCondLst>
                                            <p:cond delay="0"/>
                                          </p:stCondLst>
                                        </p:cTn>
                                        <p:tgtEl>
                                          <p:spTgt spid="46082">
                                            <p:txEl>
                                              <p:pRg st="1" end="1"/>
                                            </p:txEl>
                                          </p:spTgt>
                                        </p:tgtEl>
                                        <p:attrNameLst>
                                          <p:attrName>style.visibility</p:attrName>
                                        </p:attrNameLst>
                                      </p:cBhvr>
                                      <p:to>
                                        <p:strVal val="visible"/>
                                      </p:to>
                                    </p:set>
                                    <p:set>
                                      <p:cBhvr>
                                        <p:cTn id="14" dur="455" fill="hold">
                                          <p:stCondLst>
                                            <p:cond delay="0"/>
                                          </p:stCondLst>
                                        </p:cTn>
                                        <p:tgtEl>
                                          <p:spTgt spid="46082">
                                            <p:txEl>
                                              <p:pRg st="1" end="1"/>
                                            </p:txEl>
                                          </p:spTgt>
                                        </p:tgtEl>
                                        <p:attrNameLst>
                                          <p:attrName>style.rotation</p:attrName>
                                        </p:attrNameLst>
                                      </p:cBhvr>
                                      <p:to>
                                        <p:strVal val="-45.0"/>
                                      </p:to>
                                    </p:set>
                                    <p:anim calcmode="lin" valueType="num">
                                      <p:cBhvr>
                                        <p:cTn id="15" dur="455" fill="hold">
                                          <p:stCondLst>
                                            <p:cond delay="455"/>
                                          </p:stCondLst>
                                        </p:cTn>
                                        <p:tgtEl>
                                          <p:spTgt spid="46082">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46082">
                                            <p:txEl>
                                              <p:pRg st="1" end="1"/>
                                            </p:txEl>
                                          </p:spTgt>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46082">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46082">
                                            <p:txEl>
                                              <p:pRg st="1" end="1"/>
                                            </p:txEl>
                                          </p:spTgt>
                                        </p:tgtEl>
                                        <p:attrNameLst>
                                          <p:attrName>ppt_y</p:attrName>
                                        </p:attrNameLst>
                                      </p:cBhvr>
                                      <p:tavLst>
                                        <p:tav tm="0">
                                          <p:val>
                                            <p:strVal val="#ppt_y-(0.354*#ppt_w-0.172*#ppt_h)"/>
                                          </p:val>
                                        </p:tav>
                                        <p:tav tm="100000">
                                          <p:val>
                                            <p:strVal val="#ppt_y"/>
                                          </p:val>
                                        </p:tav>
                                      </p:tavLst>
                                    </p:anim>
                                  </p:childTnLst>
                                </p:cTn>
                              </p:par>
                              <p:par>
                                <p:cTn id="19" presetID="38" presetClass="entr" presetSubtype="0" accel="50000" fill="hold" nodeType="withEffect">
                                  <p:stCondLst>
                                    <p:cond delay="0"/>
                                  </p:stCondLst>
                                  <p:iterate type="lt">
                                    <p:tmPct val="50000"/>
                                  </p:iterate>
                                  <p:childTnLst>
                                    <p:set>
                                      <p:cBhvr>
                                        <p:cTn id="20" dur="1" fill="hold">
                                          <p:stCondLst>
                                            <p:cond delay="0"/>
                                          </p:stCondLst>
                                        </p:cTn>
                                        <p:tgtEl>
                                          <p:spTgt spid="46082">
                                            <p:txEl>
                                              <p:pRg st="2" end="2"/>
                                            </p:txEl>
                                          </p:spTgt>
                                        </p:tgtEl>
                                        <p:attrNameLst>
                                          <p:attrName>style.visibility</p:attrName>
                                        </p:attrNameLst>
                                      </p:cBhvr>
                                      <p:to>
                                        <p:strVal val="visible"/>
                                      </p:to>
                                    </p:set>
                                    <p:set>
                                      <p:cBhvr>
                                        <p:cTn id="21" dur="455" fill="hold">
                                          <p:stCondLst>
                                            <p:cond delay="0"/>
                                          </p:stCondLst>
                                        </p:cTn>
                                        <p:tgtEl>
                                          <p:spTgt spid="46082">
                                            <p:txEl>
                                              <p:pRg st="2" end="2"/>
                                            </p:txEl>
                                          </p:spTgt>
                                        </p:tgtEl>
                                        <p:attrNameLst>
                                          <p:attrName>style.rotation</p:attrName>
                                        </p:attrNameLst>
                                      </p:cBhvr>
                                      <p:to>
                                        <p:strVal val="-45.0"/>
                                      </p:to>
                                    </p:set>
                                    <p:anim calcmode="lin" valueType="num">
                                      <p:cBhvr>
                                        <p:cTn id="22" dur="455" fill="hold">
                                          <p:stCondLst>
                                            <p:cond delay="455"/>
                                          </p:stCondLst>
                                        </p:cTn>
                                        <p:tgtEl>
                                          <p:spTgt spid="46082">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23" dur="455" fill="hold">
                                          <p:stCondLst>
                                            <p:cond delay="0"/>
                                          </p:stCondLst>
                                        </p:cTn>
                                        <p:tgtEl>
                                          <p:spTgt spid="46082">
                                            <p:txEl>
                                              <p:pRg st="2" end="2"/>
                                            </p:txEl>
                                          </p:spTgt>
                                        </p:tgtEl>
                                        <p:attrNameLst>
                                          <p:attrName>ppt_y</p:attrName>
                                        </p:attrNameLst>
                                      </p:cBhvr>
                                      <p:tavLst>
                                        <p:tav tm="0">
                                          <p:val>
                                            <p:strVal val="#ppt_y-1"/>
                                          </p:val>
                                        </p:tav>
                                        <p:tav tm="100000">
                                          <p:val>
                                            <p:strVal val="#ppt_y-(0.354*#ppt_w-0.172*#ppt_h)"/>
                                          </p:val>
                                        </p:tav>
                                      </p:tavLst>
                                    </p:anim>
                                    <p:anim calcmode="lin" valueType="num">
                                      <p:cBhvr>
                                        <p:cTn id="24" dur="156" decel="50000" autoRev="1" fill="hold">
                                          <p:stCondLst>
                                            <p:cond delay="455"/>
                                          </p:stCondLst>
                                        </p:cTn>
                                        <p:tgtEl>
                                          <p:spTgt spid="46082">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25" dur="136" fill="hold">
                                          <p:stCondLst>
                                            <p:cond delay="864"/>
                                          </p:stCondLst>
                                        </p:cTn>
                                        <p:tgtEl>
                                          <p:spTgt spid="46082">
                                            <p:txEl>
                                              <p:pRg st="2" end="2"/>
                                            </p:txEl>
                                          </p:spTgt>
                                        </p:tgtEl>
                                        <p:attrNameLst>
                                          <p:attrName>ppt_y</p:attrName>
                                        </p:attrNameLst>
                                      </p:cBhvr>
                                      <p:tavLst>
                                        <p:tav tm="0">
                                          <p:val>
                                            <p:strVal val="#ppt_y-(0.354*#ppt_w-0.172*#ppt_h)"/>
                                          </p:val>
                                        </p:tav>
                                        <p:tav tm="100000">
                                          <p:val>
                                            <p:strVal val="#ppt_y"/>
                                          </p:val>
                                        </p:tav>
                                      </p:tavLst>
                                    </p:anim>
                                  </p:childTnLst>
                                </p:cTn>
                              </p:par>
                              <p:par>
                                <p:cTn id="26" presetID="38" presetClass="entr" presetSubtype="0" accel="50000" fill="hold" nodeType="withEffect">
                                  <p:stCondLst>
                                    <p:cond delay="0"/>
                                  </p:stCondLst>
                                  <p:iterate type="lt">
                                    <p:tmPct val="50000"/>
                                  </p:iterate>
                                  <p:childTnLst>
                                    <p:set>
                                      <p:cBhvr>
                                        <p:cTn id="27" dur="1" fill="hold">
                                          <p:stCondLst>
                                            <p:cond delay="0"/>
                                          </p:stCondLst>
                                        </p:cTn>
                                        <p:tgtEl>
                                          <p:spTgt spid="46082">
                                            <p:txEl>
                                              <p:pRg st="3" end="3"/>
                                            </p:txEl>
                                          </p:spTgt>
                                        </p:tgtEl>
                                        <p:attrNameLst>
                                          <p:attrName>style.visibility</p:attrName>
                                        </p:attrNameLst>
                                      </p:cBhvr>
                                      <p:to>
                                        <p:strVal val="visible"/>
                                      </p:to>
                                    </p:set>
                                    <p:set>
                                      <p:cBhvr>
                                        <p:cTn id="28" dur="455" fill="hold">
                                          <p:stCondLst>
                                            <p:cond delay="0"/>
                                          </p:stCondLst>
                                        </p:cTn>
                                        <p:tgtEl>
                                          <p:spTgt spid="46082">
                                            <p:txEl>
                                              <p:pRg st="3" end="3"/>
                                            </p:txEl>
                                          </p:spTgt>
                                        </p:tgtEl>
                                        <p:attrNameLst>
                                          <p:attrName>style.rotation</p:attrName>
                                        </p:attrNameLst>
                                      </p:cBhvr>
                                      <p:to>
                                        <p:strVal val="-45.0"/>
                                      </p:to>
                                    </p:set>
                                    <p:anim calcmode="lin" valueType="num">
                                      <p:cBhvr>
                                        <p:cTn id="29" dur="455" fill="hold">
                                          <p:stCondLst>
                                            <p:cond delay="455"/>
                                          </p:stCondLst>
                                        </p:cTn>
                                        <p:tgtEl>
                                          <p:spTgt spid="46082">
                                            <p:txEl>
                                              <p:pRg st="3" end="3"/>
                                            </p:txEl>
                                          </p:spTgt>
                                        </p:tgtEl>
                                        <p:attrNameLst>
                                          <p:attrName>style.rotation</p:attrName>
                                        </p:attrNameLst>
                                      </p:cBhvr>
                                      <p:tavLst>
                                        <p:tav tm="0">
                                          <p:val>
                                            <p:fltVal val="-45"/>
                                          </p:val>
                                        </p:tav>
                                        <p:tav tm="69900">
                                          <p:val>
                                            <p:fltVal val="45"/>
                                          </p:val>
                                        </p:tav>
                                        <p:tav tm="100000">
                                          <p:val>
                                            <p:fltVal val="0"/>
                                          </p:val>
                                        </p:tav>
                                      </p:tavLst>
                                    </p:anim>
                                    <p:anim calcmode="lin" valueType="num">
                                      <p:cBhvr>
                                        <p:cTn id="30" dur="455" fill="hold">
                                          <p:stCondLst>
                                            <p:cond delay="0"/>
                                          </p:stCondLst>
                                        </p:cTn>
                                        <p:tgtEl>
                                          <p:spTgt spid="46082">
                                            <p:txEl>
                                              <p:pRg st="3" end="3"/>
                                            </p:txEl>
                                          </p:spTgt>
                                        </p:tgtEl>
                                        <p:attrNameLst>
                                          <p:attrName>ppt_y</p:attrName>
                                        </p:attrNameLst>
                                      </p:cBhvr>
                                      <p:tavLst>
                                        <p:tav tm="0">
                                          <p:val>
                                            <p:strVal val="#ppt_y-1"/>
                                          </p:val>
                                        </p:tav>
                                        <p:tav tm="100000">
                                          <p:val>
                                            <p:strVal val="#ppt_y-(0.354*#ppt_w-0.172*#ppt_h)"/>
                                          </p:val>
                                        </p:tav>
                                      </p:tavLst>
                                    </p:anim>
                                    <p:anim calcmode="lin" valueType="num">
                                      <p:cBhvr>
                                        <p:cTn id="31" dur="156" decel="50000" autoRev="1" fill="hold">
                                          <p:stCondLst>
                                            <p:cond delay="455"/>
                                          </p:stCondLst>
                                        </p:cTn>
                                        <p:tgtEl>
                                          <p:spTgt spid="46082">
                                            <p:txEl>
                                              <p:pRg st="3" end="3"/>
                                            </p:txEl>
                                          </p:spTgt>
                                        </p:tgtEl>
                                        <p:attrNameLst>
                                          <p:attrName>ppt_y</p:attrName>
                                        </p:attrNameLst>
                                      </p:cBhvr>
                                      <p:tavLst>
                                        <p:tav tm="0">
                                          <p:val>
                                            <p:strVal val="#ppt_y-(0.354*#ppt_w-0.172*#ppt_h)"/>
                                          </p:val>
                                        </p:tav>
                                        <p:tav tm="100000">
                                          <p:val>
                                            <p:strVal val="#ppt_y-(0.354*#ppt_w-0.172*#ppt_h)-#ppt_h/2"/>
                                          </p:val>
                                        </p:tav>
                                      </p:tavLst>
                                    </p:anim>
                                    <p:anim calcmode="lin" valueType="num">
                                      <p:cBhvr>
                                        <p:cTn id="32" dur="136" fill="hold">
                                          <p:stCondLst>
                                            <p:cond delay="864"/>
                                          </p:stCondLst>
                                        </p:cTn>
                                        <p:tgtEl>
                                          <p:spTgt spid="46082">
                                            <p:txEl>
                                              <p:pRg st="3" end="3"/>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19458" name="Содержимое 3" descr="Во Владимирском соборе.jpg"/>
          <p:cNvPicPr>
            <a:picLocks noGrp="1" noChangeAspect="1"/>
          </p:cNvPicPr>
          <p:nvPr>
            <p:ph idx="1"/>
          </p:nvPr>
        </p:nvPicPr>
        <p:blipFill>
          <a:blip r:embed="rId3" cstate="print"/>
          <a:srcRect/>
          <a:stretch>
            <a:fillRect/>
          </a:stretch>
        </p:blipFill>
        <p:spPr>
          <a:xfrm>
            <a:off x="642938" y="357188"/>
            <a:ext cx="7786687" cy="5214937"/>
          </a:xfrm>
        </p:spPr>
      </p:pic>
      <p:sp>
        <p:nvSpPr>
          <p:cNvPr id="47107" name="TextBox 4"/>
          <p:cNvSpPr txBox="1">
            <a:spLocks noChangeArrowheads="1"/>
          </p:cNvSpPr>
          <p:nvPr/>
        </p:nvSpPr>
        <p:spPr bwMode="auto">
          <a:xfrm>
            <a:off x="642938" y="5715000"/>
            <a:ext cx="7858125" cy="830263"/>
          </a:xfrm>
          <a:prstGeom prst="rect">
            <a:avLst/>
          </a:prstGeom>
          <a:noFill/>
          <a:ln w="9525">
            <a:noFill/>
            <a:miter lim="800000"/>
            <a:headEnd/>
            <a:tailEnd/>
          </a:ln>
        </p:spPr>
        <p:txBody>
          <a:bodyPr>
            <a:spAutoFit/>
          </a:bodyPr>
          <a:lstStyle/>
          <a:p>
            <a:r>
              <a:rPr lang="ru-RU" sz="2400" b="1">
                <a:latin typeface="Monotype Corsiva" pitchFamily="66" charset="0"/>
              </a:rPr>
              <a:t>       Когда греки ввели нас в то место, где они служат Богу своему, мы не знали, на небе ли мы или на земле.</a:t>
            </a:r>
            <a:endParaRPr lang="ru-RU" sz="2400"/>
          </a:p>
        </p:txBody>
      </p:sp>
    </p:spTree>
  </p:cSld>
  <p:clrMapOvr>
    <a:masterClrMapping/>
  </p:clrMapOvr>
  <p:transition spd="slow" advClick="0" advTm="3000">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47107">
                                            <p:txEl>
                                              <p:pRg st="0" end="0"/>
                                            </p:txEl>
                                          </p:spTgt>
                                        </p:tgtEl>
                                        <p:attrNameLst>
                                          <p:attrName>style.visibility</p:attrName>
                                        </p:attrNameLst>
                                      </p:cBhvr>
                                      <p:to>
                                        <p:strVal val="visible"/>
                                      </p:to>
                                    </p:set>
                                    <p:set>
                                      <p:cBhvr>
                                        <p:cTn id="7" dur="455" fill="hold">
                                          <p:stCondLst>
                                            <p:cond delay="0"/>
                                          </p:stCondLst>
                                        </p:cTn>
                                        <p:tgtEl>
                                          <p:spTgt spid="47107">
                                            <p:txEl>
                                              <p:pRg st="0" end="0"/>
                                            </p:txEl>
                                          </p:spTgt>
                                        </p:tgtEl>
                                        <p:attrNameLst>
                                          <p:attrName>style.rotation</p:attrName>
                                        </p:attrNameLst>
                                      </p:cBhvr>
                                      <p:to>
                                        <p:strVal val="-45.0"/>
                                      </p:to>
                                    </p:set>
                                    <p:anim calcmode="lin" valueType="num">
                                      <p:cBhvr>
                                        <p:cTn id="8" dur="455" fill="hold">
                                          <p:stCondLst>
                                            <p:cond delay="455"/>
                                          </p:stCondLst>
                                        </p:cTn>
                                        <p:tgtEl>
                                          <p:spTgt spid="47107">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7107">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7107">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7107">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1746" name="Заголовок 1"/>
          <p:cNvSpPr>
            <a:spLocks noGrp="1"/>
          </p:cNvSpPr>
          <p:nvPr>
            <p:ph type="title"/>
          </p:nvPr>
        </p:nvSpPr>
        <p:spPr/>
        <p:txBody>
          <a:bodyPr/>
          <a:lstStyle/>
          <a:p>
            <a:r>
              <a:rPr lang="ru-RU" sz="4000" b="1" dirty="0" smtClean="0">
                <a:latin typeface="Monotype Corsiva" pitchFamily="66" charset="0"/>
              </a:rPr>
              <a:t>Владимир Красное Солнышко</a:t>
            </a:r>
          </a:p>
        </p:txBody>
      </p:sp>
      <p:sp>
        <p:nvSpPr>
          <p:cNvPr id="31747" name="Содержимое 2"/>
          <p:cNvSpPr>
            <a:spLocks noGrp="1"/>
          </p:cNvSpPr>
          <p:nvPr>
            <p:ph idx="1"/>
          </p:nvPr>
        </p:nvSpPr>
        <p:spPr>
          <a:xfrm>
            <a:off x="571500" y="1571625"/>
            <a:ext cx="8401050" cy="2543175"/>
          </a:xfrm>
        </p:spPr>
        <p:txBody>
          <a:bodyPr/>
          <a:lstStyle/>
          <a:p>
            <a:r>
              <a:rPr lang="ru-RU" b="1" u="sng" smtClean="0">
                <a:solidFill>
                  <a:schemeClr val="tx2"/>
                </a:solidFill>
                <a:latin typeface="Monotype Corsiva" pitchFamily="66" charset="0"/>
              </a:rPr>
              <a:t>Язычество на Руси во время правления князя Владимира.</a:t>
            </a:r>
          </a:p>
          <a:p>
            <a:r>
              <a:rPr lang="ru-RU" b="1" u="sng" smtClean="0">
                <a:solidFill>
                  <a:schemeClr val="tx2"/>
                </a:solidFill>
                <a:latin typeface="Monotype Corsiva" pitchFamily="66" charset="0"/>
              </a:rPr>
              <a:t>Выбор веры. Крещение князя Владимира.</a:t>
            </a:r>
          </a:p>
          <a:p>
            <a:r>
              <a:rPr lang="ru-RU" b="1" u="sng" smtClean="0">
                <a:solidFill>
                  <a:schemeClr val="tx2"/>
                </a:solidFill>
                <a:latin typeface="Monotype Corsiva" pitchFamily="66" charset="0"/>
              </a:rPr>
              <a:t>Крещение Святой Руси.</a:t>
            </a:r>
          </a:p>
          <a:p>
            <a:r>
              <a:rPr lang="ru-RU" b="1" u="sng" smtClean="0">
                <a:solidFill>
                  <a:schemeClr val="tx2"/>
                </a:solidFill>
                <a:latin typeface="Monotype Corsiva" pitchFamily="66" charset="0"/>
              </a:rPr>
              <a:t>Херсонес  (Корсунь ) в настоящее время.</a:t>
            </a:r>
            <a:endParaRPr lang="ru-RU" b="1" u="sng" smtClean="0">
              <a:solidFill>
                <a:schemeClr val="tx2"/>
              </a:solidFill>
            </a:endParaRPr>
          </a:p>
          <a:p>
            <a:r>
              <a:rPr lang="ru-RU" b="1" i="1" u="sng" smtClean="0">
                <a:solidFill>
                  <a:schemeClr val="tx2"/>
                </a:solidFill>
                <a:latin typeface="Monotype Corsiva" pitchFamily="66" charset="0"/>
              </a:rPr>
              <a:t>Иконы князя Владимира</a:t>
            </a:r>
          </a:p>
          <a:p>
            <a:endParaRPr lang="ru-RU" b="1" u="sng" smtClean="0">
              <a:solidFill>
                <a:schemeClr val="tx2"/>
              </a:solidFill>
              <a:latin typeface="Monotype Corsiva" pitchFamily="66" charset="0"/>
            </a:endParaRPr>
          </a:p>
          <a:p>
            <a:pPr>
              <a:buFontTx/>
              <a:buNone/>
            </a:pPr>
            <a:r>
              <a:rPr lang="ru-RU" sz="3600" b="1" u="sng" smtClean="0">
                <a:solidFill>
                  <a:schemeClr val="tx2"/>
                </a:solidFill>
                <a:latin typeface="Monotype Corsiva" pitchFamily="66" charset="0"/>
              </a:rPr>
              <a:t>На главную</a:t>
            </a:r>
          </a:p>
        </p:txBody>
      </p:sp>
      <p:pic>
        <p:nvPicPr>
          <p:cNvPr id="4" name="Совет Превечный.mp3">
            <a:hlinkClick r:id="" action="ppaction://media"/>
          </p:cNvPr>
          <p:cNvPicPr>
            <a:picLocks noRot="1" noChangeAspect="1"/>
          </p:cNvPicPr>
          <p:nvPr>
            <a:audioFile r:link="rId1"/>
          </p:nvPr>
        </p:nvPicPr>
        <p:blipFill>
          <a:blip r:embed="rId4" cstate="print"/>
          <a:srcRect/>
          <a:stretch>
            <a:fillRect/>
          </a:stretch>
        </p:blipFill>
        <p:spPr bwMode="auto">
          <a:xfrm>
            <a:off x="7715250" y="5357813"/>
            <a:ext cx="304800" cy="304800"/>
          </a:xfrm>
          <a:prstGeom prst="rect">
            <a:avLst/>
          </a:prstGeom>
          <a:noFill/>
          <a:ln w="9525">
            <a:noFill/>
            <a:miter lim="800000"/>
            <a:headEnd/>
            <a:tailEnd/>
          </a:ln>
        </p:spPr>
      </p:pic>
    </p:spTree>
  </p:cSld>
  <p:clrMapOvr>
    <a:masterClrMapping/>
  </p:clrMapOvr>
  <p:transition spd="slow" advClick="0" advTm="3000">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par>
                                <p:cTn id="7" presetID="38" presetClass="entr" presetSubtype="0" accel="50000" fill="hold" grpId="0" nodeType="withEffect">
                                  <p:stCondLst>
                                    <p:cond delay="0"/>
                                  </p:stCondLst>
                                  <p:iterate type="lt">
                                    <p:tmPct val="50000"/>
                                  </p:iterate>
                                  <p:childTnLst>
                                    <p:set>
                                      <p:cBhvr>
                                        <p:cTn id="8" dur="1" fill="hold">
                                          <p:stCondLst>
                                            <p:cond delay="0"/>
                                          </p:stCondLst>
                                        </p:cTn>
                                        <p:tgtEl>
                                          <p:spTgt spid="31747"/>
                                        </p:tgtEl>
                                        <p:attrNameLst>
                                          <p:attrName>style.visibility</p:attrName>
                                        </p:attrNameLst>
                                      </p:cBhvr>
                                      <p:to>
                                        <p:strVal val="visible"/>
                                      </p:to>
                                    </p:set>
                                    <p:set>
                                      <p:cBhvr>
                                        <p:cTn id="9" dur="228" fill="hold">
                                          <p:stCondLst>
                                            <p:cond delay="0"/>
                                          </p:stCondLst>
                                        </p:cTn>
                                        <p:tgtEl>
                                          <p:spTgt spid="31747"/>
                                        </p:tgtEl>
                                        <p:attrNameLst>
                                          <p:attrName>style.rotation</p:attrName>
                                        </p:attrNameLst>
                                      </p:cBhvr>
                                      <p:to>
                                        <p:strVal val="-45.0"/>
                                      </p:to>
                                    </p:set>
                                    <p:anim calcmode="lin" valueType="num">
                                      <p:cBhvr>
                                        <p:cTn id="10" dur="228" fill="hold">
                                          <p:stCondLst>
                                            <p:cond delay="228"/>
                                          </p:stCondLst>
                                        </p:cTn>
                                        <p:tgtEl>
                                          <p:spTgt spid="31747"/>
                                        </p:tgtEl>
                                        <p:attrNameLst>
                                          <p:attrName>style.rotation</p:attrName>
                                        </p:attrNameLst>
                                      </p:cBhvr>
                                      <p:tavLst>
                                        <p:tav tm="0">
                                          <p:val>
                                            <p:fltVal val="-45"/>
                                          </p:val>
                                        </p:tav>
                                        <p:tav tm="69900">
                                          <p:val>
                                            <p:fltVal val="45"/>
                                          </p:val>
                                        </p:tav>
                                        <p:tav tm="100000">
                                          <p:val>
                                            <p:fltVal val="0"/>
                                          </p:val>
                                        </p:tav>
                                      </p:tavLst>
                                    </p:anim>
                                    <p:anim calcmode="lin" valueType="num">
                                      <p:cBhvr>
                                        <p:cTn id="11" dur="228" fill="hold">
                                          <p:stCondLst>
                                            <p:cond delay="0"/>
                                          </p:stCondLst>
                                        </p:cTn>
                                        <p:tgtEl>
                                          <p:spTgt spid="31747"/>
                                        </p:tgtEl>
                                        <p:attrNameLst>
                                          <p:attrName>ppt_y</p:attrName>
                                        </p:attrNameLst>
                                      </p:cBhvr>
                                      <p:tavLst>
                                        <p:tav tm="0">
                                          <p:val>
                                            <p:strVal val="#ppt_y-1"/>
                                          </p:val>
                                        </p:tav>
                                        <p:tav tm="100000">
                                          <p:val>
                                            <p:strVal val="#ppt_y-(0.354*#ppt_w-0.172*#ppt_h)"/>
                                          </p:val>
                                        </p:tav>
                                      </p:tavLst>
                                    </p:anim>
                                    <p:anim calcmode="lin" valueType="num">
                                      <p:cBhvr>
                                        <p:cTn id="12" dur="78" decel="50000" autoRev="1" fill="hold">
                                          <p:stCondLst>
                                            <p:cond delay="228"/>
                                          </p:stCondLst>
                                        </p:cTn>
                                        <p:tgtEl>
                                          <p:spTgt spid="31747"/>
                                        </p:tgtEl>
                                        <p:attrNameLst>
                                          <p:attrName>ppt_y</p:attrName>
                                        </p:attrNameLst>
                                      </p:cBhvr>
                                      <p:tavLst>
                                        <p:tav tm="0">
                                          <p:val>
                                            <p:strVal val="#ppt_y-(0.354*#ppt_w-0.172*#ppt_h)"/>
                                          </p:val>
                                        </p:tav>
                                        <p:tav tm="100000">
                                          <p:val>
                                            <p:strVal val="#ppt_y-(0.354*#ppt_w-0.172*#ppt_h)-#ppt_h/2"/>
                                          </p:val>
                                        </p:tav>
                                      </p:tavLst>
                                    </p:anim>
                                    <p:anim calcmode="lin" valueType="num">
                                      <p:cBhvr>
                                        <p:cTn id="13" dur="68" fill="hold">
                                          <p:stCondLst>
                                            <p:cond delay="432"/>
                                          </p:stCondLst>
                                        </p:cTn>
                                        <p:tgtEl>
                                          <p:spTgt spid="31747"/>
                                        </p:tgtEl>
                                        <p:attrNameLst>
                                          <p:attrName>ppt_y</p:attrName>
                                        </p:attrNameLst>
                                      </p:cBhvr>
                                      <p:tavLst>
                                        <p:tav tm="0">
                                          <p:val>
                                            <p:strVal val="#ppt_y-(0.354*#ppt_w-0.172*#ppt_h)"/>
                                          </p:val>
                                        </p:tav>
                                        <p:tav tm="100000">
                                          <p:val>
                                            <p:strVal val="#ppt_y"/>
                                          </p:val>
                                        </p:tav>
                                      </p:tavLst>
                                    </p:anim>
                                  </p:childTnLst>
                                </p:cTn>
                              </p:par>
                              <p:par>
                                <p:cTn id="14" presetID="38" presetClass="entr" presetSubtype="0" accel="50000" fill="hold" grpId="0" nodeType="withEffect">
                                  <p:stCondLst>
                                    <p:cond delay="0"/>
                                  </p:stCondLst>
                                  <p:iterate type="lt">
                                    <p:tmPct val="50000"/>
                                  </p:iterate>
                                  <p:childTnLst>
                                    <p:set>
                                      <p:cBhvr>
                                        <p:cTn id="15" dur="1" fill="hold">
                                          <p:stCondLst>
                                            <p:cond delay="0"/>
                                          </p:stCondLst>
                                        </p:cTn>
                                        <p:tgtEl>
                                          <p:spTgt spid="31746"/>
                                        </p:tgtEl>
                                        <p:attrNameLst>
                                          <p:attrName>style.visibility</p:attrName>
                                        </p:attrNameLst>
                                      </p:cBhvr>
                                      <p:to>
                                        <p:strVal val="visible"/>
                                      </p:to>
                                    </p:set>
                                    <p:set>
                                      <p:cBhvr>
                                        <p:cTn id="16" dur="455" fill="hold">
                                          <p:stCondLst>
                                            <p:cond delay="0"/>
                                          </p:stCondLst>
                                        </p:cTn>
                                        <p:tgtEl>
                                          <p:spTgt spid="31746"/>
                                        </p:tgtEl>
                                        <p:attrNameLst>
                                          <p:attrName>style.rotation</p:attrName>
                                        </p:attrNameLst>
                                      </p:cBhvr>
                                      <p:to>
                                        <p:strVal val="-45.0"/>
                                      </p:to>
                                    </p:set>
                                    <p:anim calcmode="lin" valueType="num">
                                      <p:cBhvr>
                                        <p:cTn id="17" dur="455" fill="hold">
                                          <p:stCondLst>
                                            <p:cond delay="455"/>
                                          </p:stCondLst>
                                        </p:cTn>
                                        <p:tgtEl>
                                          <p:spTgt spid="31746"/>
                                        </p:tgtEl>
                                        <p:attrNameLst>
                                          <p:attrName>style.rotation</p:attrName>
                                        </p:attrNameLst>
                                      </p:cBhvr>
                                      <p:tavLst>
                                        <p:tav tm="0">
                                          <p:val>
                                            <p:fltVal val="-45"/>
                                          </p:val>
                                        </p:tav>
                                        <p:tav tm="69900">
                                          <p:val>
                                            <p:fltVal val="45"/>
                                          </p:val>
                                        </p:tav>
                                        <p:tav tm="100000">
                                          <p:val>
                                            <p:fltVal val="0"/>
                                          </p:val>
                                        </p:tav>
                                      </p:tavLst>
                                    </p:anim>
                                    <p:anim calcmode="lin" valueType="num">
                                      <p:cBhvr>
                                        <p:cTn id="18" dur="455" fill="hold">
                                          <p:stCondLst>
                                            <p:cond delay="0"/>
                                          </p:stCondLst>
                                        </p:cTn>
                                        <p:tgtEl>
                                          <p:spTgt spid="31746"/>
                                        </p:tgtEl>
                                        <p:attrNameLst>
                                          <p:attrName>ppt_y</p:attrName>
                                        </p:attrNameLst>
                                      </p:cBhvr>
                                      <p:tavLst>
                                        <p:tav tm="0">
                                          <p:val>
                                            <p:strVal val="#ppt_y-1"/>
                                          </p:val>
                                        </p:tav>
                                        <p:tav tm="100000">
                                          <p:val>
                                            <p:strVal val="#ppt_y-(0.354*#ppt_w-0.172*#ppt_h)"/>
                                          </p:val>
                                        </p:tav>
                                      </p:tavLst>
                                    </p:anim>
                                    <p:anim calcmode="lin" valueType="num">
                                      <p:cBhvr>
                                        <p:cTn id="19" dur="156" decel="50000" autoRev="1" fill="hold">
                                          <p:stCondLst>
                                            <p:cond delay="455"/>
                                          </p:stCondLst>
                                        </p:cTn>
                                        <p:tgtEl>
                                          <p:spTgt spid="31746"/>
                                        </p:tgtEl>
                                        <p:attrNameLst>
                                          <p:attrName>ppt_y</p:attrName>
                                        </p:attrNameLst>
                                      </p:cBhvr>
                                      <p:tavLst>
                                        <p:tav tm="0">
                                          <p:val>
                                            <p:strVal val="#ppt_y-(0.354*#ppt_w-0.172*#ppt_h)"/>
                                          </p:val>
                                        </p:tav>
                                        <p:tav tm="100000">
                                          <p:val>
                                            <p:strVal val="#ppt_y-(0.354*#ppt_w-0.172*#ppt_h)-#ppt_h/2"/>
                                          </p:val>
                                        </p:tav>
                                      </p:tavLst>
                                    </p:anim>
                                    <p:anim calcmode="lin" valueType="num">
                                      <p:cBhvr>
                                        <p:cTn id="20" dur="136" fill="hold">
                                          <p:stCondLst>
                                            <p:cond delay="864"/>
                                          </p:stCondLst>
                                        </p:cTn>
                                        <p:tgtEl>
                                          <p:spTgt spid="31746"/>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numSld="999">
                <p:cTn id="21" fill="hold" display="0">
                  <p:stCondLst>
                    <p:cond delay="indefinite"/>
                  </p:stCondLst>
                  <p:endCondLst>
                    <p:cond evt="onPrev" delay="0">
                      <p:tgtEl>
                        <p:sldTgt/>
                      </p:tgtEl>
                    </p:cond>
                    <p:cond evt="onStopAudio" delay="0">
                      <p:tgtEl>
                        <p:sldTgt/>
                      </p:tgtEl>
                    </p:cond>
                  </p:endCondLst>
                </p:cTn>
                <p:tgtEl>
                  <p:spTgt spid="4"/>
                </p:tgtEl>
              </p:cMediaNode>
            </p:audio>
          </p:childTnLst>
        </p:cTn>
      </p:par>
    </p:tnLst>
    <p:bldLst>
      <p:bldP spid="31746" grpId="0"/>
      <p:bldP spid="3174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48130" name="Заголовок 1"/>
          <p:cNvSpPr>
            <a:spLocks noGrp="1"/>
          </p:cNvSpPr>
          <p:nvPr>
            <p:ph type="title"/>
          </p:nvPr>
        </p:nvSpPr>
        <p:spPr>
          <a:xfrm>
            <a:off x="457200" y="274638"/>
            <a:ext cx="8229600" cy="511175"/>
          </a:xfrm>
        </p:spPr>
        <p:txBody>
          <a:bodyPr/>
          <a:lstStyle/>
          <a:p>
            <a:r>
              <a:rPr lang="ru-RU" sz="4000" b="1" smtClean="0">
                <a:latin typeface="Monotype Corsiva" pitchFamily="66" charset="0"/>
              </a:rPr>
              <a:t>«Теперь узнал я истинного Бога»</a:t>
            </a:r>
          </a:p>
        </p:txBody>
      </p:sp>
      <p:sp>
        <p:nvSpPr>
          <p:cNvPr id="48131" name="Содержимое 2"/>
          <p:cNvSpPr>
            <a:spLocks noGrp="1"/>
          </p:cNvSpPr>
          <p:nvPr>
            <p:ph idx="1"/>
          </p:nvPr>
        </p:nvSpPr>
        <p:spPr>
          <a:xfrm>
            <a:off x="0" y="1071563"/>
            <a:ext cx="8572500" cy="4525962"/>
          </a:xfrm>
        </p:spPr>
        <p:txBody>
          <a:bodyPr/>
          <a:lstStyle/>
          <a:p>
            <a:pPr algn="just">
              <a:buFontTx/>
              <a:buNone/>
            </a:pPr>
            <a:r>
              <a:rPr lang="ru-RU" smtClean="0"/>
              <a:t>       </a:t>
            </a:r>
            <a:r>
              <a:rPr lang="ru-RU" sz="2800" b="1" smtClean="0">
                <a:latin typeface="Monotype Corsiva" pitchFamily="66" charset="0"/>
              </a:rPr>
              <a:t>Византийскому трону угрожала опасность. Князю Владимиру были присланы гонцы, передавшие ему грамоту от императоров Василия </a:t>
            </a:r>
            <a:r>
              <a:rPr lang="en-US" sz="2800" b="1" smtClean="0">
                <a:latin typeface="Monotype Corsiva" pitchFamily="66" charset="0"/>
              </a:rPr>
              <a:t>II</a:t>
            </a:r>
            <a:r>
              <a:rPr lang="ru-RU" sz="2800" b="1" smtClean="0">
                <a:latin typeface="Monotype Corsiva" pitchFamily="66" charset="0"/>
              </a:rPr>
              <a:t> и Константина с просьбой о военной помощи.</a:t>
            </a:r>
          </a:p>
          <a:p>
            <a:pPr algn="just">
              <a:buFontTx/>
              <a:buNone/>
            </a:pPr>
            <a:r>
              <a:rPr lang="ru-RU" sz="2800" b="1" smtClean="0">
                <a:latin typeface="Monotype Corsiva" pitchFamily="66" charset="0"/>
              </a:rPr>
              <a:t>      - Я пошлю свое войско на выручку императорам, но только с тем условием, что получу в жены их сестру Анну, - ответил на грамоту князь.</a:t>
            </a:r>
          </a:p>
          <a:p>
            <a:pPr algn="just">
              <a:buFontTx/>
              <a:buNone/>
            </a:pPr>
            <a:r>
              <a:rPr lang="ru-RU" sz="2800" b="1" smtClean="0">
                <a:latin typeface="Monotype Corsiva" pitchFamily="66" charset="0"/>
              </a:rPr>
              <a:t>       Чтобы византийская принцесса, христианка, выходила замуж за варвара, язычника?! Такого в истории ромеев еще не бывало! Но делать нечего, императоры вынуждены были согласиться на этот брак.</a:t>
            </a:r>
          </a:p>
        </p:txBody>
      </p:sp>
    </p:spTree>
  </p:cSld>
  <p:clrMapOvr>
    <a:masterClrMapping/>
  </p:clrMapOvr>
  <p:transition spd="slow" advClick="0" advTm="3000">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48130"/>
                                        </p:tgtEl>
                                        <p:attrNameLst>
                                          <p:attrName>style.visibility</p:attrName>
                                        </p:attrNameLst>
                                      </p:cBhvr>
                                      <p:to>
                                        <p:strVal val="visible"/>
                                      </p:to>
                                    </p:set>
                                    <p:set>
                                      <p:cBhvr>
                                        <p:cTn id="7" dur="455" fill="hold">
                                          <p:stCondLst>
                                            <p:cond delay="0"/>
                                          </p:stCondLst>
                                        </p:cTn>
                                        <p:tgtEl>
                                          <p:spTgt spid="48130"/>
                                        </p:tgtEl>
                                        <p:attrNameLst>
                                          <p:attrName>style.rotation</p:attrName>
                                        </p:attrNameLst>
                                      </p:cBhvr>
                                      <p:to>
                                        <p:strVal val="-45.0"/>
                                      </p:to>
                                    </p:set>
                                    <p:anim calcmode="lin" valueType="num">
                                      <p:cBhvr>
                                        <p:cTn id="8" dur="455" fill="hold">
                                          <p:stCondLst>
                                            <p:cond delay="455"/>
                                          </p:stCondLst>
                                        </p:cTn>
                                        <p:tgtEl>
                                          <p:spTgt spid="48130"/>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8130"/>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8130"/>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8130"/>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8" presetClass="entr" presetSubtype="0" accel="50000" fill="hold" nodeType="clickEffect">
                                  <p:stCondLst>
                                    <p:cond delay="0"/>
                                  </p:stCondLst>
                                  <p:iterate type="lt">
                                    <p:tmPct val="50000"/>
                                  </p:iterate>
                                  <p:childTnLst>
                                    <p:set>
                                      <p:cBhvr>
                                        <p:cTn id="15" dur="1" fill="hold">
                                          <p:stCondLst>
                                            <p:cond delay="0"/>
                                          </p:stCondLst>
                                        </p:cTn>
                                        <p:tgtEl>
                                          <p:spTgt spid="48131">
                                            <p:txEl>
                                              <p:pRg st="0" end="0"/>
                                            </p:txEl>
                                          </p:spTgt>
                                        </p:tgtEl>
                                        <p:attrNameLst>
                                          <p:attrName>style.visibility</p:attrName>
                                        </p:attrNameLst>
                                      </p:cBhvr>
                                      <p:to>
                                        <p:strVal val="visible"/>
                                      </p:to>
                                    </p:set>
                                    <p:set>
                                      <p:cBhvr>
                                        <p:cTn id="16" dur="455" fill="hold">
                                          <p:stCondLst>
                                            <p:cond delay="0"/>
                                          </p:stCondLst>
                                        </p:cTn>
                                        <p:tgtEl>
                                          <p:spTgt spid="48131">
                                            <p:txEl>
                                              <p:pRg st="0" end="0"/>
                                            </p:txEl>
                                          </p:spTgt>
                                        </p:tgtEl>
                                        <p:attrNameLst>
                                          <p:attrName>style.rotation</p:attrName>
                                        </p:attrNameLst>
                                      </p:cBhvr>
                                      <p:to>
                                        <p:strVal val="-45.0"/>
                                      </p:to>
                                    </p:set>
                                    <p:anim calcmode="lin" valueType="num">
                                      <p:cBhvr>
                                        <p:cTn id="17" dur="455" fill="hold">
                                          <p:stCondLst>
                                            <p:cond delay="455"/>
                                          </p:stCondLst>
                                        </p:cTn>
                                        <p:tgtEl>
                                          <p:spTgt spid="48131">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8" dur="455" fill="hold">
                                          <p:stCondLst>
                                            <p:cond delay="0"/>
                                          </p:stCondLst>
                                        </p:cTn>
                                        <p:tgtEl>
                                          <p:spTgt spid="48131">
                                            <p:txEl>
                                              <p:pRg st="0" end="0"/>
                                            </p:txEl>
                                          </p:spTgt>
                                        </p:tgtEl>
                                        <p:attrNameLst>
                                          <p:attrName>ppt_y</p:attrName>
                                        </p:attrNameLst>
                                      </p:cBhvr>
                                      <p:tavLst>
                                        <p:tav tm="0">
                                          <p:val>
                                            <p:strVal val="#ppt_y-1"/>
                                          </p:val>
                                        </p:tav>
                                        <p:tav tm="100000">
                                          <p:val>
                                            <p:strVal val="#ppt_y-(0.354*#ppt_w-0.172*#ppt_h)"/>
                                          </p:val>
                                        </p:tav>
                                      </p:tavLst>
                                    </p:anim>
                                    <p:anim calcmode="lin" valueType="num">
                                      <p:cBhvr>
                                        <p:cTn id="19" dur="156" decel="50000" autoRev="1" fill="hold">
                                          <p:stCondLst>
                                            <p:cond delay="455"/>
                                          </p:stCondLst>
                                        </p:cTn>
                                        <p:tgtEl>
                                          <p:spTgt spid="48131">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0" dur="136" fill="hold">
                                          <p:stCondLst>
                                            <p:cond delay="864"/>
                                          </p:stCondLst>
                                        </p:cTn>
                                        <p:tgtEl>
                                          <p:spTgt spid="48131">
                                            <p:txEl>
                                              <p:pRg st="0" end="0"/>
                                            </p:txEl>
                                          </p:spTgt>
                                        </p:tgtEl>
                                        <p:attrNameLst>
                                          <p:attrName>ppt_y</p:attrName>
                                        </p:attrNameLst>
                                      </p:cBhvr>
                                      <p:tavLst>
                                        <p:tav tm="0">
                                          <p:val>
                                            <p:strVal val="#ppt_y-(0.354*#ppt_w-0.172*#ppt_h)"/>
                                          </p:val>
                                        </p:tav>
                                        <p:tav tm="100000">
                                          <p:val>
                                            <p:strVal val="#ppt_y"/>
                                          </p:val>
                                        </p:tav>
                                      </p:tavLst>
                                    </p:anim>
                                  </p:childTnLst>
                                </p:cTn>
                              </p:par>
                              <p:par>
                                <p:cTn id="21" presetID="38" presetClass="entr" presetSubtype="0" accel="50000" fill="hold" nodeType="withEffect">
                                  <p:stCondLst>
                                    <p:cond delay="0"/>
                                  </p:stCondLst>
                                  <p:iterate type="lt">
                                    <p:tmPct val="50000"/>
                                  </p:iterate>
                                  <p:childTnLst>
                                    <p:set>
                                      <p:cBhvr>
                                        <p:cTn id="22" dur="1" fill="hold">
                                          <p:stCondLst>
                                            <p:cond delay="0"/>
                                          </p:stCondLst>
                                        </p:cTn>
                                        <p:tgtEl>
                                          <p:spTgt spid="48131">
                                            <p:txEl>
                                              <p:pRg st="1" end="1"/>
                                            </p:txEl>
                                          </p:spTgt>
                                        </p:tgtEl>
                                        <p:attrNameLst>
                                          <p:attrName>style.visibility</p:attrName>
                                        </p:attrNameLst>
                                      </p:cBhvr>
                                      <p:to>
                                        <p:strVal val="visible"/>
                                      </p:to>
                                    </p:set>
                                    <p:set>
                                      <p:cBhvr>
                                        <p:cTn id="23" dur="455" fill="hold">
                                          <p:stCondLst>
                                            <p:cond delay="0"/>
                                          </p:stCondLst>
                                        </p:cTn>
                                        <p:tgtEl>
                                          <p:spTgt spid="48131">
                                            <p:txEl>
                                              <p:pRg st="1" end="1"/>
                                            </p:txEl>
                                          </p:spTgt>
                                        </p:tgtEl>
                                        <p:attrNameLst>
                                          <p:attrName>style.rotation</p:attrName>
                                        </p:attrNameLst>
                                      </p:cBhvr>
                                      <p:to>
                                        <p:strVal val="-45.0"/>
                                      </p:to>
                                    </p:set>
                                    <p:anim calcmode="lin" valueType="num">
                                      <p:cBhvr>
                                        <p:cTn id="24" dur="455" fill="hold">
                                          <p:stCondLst>
                                            <p:cond delay="455"/>
                                          </p:stCondLst>
                                        </p:cTn>
                                        <p:tgtEl>
                                          <p:spTgt spid="48131">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25" dur="455" fill="hold">
                                          <p:stCondLst>
                                            <p:cond delay="0"/>
                                          </p:stCondLst>
                                        </p:cTn>
                                        <p:tgtEl>
                                          <p:spTgt spid="48131">
                                            <p:txEl>
                                              <p:pRg st="1" end="1"/>
                                            </p:txEl>
                                          </p:spTgt>
                                        </p:tgtEl>
                                        <p:attrNameLst>
                                          <p:attrName>ppt_y</p:attrName>
                                        </p:attrNameLst>
                                      </p:cBhvr>
                                      <p:tavLst>
                                        <p:tav tm="0">
                                          <p:val>
                                            <p:strVal val="#ppt_y-1"/>
                                          </p:val>
                                        </p:tav>
                                        <p:tav tm="100000">
                                          <p:val>
                                            <p:strVal val="#ppt_y-(0.354*#ppt_w-0.172*#ppt_h)"/>
                                          </p:val>
                                        </p:tav>
                                      </p:tavLst>
                                    </p:anim>
                                    <p:anim calcmode="lin" valueType="num">
                                      <p:cBhvr>
                                        <p:cTn id="26" dur="156" decel="50000" autoRev="1" fill="hold">
                                          <p:stCondLst>
                                            <p:cond delay="455"/>
                                          </p:stCondLst>
                                        </p:cTn>
                                        <p:tgtEl>
                                          <p:spTgt spid="48131">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27" dur="136" fill="hold">
                                          <p:stCondLst>
                                            <p:cond delay="864"/>
                                          </p:stCondLst>
                                        </p:cTn>
                                        <p:tgtEl>
                                          <p:spTgt spid="48131">
                                            <p:txEl>
                                              <p:pRg st="1" end="1"/>
                                            </p:txEl>
                                          </p:spTgt>
                                        </p:tgtEl>
                                        <p:attrNameLst>
                                          <p:attrName>ppt_y</p:attrName>
                                        </p:attrNameLst>
                                      </p:cBhvr>
                                      <p:tavLst>
                                        <p:tav tm="0">
                                          <p:val>
                                            <p:strVal val="#ppt_y-(0.354*#ppt_w-0.172*#ppt_h)"/>
                                          </p:val>
                                        </p:tav>
                                        <p:tav tm="100000">
                                          <p:val>
                                            <p:strVal val="#ppt_y"/>
                                          </p:val>
                                        </p:tav>
                                      </p:tavLst>
                                    </p:anim>
                                  </p:childTnLst>
                                </p:cTn>
                              </p:par>
                              <p:par>
                                <p:cTn id="28" presetID="38" presetClass="entr" presetSubtype="0" accel="50000" fill="hold" nodeType="withEffect">
                                  <p:stCondLst>
                                    <p:cond delay="0"/>
                                  </p:stCondLst>
                                  <p:iterate type="lt">
                                    <p:tmPct val="50000"/>
                                  </p:iterate>
                                  <p:childTnLst>
                                    <p:set>
                                      <p:cBhvr>
                                        <p:cTn id="29" dur="1" fill="hold">
                                          <p:stCondLst>
                                            <p:cond delay="0"/>
                                          </p:stCondLst>
                                        </p:cTn>
                                        <p:tgtEl>
                                          <p:spTgt spid="48131">
                                            <p:txEl>
                                              <p:pRg st="2" end="2"/>
                                            </p:txEl>
                                          </p:spTgt>
                                        </p:tgtEl>
                                        <p:attrNameLst>
                                          <p:attrName>style.visibility</p:attrName>
                                        </p:attrNameLst>
                                      </p:cBhvr>
                                      <p:to>
                                        <p:strVal val="visible"/>
                                      </p:to>
                                    </p:set>
                                    <p:set>
                                      <p:cBhvr>
                                        <p:cTn id="30" dur="455" fill="hold">
                                          <p:stCondLst>
                                            <p:cond delay="0"/>
                                          </p:stCondLst>
                                        </p:cTn>
                                        <p:tgtEl>
                                          <p:spTgt spid="48131">
                                            <p:txEl>
                                              <p:pRg st="2" end="2"/>
                                            </p:txEl>
                                          </p:spTgt>
                                        </p:tgtEl>
                                        <p:attrNameLst>
                                          <p:attrName>style.rotation</p:attrName>
                                        </p:attrNameLst>
                                      </p:cBhvr>
                                      <p:to>
                                        <p:strVal val="-45.0"/>
                                      </p:to>
                                    </p:set>
                                    <p:anim calcmode="lin" valueType="num">
                                      <p:cBhvr>
                                        <p:cTn id="31" dur="455" fill="hold">
                                          <p:stCondLst>
                                            <p:cond delay="455"/>
                                          </p:stCondLst>
                                        </p:cTn>
                                        <p:tgtEl>
                                          <p:spTgt spid="48131">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32" dur="455" fill="hold">
                                          <p:stCondLst>
                                            <p:cond delay="0"/>
                                          </p:stCondLst>
                                        </p:cTn>
                                        <p:tgtEl>
                                          <p:spTgt spid="48131">
                                            <p:txEl>
                                              <p:pRg st="2" end="2"/>
                                            </p:txEl>
                                          </p:spTgt>
                                        </p:tgtEl>
                                        <p:attrNameLst>
                                          <p:attrName>ppt_y</p:attrName>
                                        </p:attrNameLst>
                                      </p:cBhvr>
                                      <p:tavLst>
                                        <p:tav tm="0">
                                          <p:val>
                                            <p:strVal val="#ppt_y-1"/>
                                          </p:val>
                                        </p:tav>
                                        <p:tav tm="100000">
                                          <p:val>
                                            <p:strVal val="#ppt_y-(0.354*#ppt_w-0.172*#ppt_h)"/>
                                          </p:val>
                                        </p:tav>
                                      </p:tavLst>
                                    </p:anim>
                                    <p:anim calcmode="lin" valueType="num">
                                      <p:cBhvr>
                                        <p:cTn id="33" dur="156" decel="50000" autoRev="1" fill="hold">
                                          <p:stCondLst>
                                            <p:cond delay="455"/>
                                          </p:stCondLst>
                                        </p:cTn>
                                        <p:tgtEl>
                                          <p:spTgt spid="48131">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34" dur="136" fill="hold">
                                          <p:stCondLst>
                                            <p:cond delay="864"/>
                                          </p:stCondLst>
                                        </p:cTn>
                                        <p:tgtEl>
                                          <p:spTgt spid="48131">
                                            <p:txEl>
                                              <p:pRg st="2" end="2"/>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49154" name="Содержимое 2"/>
          <p:cNvSpPr>
            <a:spLocks noGrp="1"/>
          </p:cNvSpPr>
          <p:nvPr>
            <p:ph idx="1"/>
          </p:nvPr>
        </p:nvSpPr>
        <p:spPr>
          <a:xfrm>
            <a:off x="4000500" y="357188"/>
            <a:ext cx="5000625" cy="4525962"/>
          </a:xfrm>
        </p:spPr>
        <p:txBody>
          <a:bodyPr/>
          <a:lstStyle/>
          <a:p>
            <a:pPr algn="just">
              <a:buFontTx/>
              <a:buNone/>
            </a:pPr>
            <a:r>
              <a:rPr lang="ru-RU" smtClean="0"/>
              <a:t>        </a:t>
            </a:r>
            <a:r>
              <a:rPr lang="ru-RU" sz="2800" b="1" smtClean="0">
                <a:latin typeface="Monotype Corsiva" pitchFamily="66" charset="0"/>
              </a:rPr>
              <a:t>Князь Владимир помог византийцам, но обещанной невесты так и не дождался. Ромеи обманули князя. Тогда он пошел войной на их земли в Тавриду (Крым), осадил город Корсунь, который после многих трудов взял. Отсюда отправил послание императорам: «Взял я ваш город Корсунь. Если не отдадите Анну за меня замуж, то сделаю с вашей столицей то же, что и с Корсунью».</a:t>
            </a:r>
            <a:endParaRPr lang="ru-RU" b="1" smtClean="0">
              <a:latin typeface="Monotype Corsiva" pitchFamily="66" charset="0"/>
            </a:endParaRPr>
          </a:p>
        </p:txBody>
      </p:sp>
      <p:pic>
        <p:nvPicPr>
          <p:cNvPr id="21507" name="Рисунок 3" descr="осада Корсуни.jpg"/>
          <p:cNvPicPr>
            <a:picLocks noChangeAspect="1"/>
          </p:cNvPicPr>
          <p:nvPr/>
        </p:nvPicPr>
        <p:blipFill>
          <a:blip r:embed="rId3" cstate="print"/>
          <a:srcRect/>
          <a:stretch>
            <a:fillRect/>
          </a:stretch>
        </p:blipFill>
        <p:spPr bwMode="auto">
          <a:xfrm>
            <a:off x="642938" y="571500"/>
            <a:ext cx="3641725" cy="5786438"/>
          </a:xfrm>
          <a:prstGeom prst="rect">
            <a:avLst/>
          </a:prstGeom>
          <a:noFill/>
          <a:ln w="9525">
            <a:noFill/>
            <a:miter lim="800000"/>
            <a:headEnd/>
            <a:tailEnd/>
          </a:ln>
        </p:spPr>
      </p:pic>
    </p:spTree>
  </p:cSld>
  <p:clrMapOvr>
    <a:masterClrMapping/>
  </p:clrMapOvr>
  <p:transition spd="slow" advClick="0" advTm="3000">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49154">
                                            <p:txEl>
                                              <p:pRg st="0" end="0"/>
                                            </p:txEl>
                                          </p:spTgt>
                                        </p:tgtEl>
                                        <p:attrNameLst>
                                          <p:attrName>style.visibility</p:attrName>
                                        </p:attrNameLst>
                                      </p:cBhvr>
                                      <p:to>
                                        <p:strVal val="visible"/>
                                      </p:to>
                                    </p:set>
                                    <p:set>
                                      <p:cBhvr>
                                        <p:cTn id="7" dur="455" fill="hold">
                                          <p:stCondLst>
                                            <p:cond delay="0"/>
                                          </p:stCondLst>
                                        </p:cTn>
                                        <p:tgtEl>
                                          <p:spTgt spid="49154">
                                            <p:txEl>
                                              <p:pRg st="0" end="0"/>
                                            </p:txEl>
                                          </p:spTgt>
                                        </p:tgtEl>
                                        <p:attrNameLst>
                                          <p:attrName>style.rotation</p:attrName>
                                        </p:attrNameLst>
                                      </p:cBhvr>
                                      <p:to>
                                        <p:strVal val="-45.0"/>
                                      </p:to>
                                    </p:set>
                                    <p:anim calcmode="lin" valueType="num">
                                      <p:cBhvr>
                                        <p:cTn id="8" dur="455" fill="hold">
                                          <p:stCondLst>
                                            <p:cond delay="455"/>
                                          </p:stCondLst>
                                        </p:cTn>
                                        <p:tgtEl>
                                          <p:spTgt spid="49154">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9154">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9154">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9154">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50178" name="Содержимое 2"/>
          <p:cNvSpPr>
            <a:spLocks noGrp="1"/>
          </p:cNvSpPr>
          <p:nvPr>
            <p:ph idx="1"/>
          </p:nvPr>
        </p:nvSpPr>
        <p:spPr>
          <a:xfrm>
            <a:off x="428625" y="500063"/>
            <a:ext cx="8229600" cy="4525962"/>
          </a:xfrm>
        </p:spPr>
        <p:txBody>
          <a:bodyPr/>
          <a:lstStyle/>
          <a:p>
            <a:pPr algn="just">
              <a:buFontTx/>
              <a:buNone/>
            </a:pPr>
            <a:r>
              <a:rPr lang="ru-RU" smtClean="0"/>
              <a:t>         </a:t>
            </a:r>
            <a:r>
              <a:rPr lang="ru-RU" sz="2800" b="1" smtClean="0">
                <a:latin typeface="Monotype Corsiva" pitchFamily="66" charset="0"/>
              </a:rPr>
              <a:t>Византийцы ответили: «Нам, христианам, не подобает отдавать язычнику в замужество сестру. Если хочешь иметь ее супругою, то откажись от своих богов и уверуй во Христа, прими Святое Крещение».</a:t>
            </a:r>
          </a:p>
          <a:p>
            <a:pPr algn="just">
              <a:buFontTx/>
              <a:buNone/>
            </a:pPr>
            <a:r>
              <a:rPr lang="ru-RU" sz="2800" b="1" smtClean="0">
                <a:latin typeface="Monotype Corsiva" pitchFamily="66" charset="0"/>
              </a:rPr>
              <a:t>         Владимир отвечал:»Вашу веру я полюбил с того времени, когда мои послы побывали у вас. Я готов принять веру Христову».</a:t>
            </a:r>
          </a:p>
          <a:p>
            <a:pPr algn="just">
              <a:buFontTx/>
              <a:buNone/>
            </a:pPr>
            <a:r>
              <a:rPr lang="ru-RU" sz="2800" b="1" smtClean="0">
                <a:latin typeface="Monotype Corsiva" pitchFamily="66" charset="0"/>
              </a:rPr>
              <a:t>         Императорам пришлось долго уговаривать Анну. С тяжелым сердцем, как в полон, шла красавица замуж за неведомого варвара. Но ради сохранения свободы своей страны и ради распространения на землях славянских Христовой веры решила пожертвовать собой».</a:t>
            </a:r>
          </a:p>
        </p:txBody>
      </p:sp>
    </p:spTree>
  </p:cSld>
  <p:clrMapOvr>
    <a:masterClrMapping/>
  </p:clrMapOvr>
  <p:transition spd="slow" advClick="0" advTm="3000">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50178">
                                            <p:txEl>
                                              <p:pRg st="0" end="0"/>
                                            </p:txEl>
                                          </p:spTgt>
                                        </p:tgtEl>
                                        <p:attrNameLst>
                                          <p:attrName>style.visibility</p:attrName>
                                        </p:attrNameLst>
                                      </p:cBhvr>
                                      <p:to>
                                        <p:strVal val="visible"/>
                                      </p:to>
                                    </p:set>
                                    <p:set>
                                      <p:cBhvr>
                                        <p:cTn id="7" dur="455" fill="hold">
                                          <p:stCondLst>
                                            <p:cond delay="0"/>
                                          </p:stCondLst>
                                        </p:cTn>
                                        <p:tgtEl>
                                          <p:spTgt spid="50178">
                                            <p:txEl>
                                              <p:pRg st="0" end="0"/>
                                            </p:txEl>
                                          </p:spTgt>
                                        </p:tgtEl>
                                        <p:attrNameLst>
                                          <p:attrName>style.rotation</p:attrName>
                                        </p:attrNameLst>
                                      </p:cBhvr>
                                      <p:to>
                                        <p:strVal val="-45.0"/>
                                      </p:to>
                                    </p:set>
                                    <p:anim calcmode="lin" valueType="num">
                                      <p:cBhvr>
                                        <p:cTn id="8" dur="455" fill="hold">
                                          <p:stCondLst>
                                            <p:cond delay="455"/>
                                          </p:stCondLst>
                                        </p:cTn>
                                        <p:tgtEl>
                                          <p:spTgt spid="50178">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50178">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50178">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50178">
                                            <p:txEl>
                                              <p:pRg st="0" end="0"/>
                                            </p:txEl>
                                          </p:spTgt>
                                        </p:tgtEl>
                                        <p:attrNameLst>
                                          <p:attrName>ppt_y</p:attrName>
                                        </p:attrNameLst>
                                      </p:cBhvr>
                                      <p:tavLst>
                                        <p:tav tm="0">
                                          <p:val>
                                            <p:strVal val="#ppt_y-(0.354*#ppt_w-0.172*#ppt_h)"/>
                                          </p:val>
                                        </p:tav>
                                        <p:tav tm="100000">
                                          <p:val>
                                            <p:strVal val="#ppt_y"/>
                                          </p:val>
                                        </p:tav>
                                      </p:tavLst>
                                    </p:anim>
                                  </p:childTnLst>
                                </p:cTn>
                              </p:par>
                              <p:par>
                                <p:cTn id="12" presetID="38" presetClass="entr" presetSubtype="0" accel="50000" fill="hold" nodeType="withEffect">
                                  <p:stCondLst>
                                    <p:cond delay="0"/>
                                  </p:stCondLst>
                                  <p:iterate type="lt">
                                    <p:tmPct val="50000"/>
                                  </p:iterate>
                                  <p:childTnLst>
                                    <p:set>
                                      <p:cBhvr>
                                        <p:cTn id="13" dur="1" fill="hold">
                                          <p:stCondLst>
                                            <p:cond delay="0"/>
                                          </p:stCondLst>
                                        </p:cTn>
                                        <p:tgtEl>
                                          <p:spTgt spid="50178">
                                            <p:txEl>
                                              <p:pRg st="1" end="1"/>
                                            </p:txEl>
                                          </p:spTgt>
                                        </p:tgtEl>
                                        <p:attrNameLst>
                                          <p:attrName>style.visibility</p:attrName>
                                        </p:attrNameLst>
                                      </p:cBhvr>
                                      <p:to>
                                        <p:strVal val="visible"/>
                                      </p:to>
                                    </p:set>
                                    <p:set>
                                      <p:cBhvr>
                                        <p:cTn id="14" dur="455" fill="hold">
                                          <p:stCondLst>
                                            <p:cond delay="0"/>
                                          </p:stCondLst>
                                        </p:cTn>
                                        <p:tgtEl>
                                          <p:spTgt spid="50178">
                                            <p:txEl>
                                              <p:pRg st="1" end="1"/>
                                            </p:txEl>
                                          </p:spTgt>
                                        </p:tgtEl>
                                        <p:attrNameLst>
                                          <p:attrName>style.rotation</p:attrName>
                                        </p:attrNameLst>
                                      </p:cBhvr>
                                      <p:to>
                                        <p:strVal val="-45.0"/>
                                      </p:to>
                                    </p:set>
                                    <p:anim calcmode="lin" valueType="num">
                                      <p:cBhvr>
                                        <p:cTn id="15" dur="455" fill="hold">
                                          <p:stCondLst>
                                            <p:cond delay="455"/>
                                          </p:stCondLst>
                                        </p:cTn>
                                        <p:tgtEl>
                                          <p:spTgt spid="50178">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50178">
                                            <p:txEl>
                                              <p:pRg st="1" end="1"/>
                                            </p:txEl>
                                          </p:spTgt>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50178">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50178">
                                            <p:txEl>
                                              <p:pRg st="1" end="1"/>
                                            </p:txEl>
                                          </p:spTgt>
                                        </p:tgtEl>
                                        <p:attrNameLst>
                                          <p:attrName>ppt_y</p:attrName>
                                        </p:attrNameLst>
                                      </p:cBhvr>
                                      <p:tavLst>
                                        <p:tav tm="0">
                                          <p:val>
                                            <p:strVal val="#ppt_y-(0.354*#ppt_w-0.172*#ppt_h)"/>
                                          </p:val>
                                        </p:tav>
                                        <p:tav tm="100000">
                                          <p:val>
                                            <p:strVal val="#ppt_y"/>
                                          </p:val>
                                        </p:tav>
                                      </p:tavLst>
                                    </p:anim>
                                  </p:childTnLst>
                                </p:cTn>
                              </p:par>
                              <p:par>
                                <p:cTn id="19" presetID="38" presetClass="entr" presetSubtype="0" accel="50000" fill="hold" nodeType="withEffect">
                                  <p:stCondLst>
                                    <p:cond delay="0"/>
                                  </p:stCondLst>
                                  <p:iterate type="lt">
                                    <p:tmPct val="50000"/>
                                  </p:iterate>
                                  <p:childTnLst>
                                    <p:set>
                                      <p:cBhvr>
                                        <p:cTn id="20" dur="1" fill="hold">
                                          <p:stCondLst>
                                            <p:cond delay="0"/>
                                          </p:stCondLst>
                                        </p:cTn>
                                        <p:tgtEl>
                                          <p:spTgt spid="50178">
                                            <p:txEl>
                                              <p:pRg st="2" end="2"/>
                                            </p:txEl>
                                          </p:spTgt>
                                        </p:tgtEl>
                                        <p:attrNameLst>
                                          <p:attrName>style.visibility</p:attrName>
                                        </p:attrNameLst>
                                      </p:cBhvr>
                                      <p:to>
                                        <p:strVal val="visible"/>
                                      </p:to>
                                    </p:set>
                                    <p:set>
                                      <p:cBhvr>
                                        <p:cTn id="21" dur="455" fill="hold">
                                          <p:stCondLst>
                                            <p:cond delay="0"/>
                                          </p:stCondLst>
                                        </p:cTn>
                                        <p:tgtEl>
                                          <p:spTgt spid="50178">
                                            <p:txEl>
                                              <p:pRg st="2" end="2"/>
                                            </p:txEl>
                                          </p:spTgt>
                                        </p:tgtEl>
                                        <p:attrNameLst>
                                          <p:attrName>style.rotation</p:attrName>
                                        </p:attrNameLst>
                                      </p:cBhvr>
                                      <p:to>
                                        <p:strVal val="-45.0"/>
                                      </p:to>
                                    </p:set>
                                    <p:anim calcmode="lin" valueType="num">
                                      <p:cBhvr>
                                        <p:cTn id="22" dur="455" fill="hold">
                                          <p:stCondLst>
                                            <p:cond delay="455"/>
                                          </p:stCondLst>
                                        </p:cTn>
                                        <p:tgtEl>
                                          <p:spTgt spid="50178">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23" dur="455" fill="hold">
                                          <p:stCondLst>
                                            <p:cond delay="0"/>
                                          </p:stCondLst>
                                        </p:cTn>
                                        <p:tgtEl>
                                          <p:spTgt spid="50178">
                                            <p:txEl>
                                              <p:pRg st="2" end="2"/>
                                            </p:txEl>
                                          </p:spTgt>
                                        </p:tgtEl>
                                        <p:attrNameLst>
                                          <p:attrName>ppt_y</p:attrName>
                                        </p:attrNameLst>
                                      </p:cBhvr>
                                      <p:tavLst>
                                        <p:tav tm="0">
                                          <p:val>
                                            <p:strVal val="#ppt_y-1"/>
                                          </p:val>
                                        </p:tav>
                                        <p:tav tm="100000">
                                          <p:val>
                                            <p:strVal val="#ppt_y-(0.354*#ppt_w-0.172*#ppt_h)"/>
                                          </p:val>
                                        </p:tav>
                                      </p:tavLst>
                                    </p:anim>
                                    <p:anim calcmode="lin" valueType="num">
                                      <p:cBhvr>
                                        <p:cTn id="24" dur="156" decel="50000" autoRev="1" fill="hold">
                                          <p:stCondLst>
                                            <p:cond delay="455"/>
                                          </p:stCondLst>
                                        </p:cTn>
                                        <p:tgtEl>
                                          <p:spTgt spid="50178">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25" dur="136" fill="hold">
                                          <p:stCondLst>
                                            <p:cond delay="864"/>
                                          </p:stCondLst>
                                        </p:cTn>
                                        <p:tgtEl>
                                          <p:spTgt spid="50178">
                                            <p:txEl>
                                              <p:pRg st="2" end="2"/>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EFD1"/>
            </a:gs>
            <a:gs pos="64999">
              <a:srgbClr val="F0EBD5"/>
            </a:gs>
            <a:gs pos="100000">
              <a:srgbClr val="D1C39F"/>
            </a:gs>
          </a:gsLst>
          <a:path path="shape">
            <a:fillToRect l="50000" t="50000" r="50000" b="50000"/>
          </a:path>
        </a:gradFill>
        <a:effectLst/>
      </p:bgPr>
    </p:bg>
    <p:spTree>
      <p:nvGrpSpPr>
        <p:cNvPr id="1" name=""/>
        <p:cNvGrpSpPr/>
        <p:nvPr/>
      </p:nvGrpSpPr>
      <p:grpSpPr>
        <a:xfrm>
          <a:off x="0" y="0"/>
          <a:ext cx="0" cy="0"/>
          <a:chOff x="0" y="0"/>
          <a:chExt cx="0" cy="0"/>
        </a:xfrm>
      </p:grpSpPr>
      <p:pic>
        <p:nvPicPr>
          <p:cNvPr id="23554" name="Содержимое 3" descr="Князь Владимир в Корсуни.jpg"/>
          <p:cNvPicPr>
            <a:picLocks noGrp="1" noChangeAspect="1"/>
          </p:cNvPicPr>
          <p:nvPr>
            <p:ph idx="1"/>
          </p:nvPr>
        </p:nvPicPr>
        <p:blipFill>
          <a:blip r:embed="rId2" cstate="print"/>
          <a:srcRect/>
          <a:stretch>
            <a:fillRect/>
          </a:stretch>
        </p:blipFill>
        <p:spPr>
          <a:xfrm>
            <a:off x="1785938" y="357188"/>
            <a:ext cx="5857875" cy="6042025"/>
          </a:xfrm>
        </p:spPr>
      </p:pic>
    </p:spTree>
  </p:cSld>
  <p:clrMapOvr>
    <a:masterClrMapping/>
  </p:clrMapOvr>
  <p:transition spd="slow" advClick="0" advTm="3000">
    <p:pull dir="l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52226" name="Содержимое 2"/>
          <p:cNvSpPr>
            <a:spLocks noGrp="1"/>
          </p:cNvSpPr>
          <p:nvPr>
            <p:ph idx="1"/>
          </p:nvPr>
        </p:nvSpPr>
        <p:spPr>
          <a:xfrm>
            <a:off x="785813" y="4929188"/>
            <a:ext cx="8001000" cy="1500187"/>
          </a:xfrm>
        </p:spPr>
        <p:txBody>
          <a:bodyPr/>
          <a:lstStyle/>
          <a:p>
            <a:pPr algn="just">
              <a:buFontTx/>
              <a:buNone/>
            </a:pPr>
            <a:r>
              <a:rPr lang="ru-RU" sz="2400" b="1" smtClean="0">
                <a:latin typeface="Monotype Corsiva" pitchFamily="66" charset="0"/>
              </a:rPr>
              <a:t>Анна, узнав об этом, велела передать ему:</a:t>
            </a:r>
          </a:p>
          <a:p>
            <a:pPr algn="just">
              <a:buFontTx/>
              <a:buNone/>
            </a:pPr>
            <a:r>
              <a:rPr lang="ru-RU" sz="2400" b="1" smtClean="0">
                <a:latin typeface="Monotype Corsiva" pitchFamily="66" charset="0"/>
              </a:rPr>
              <a:t>        - Крестись скорее. Только с этим ты сможешь обрести душевное и телесное здоровье.</a:t>
            </a:r>
          </a:p>
        </p:txBody>
      </p:sp>
      <p:pic>
        <p:nvPicPr>
          <p:cNvPr id="24579" name="Рисунок 3" descr="Храм Корсуни.jpg"/>
          <p:cNvPicPr>
            <a:picLocks noChangeAspect="1"/>
          </p:cNvPicPr>
          <p:nvPr/>
        </p:nvPicPr>
        <p:blipFill>
          <a:blip r:embed="rId3" cstate="print"/>
          <a:srcRect/>
          <a:stretch>
            <a:fillRect/>
          </a:stretch>
        </p:blipFill>
        <p:spPr bwMode="auto">
          <a:xfrm>
            <a:off x="357188" y="285750"/>
            <a:ext cx="4773612" cy="4572000"/>
          </a:xfrm>
          <a:prstGeom prst="rect">
            <a:avLst/>
          </a:prstGeom>
          <a:noFill/>
          <a:ln w="9525">
            <a:noFill/>
            <a:miter lim="800000"/>
            <a:headEnd/>
            <a:tailEnd/>
          </a:ln>
        </p:spPr>
      </p:pic>
      <p:sp>
        <p:nvSpPr>
          <p:cNvPr id="52228" name="TextBox 4"/>
          <p:cNvSpPr txBox="1">
            <a:spLocks noChangeArrowheads="1"/>
          </p:cNvSpPr>
          <p:nvPr/>
        </p:nvSpPr>
        <p:spPr bwMode="auto">
          <a:xfrm>
            <a:off x="5357813" y="428625"/>
            <a:ext cx="3429000" cy="4524375"/>
          </a:xfrm>
          <a:prstGeom prst="rect">
            <a:avLst/>
          </a:prstGeom>
          <a:noFill/>
          <a:ln w="9525">
            <a:noFill/>
            <a:miter lim="800000"/>
            <a:headEnd/>
            <a:tailEnd/>
          </a:ln>
        </p:spPr>
        <p:txBody>
          <a:bodyPr>
            <a:spAutoFit/>
          </a:bodyPr>
          <a:lstStyle/>
          <a:p>
            <a:pPr algn="just"/>
            <a:r>
              <a:rPr lang="ru-RU" sz="2400" b="1">
                <a:latin typeface="Monotype Corsiva" pitchFamily="66" charset="0"/>
              </a:rPr>
              <a:t>    В Корсуни византийскую царевну встретили с большими почестями. Но Владимир не смог увидеть долгожданную невесту: накануне ее приезда он внезапно заболел и ослеп. Князь находился в унынии и полном смятении: может, это языческие боги прогневались на него за отступничество?</a:t>
            </a:r>
            <a:endParaRPr lang="ru-RU" sz="2400"/>
          </a:p>
        </p:txBody>
      </p:sp>
    </p:spTree>
  </p:cSld>
  <p:clrMapOvr>
    <a:masterClrMapping/>
  </p:clrMapOvr>
  <p:transition spd="slow" advClick="0" advTm="3000">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52228">
                                            <p:txEl>
                                              <p:pRg st="0" end="0"/>
                                            </p:txEl>
                                          </p:spTgt>
                                        </p:tgtEl>
                                        <p:attrNameLst>
                                          <p:attrName>style.visibility</p:attrName>
                                        </p:attrNameLst>
                                      </p:cBhvr>
                                      <p:to>
                                        <p:strVal val="visible"/>
                                      </p:to>
                                    </p:set>
                                    <p:set>
                                      <p:cBhvr>
                                        <p:cTn id="7" dur="455" fill="hold">
                                          <p:stCondLst>
                                            <p:cond delay="0"/>
                                          </p:stCondLst>
                                        </p:cTn>
                                        <p:tgtEl>
                                          <p:spTgt spid="52228">
                                            <p:txEl>
                                              <p:pRg st="0" end="0"/>
                                            </p:txEl>
                                          </p:spTgt>
                                        </p:tgtEl>
                                        <p:attrNameLst>
                                          <p:attrName>style.rotation</p:attrName>
                                        </p:attrNameLst>
                                      </p:cBhvr>
                                      <p:to>
                                        <p:strVal val="-45.0"/>
                                      </p:to>
                                    </p:set>
                                    <p:anim calcmode="lin" valueType="num">
                                      <p:cBhvr>
                                        <p:cTn id="8" dur="455" fill="hold">
                                          <p:stCondLst>
                                            <p:cond delay="455"/>
                                          </p:stCondLst>
                                        </p:cTn>
                                        <p:tgtEl>
                                          <p:spTgt spid="52228">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52228">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52228">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52228">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8" presetClass="entr" presetSubtype="0" accel="50000" fill="hold" nodeType="clickEffect">
                                  <p:stCondLst>
                                    <p:cond delay="0"/>
                                  </p:stCondLst>
                                  <p:iterate type="lt">
                                    <p:tmPct val="50000"/>
                                  </p:iterate>
                                  <p:childTnLst>
                                    <p:set>
                                      <p:cBhvr>
                                        <p:cTn id="15" dur="1" fill="hold">
                                          <p:stCondLst>
                                            <p:cond delay="0"/>
                                          </p:stCondLst>
                                        </p:cTn>
                                        <p:tgtEl>
                                          <p:spTgt spid="52226">
                                            <p:txEl>
                                              <p:pRg st="0" end="0"/>
                                            </p:txEl>
                                          </p:spTgt>
                                        </p:tgtEl>
                                        <p:attrNameLst>
                                          <p:attrName>style.visibility</p:attrName>
                                        </p:attrNameLst>
                                      </p:cBhvr>
                                      <p:to>
                                        <p:strVal val="visible"/>
                                      </p:to>
                                    </p:set>
                                    <p:set>
                                      <p:cBhvr>
                                        <p:cTn id="16" dur="455" fill="hold">
                                          <p:stCondLst>
                                            <p:cond delay="0"/>
                                          </p:stCondLst>
                                        </p:cTn>
                                        <p:tgtEl>
                                          <p:spTgt spid="52226">
                                            <p:txEl>
                                              <p:pRg st="0" end="0"/>
                                            </p:txEl>
                                          </p:spTgt>
                                        </p:tgtEl>
                                        <p:attrNameLst>
                                          <p:attrName>style.rotation</p:attrName>
                                        </p:attrNameLst>
                                      </p:cBhvr>
                                      <p:to>
                                        <p:strVal val="-45.0"/>
                                      </p:to>
                                    </p:set>
                                    <p:anim calcmode="lin" valueType="num">
                                      <p:cBhvr>
                                        <p:cTn id="17" dur="455" fill="hold">
                                          <p:stCondLst>
                                            <p:cond delay="455"/>
                                          </p:stCondLst>
                                        </p:cTn>
                                        <p:tgtEl>
                                          <p:spTgt spid="52226">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8" dur="455" fill="hold">
                                          <p:stCondLst>
                                            <p:cond delay="0"/>
                                          </p:stCondLst>
                                        </p:cTn>
                                        <p:tgtEl>
                                          <p:spTgt spid="52226">
                                            <p:txEl>
                                              <p:pRg st="0" end="0"/>
                                            </p:txEl>
                                          </p:spTgt>
                                        </p:tgtEl>
                                        <p:attrNameLst>
                                          <p:attrName>ppt_y</p:attrName>
                                        </p:attrNameLst>
                                      </p:cBhvr>
                                      <p:tavLst>
                                        <p:tav tm="0">
                                          <p:val>
                                            <p:strVal val="#ppt_y-1"/>
                                          </p:val>
                                        </p:tav>
                                        <p:tav tm="100000">
                                          <p:val>
                                            <p:strVal val="#ppt_y-(0.354*#ppt_w-0.172*#ppt_h)"/>
                                          </p:val>
                                        </p:tav>
                                      </p:tavLst>
                                    </p:anim>
                                    <p:anim calcmode="lin" valueType="num">
                                      <p:cBhvr>
                                        <p:cTn id="19" dur="156" decel="50000" autoRev="1" fill="hold">
                                          <p:stCondLst>
                                            <p:cond delay="455"/>
                                          </p:stCondLst>
                                        </p:cTn>
                                        <p:tgtEl>
                                          <p:spTgt spid="52226">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0" dur="136" fill="hold">
                                          <p:stCondLst>
                                            <p:cond delay="864"/>
                                          </p:stCondLst>
                                        </p:cTn>
                                        <p:tgtEl>
                                          <p:spTgt spid="52226">
                                            <p:txEl>
                                              <p:pRg st="0" end="0"/>
                                            </p:txEl>
                                          </p:spTgt>
                                        </p:tgtEl>
                                        <p:attrNameLst>
                                          <p:attrName>ppt_y</p:attrName>
                                        </p:attrNameLst>
                                      </p:cBhvr>
                                      <p:tavLst>
                                        <p:tav tm="0">
                                          <p:val>
                                            <p:strVal val="#ppt_y-(0.354*#ppt_w-0.172*#ppt_h)"/>
                                          </p:val>
                                        </p:tav>
                                        <p:tav tm="100000">
                                          <p:val>
                                            <p:strVal val="#ppt_y"/>
                                          </p:val>
                                        </p:tav>
                                      </p:tavLst>
                                    </p:anim>
                                  </p:childTnLst>
                                </p:cTn>
                              </p:par>
                              <p:par>
                                <p:cTn id="21" presetID="38" presetClass="entr" presetSubtype="0" accel="50000" fill="hold" nodeType="withEffect">
                                  <p:stCondLst>
                                    <p:cond delay="0"/>
                                  </p:stCondLst>
                                  <p:iterate type="lt">
                                    <p:tmPct val="50000"/>
                                  </p:iterate>
                                  <p:childTnLst>
                                    <p:set>
                                      <p:cBhvr>
                                        <p:cTn id="22" dur="1" fill="hold">
                                          <p:stCondLst>
                                            <p:cond delay="0"/>
                                          </p:stCondLst>
                                        </p:cTn>
                                        <p:tgtEl>
                                          <p:spTgt spid="52226">
                                            <p:txEl>
                                              <p:pRg st="1" end="1"/>
                                            </p:txEl>
                                          </p:spTgt>
                                        </p:tgtEl>
                                        <p:attrNameLst>
                                          <p:attrName>style.visibility</p:attrName>
                                        </p:attrNameLst>
                                      </p:cBhvr>
                                      <p:to>
                                        <p:strVal val="visible"/>
                                      </p:to>
                                    </p:set>
                                    <p:set>
                                      <p:cBhvr>
                                        <p:cTn id="23" dur="455" fill="hold">
                                          <p:stCondLst>
                                            <p:cond delay="0"/>
                                          </p:stCondLst>
                                        </p:cTn>
                                        <p:tgtEl>
                                          <p:spTgt spid="52226">
                                            <p:txEl>
                                              <p:pRg st="1" end="1"/>
                                            </p:txEl>
                                          </p:spTgt>
                                        </p:tgtEl>
                                        <p:attrNameLst>
                                          <p:attrName>style.rotation</p:attrName>
                                        </p:attrNameLst>
                                      </p:cBhvr>
                                      <p:to>
                                        <p:strVal val="-45.0"/>
                                      </p:to>
                                    </p:set>
                                    <p:anim calcmode="lin" valueType="num">
                                      <p:cBhvr>
                                        <p:cTn id="24" dur="455" fill="hold">
                                          <p:stCondLst>
                                            <p:cond delay="455"/>
                                          </p:stCondLst>
                                        </p:cTn>
                                        <p:tgtEl>
                                          <p:spTgt spid="52226">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25" dur="455" fill="hold">
                                          <p:stCondLst>
                                            <p:cond delay="0"/>
                                          </p:stCondLst>
                                        </p:cTn>
                                        <p:tgtEl>
                                          <p:spTgt spid="52226">
                                            <p:txEl>
                                              <p:pRg st="1" end="1"/>
                                            </p:txEl>
                                          </p:spTgt>
                                        </p:tgtEl>
                                        <p:attrNameLst>
                                          <p:attrName>ppt_y</p:attrName>
                                        </p:attrNameLst>
                                      </p:cBhvr>
                                      <p:tavLst>
                                        <p:tav tm="0">
                                          <p:val>
                                            <p:strVal val="#ppt_y-1"/>
                                          </p:val>
                                        </p:tav>
                                        <p:tav tm="100000">
                                          <p:val>
                                            <p:strVal val="#ppt_y-(0.354*#ppt_w-0.172*#ppt_h)"/>
                                          </p:val>
                                        </p:tav>
                                      </p:tavLst>
                                    </p:anim>
                                    <p:anim calcmode="lin" valueType="num">
                                      <p:cBhvr>
                                        <p:cTn id="26" dur="156" decel="50000" autoRev="1" fill="hold">
                                          <p:stCondLst>
                                            <p:cond delay="455"/>
                                          </p:stCondLst>
                                        </p:cTn>
                                        <p:tgtEl>
                                          <p:spTgt spid="52226">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27" dur="136" fill="hold">
                                          <p:stCondLst>
                                            <p:cond delay="864"/>
                                          </p:stCondLst>
                                        </p:cTn>
                                        <p:tgtEl>
                                          <p:spTgt spid="52226">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53250" name="Содержимое 2"/>
          <p:cNvSpPr>
            <a:spLocks noGrp="1"/>
          </p:cNvSpPr>
          <p:nvPr>
            <p:ph idx="1"/>
          </p:nvPr>
        </p:nvSpPr>
        <p:spPr>
          <a:xfrm>
            <a:off x="428625" y="357188"/>
            <a:ext cx="8229600" cy="4525962"/>
          </a:xfrm>
        </p:spPr>
        <p:txBody>
          <a:bodyPr/>
          <a:lstStyle/>
          <a:p>
            <a:pPr algn="just">
              <a:buFontTx/>
              <a:buNone/>
            </a:pPr>
            <a:r>
              <a:rPr lang="ru-RU" b="1" smtClean="0">
                <a:latin typeface="Monotype Corsiva" pitchFamily="66" charset="0"/>
              </a:rPr>
              <a:t>        </a:t>
            </a:r>
            <a:r>
              <a:rPr lang="ru-RU" sz="2800" b="1" smtClean="0">
                <a:latin typeface="Monotype Corsiva" pitchFamily="66" charset="0"/>
              </a:rPr>
              <a:t>Призвал великий князь епископа и принял Святое Крещение в городе Корсуни. После погружения князя в купель, произошло чудо: он прозрел. И не только внешняя произошла с ним перемена. Сама душа великого князя переродилась в тот момент!</a:t>
            </a:r>
          </a:p>
          <a:p>
            <a:pPr algn="just">
              <a:buFontTx/>
              <a:buNone/>
            </a:pPr>
            <a:r>
              <a:rPr lang="ru-RU" sz="2800" b="1" smtClean="0">
                <a:latin typeface="Monotype Corsiva" pitchFamily="66" charset="0"/>
              </a:rPr>
              <a:t>        - Теперь узнал я Истинного Бога! – радостно воскликнул Владимир.</a:t>
            </a:r>
          </a:p>
          <a:p>
            <a:pPr algn="just">
              <a:buFontTx/>
              <a:buNone/>
            </a:pPr>
            <a:r>
              <a:rPr lang="ru-RU" sz="2800" b="1" smtClean="0">
                <a:latin typeface="Monotype Corsiva" pitchFamily="66" charset="0"/>
              </a:rPr>
              <a:t>        При виде его чудесного исцеления уверовали во Христа княжеские дружинники и бояре, бывшие с ним. И все крестились.</a:t>
            </a:r>
          </a:p>
        </p:txBody>
      </p:sp>
    </p:spTree>
  </p:cSld>
  <p:clrMapOvr>
    <a:masterClrMapping/>
  </p:clrMapOvr>
  <p:transition spd="slow" advClick="0" advTm="3000">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53250">
                                            <p:txEl>
                                              <p:pRg st="0" end="0"/>
                                            </p:txEl>
                                          </p:spTgt>
                                        </p:tgtEl>
                                        <p:attrNameLst>
                                          <p:attrName>style.visibility</p:attrName>
                                        </p:attrNameLst>
                                      </p:cBhvr>
                                      <p:to>
                                        <p:strVal val="visible"/>
                                      </p:to>
                                    </p:set>
                                    <p:set>
                                      <p:cBhvr>
                                        <p:cTn id="7" dur="455" fill="hold">
                                          <p:stCondLst>
                                            <p:cond delay="0"/>
                                          </p:stCondLst>
                                        </p:cTn>
                                        <p:tgtEl>
                                          <p:spTgt spid="53250">
                                            <p:txEl>
                                              <p:pRg st="0" end="0"/>
                                            </p:txEl>
                                          </p:spTgt>
                                        </p:tgtEl>
                                        <p:attrNameLst>
                                          <p:attrName>style.rotation</p:attrName>
                                        </p:attrNameLst>
                                      </p:cBhvr>
                                      <p:to>
                                        <p:strVal val="-45.0"/>
                                      </p:to>
                                    </p:set>
                                    <p:anim calcmode="lin" valueType="num">
                                      <p:cBhvr>
                                        <p:cTn id="8" dur="455" fill="hold">
                                          <p:stCondLst>
                                            <p:cond delay="455"/>
                                          </p:stCondLst>
                                        </p:cTn>
                                        <p:tgtEl>
                                          <p:spTgt spid="53250">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53250">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53250">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53250">
                                            <p:txEl>
                                              <p:pRg st="0" end="0"/>
                                            </p:txEl>
                                          </p:spTgt>
                                        </p:tgtEl>
                                        <p:attrNameLst>
                                          <p:attrName>ppt_y</p:attrName>
                                        </p:attrNameLst>
                                      </p:cBhvr>
                                      <p:tavLst>
                                        <p:tav tm="0">
                                          <p:val>
                                            <p:strVal val="#ppt_y-(0.354*#ppt_w-0.172*#ppt_h)"/>
                                          </p:val>
                                        </p:tav>
                                        <p:tav tm="100000">
                                          <p:val>
                                            <p:strVal val="#ppt_y"/>
                                          </p:val>
                                        </p:tav>
                                      </p:tavLst>
                                    </p:anim>
                                  </p:childTnLst>
                                </p:cTn>
                              </p:par>
                              <p:par>
                                <p:cTn id="12" presetID="38" presetClass="entr" presetSubtype="0" accel="50000" fill="hold" nodeType="withEffect">
                                  <p:stCondLst>
                                    <p:cond delay="0"/>
                                  </p:stCondLst>
                                  <p:iterate type="lt">
                                    <p:tmPct val="50000"/>
                                  </p:iterate>
                                  <p:childTnLst>
                                    <p:set>
                                      <p:cBhvr>
                                        <p:cTn id="13" dur="1" fill="hold">
                                          <p:stCondLst>
                                            <p:cond delay="0"/>
                                          </p:stCondLst>
                                        </p:cTn>
                                        <p:tgtEl>
                                          <p:spTgt spid="53250">
                                            <p:txEl>
                                              <p:pRg st="1" end="1"/>
                                            </p:txEl>
                                          </p:spTgt>
                                        </p:tgtEl>
                                        <p:attrNameLst>
                                          <p:attrName>style.visibility</p:attrName>
                                        </p:attrNameLst>
                                      </p:cBhvr>
                                      <p:to>
                                        <p:strVal val="visible"/>
                                      </p:to>
                                    </p:set>
                                    <p:set>
                                      <p:cBhvr>
                                        <p:cTn id="14" dur="455" fill="hold">
                                          <p:stCondLst>
                                            <p:cond delay="0"/>
                                          </p:stCondLst>
                                        </p:cTn>
                                        <p:tgtEl>
                                          <p:spTgt spid="53250">
                                            <p:txEl>
                                              <p:pRg st="1" end="1"/>
                                            </p:txEl>
                                          </p:spTgt>
                                        </p:tgtEl>
                                        <p:attrNameLst>
                                          <p:attrName>style.rotation</p:attrName>
                                        </p:attrNameLst>
                                      </p:cBhvr>
                                      <p:to>
                                        <p:strVal val="-45.0"/>
                                      </p:to>
                                    </p:set>
                                    <p:anim calcmode="lin" valueType="num">
                                      <p:cBhvr>
                                        <p:cTn id="15" dur="455" fill="hold">
                                          <p:stCondLst>
                                            <p:cond delay="455"/>
                                          </p:stCondLst>
                                        </p:cTn>
                                        <p:tgtEl>
                                          <p:spTgt spid="53250">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53250">
                                            <p:txEl>
                                              <p:pRg st="1" end="1"/>
                                            </p:txEl>
                                          </p:spTgt>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53250">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53250">
                                            <p:txEl>
                                              <p:pRg st="1" end="1"/>
                                            </p:txEl>
                                          </p:spTgt>
                                        </p:tgtEl>
                                        <p:attrNameLst>
                                          <p:attrName>ppt_y</p:attrName>
                                        </p:attrNameLst>
                                      </p:cBhvr>
                                      <p:tavLst>
                                        <p:tav tm="0">
                                          <p:val>
                                            <p:strVal val="#ppt_y-(0.354*#ppt_w-0.172*#ppt_h)"/>
                                          </p:val>
                                        </p:tav>
                                        <p:tav tm="100000">
                                          <p:val>
                                            <p:strVal val="#ppt_y"/>
                                          </p:val>
                                        </p:tav>
                                      </p:tavLst>
                                    </p:anim>
                                  </p:childTnLst>
                                </p:cTn>
                              </p:par>
                              <p:par>
                                <p:cTn id="19" presetID="38" presetClass="entr" presetSubtype="0" accel="50000" fill="hold" nodeType="withEffect">
                                  <p:stCondLst>
                                    <p:cond delay="0"/>
                                  </p:stCondLst>
                                  <p:iterate type="lt">
                                    <p:tmPct val="50000"/>
                                  </p:iterate>
                                  <p:childTnLst>
                                    <p:set>
                                      <p:cBhvr>
                                        <p:cTn id="20" dur="1" fill="hold">
                                          <p:stCondLst>
                                            <p:cond delay="0"/>
                                          </p:stCondLst>
                                        </p:cTn>
                                        <p:tgtEl>
                                          <p:spTgt spid="53250">
                                            <p:txEl>
                                              <p:pRg st="2" end="2"/>
                                            </p:txEl>
                                          </p:spTgt>
                                        </p:tgtEl>
                                        <p:attrNameLst>
                                          <p:attrName>style.visibility</p:attrName>
                                        </p:attrNameLst>
                                      </p:cBhvr>
                                      <p:to>
                                        <p:strVal val="visible"/>
                                      </p:to>
                                    </p:set>
                                    <p:set>
                                      <p:cBhvr>
                                        <p:cTn id="21" dur="455" fill="hold">
                                          <p:stCondLst>
                                            <p:cond delay="0"/>
                                          </p:stCondLst>
                                        </p:cTn>
                                        <p:tgtEl>
                                          <p:spTgt spid="53250">
                                            <p:txEl>
                                              <p:pRg st="2" end="2"/>
                                            </p:txEl>
                                          </p:spTgt>
                                        </p:tgtEl>
                                        <p:attrNameLst>
                                          <p:attrName>style.rotation</p:attrName>
                                        </p:attrNameLst>
                                      </p:cBhvr>
                                      <p:to>
                                        <p:strVal val="-45.0"/>
                                      </p:to>
                                    </p:set>
                                    <p:anim calcmode="lin" valueType="num">
                                      <p:cBhvr>
                                        <p:cTn id="22" dur="455" fill="hold">
                                          <p:stCondLst>
                                            <p:cond delay="455"/>
                                          </p:stCondLst>
                                        </p:cTn>
                                        <p:tgtEl>
                                          <p:spTgt spid="53250">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23" dur="455" fill="hold">
                                          <p:stCondLst>
                                            <p:cond delay="0"/>
                                          </p:stCondLst>
                                        </p:cTn>
                                        <p:tgtEl>
                                          <p:spTgt spid="53250">
                                            <p:txEl>
                                              <p:pRg st="2" end="2"/>
                                            </p:txEl>
                                          </p:spTgt>
                                        </p:tgtEl>
                                        <p:attrNameLst>
                                          <p:attrName>ppt_y</p:attrName>
                                        </p:attrNameLst>
                                      </p:cBhvr>
                                      <p:tavLst>
                                        <p:tav tm="0">
                                          <p:val>
                                            <p:strVal val="#ppt_y-1"/>
                                          </p:val>
                                        </p:tav>
                                        <p:tav tm="100000">
                                          <p:val>
                                            <p:strVal val="#ppt_y-(0.354*#ppt_w-0.172*#ppt_h)"/>
                                          </p:val>
                                        </p:tav>
                                      </p:tavLst>
                                    </p:anim>
                                    <p:anim calcmode="lin" valueType="num">
                                      <p:cBhvr>
                                        <p:cTn id="24" dur="156" decel="50000" autoRev="1" fill="hold">
                                          <p:stCondLst>
                                            <p:cond delay="455"/>
                                          </p:stCondLst>
                                        </p:cTn>
                                        <p:tgtEl>
                                          <p:spTgt spid="53250">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25" dur="136" fill="hold">
                                          <p:stCondLst>
                                            <p:cond delay="864"/>
                                          </p:stCondLst>
                                        </p:cTn>
                                        <p:tgtEl>
                                          <p:spTgt spid="53250">
                                            <p:txEl>
                                              <p:pRg st="2" end="2"/>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54274" name="Содержимое 2"/>
          <p:cNvSpPr>
            <a:spLocks noGrp="1"/>
          </p:cNvSpPr>
          <p:nvPr>
            <p:ph idx="1"/>
          </p:nvPr>
        </p:nvSpPr>
        <p:spPr>
          <a:xfrm>
            <a:off x="-285750" y="642938"/>
            <a:ext cx="4071938" cy="5929312"/>
          </a:xfrm>
        </p:spPr>
        <p:txBody>
          <a:bodyPr/>
          <a:lstStyle/>
          <a:p>
            <a:pPr algn="just">
              <a:buFontTx/>
              <a:buNone/>
            </a:pPr>
            <a:r>
              <a:rPr lang="ru-RU" sz="2800" b="1" smtClean="0">
                <a:latin typeface="Monotype Corsiva" pitchFamily="66" charset="0"/>
              </a:rPr>
              <a:t>           В таинстве Крещения великий князь Владимир получил имя Василий, что в переводе обозначает «царственный».</a:t>
            </a:r>
          </a:p>
          <a:p>
            <a:pPr algn="just">
              <a:buFontTx/>
              <a:buNone/>
            </a:pPr>
            <a:r>
              <a:rPr lang="ru-RU" sz="2800" b="1" smtClean="0">
                <a:latin typeface="Monotype Corsiva" pitchFamily="66" charset="0"/>
              </a:rPr>
              <a:t>          После Крещения великий князь обручился со своей невестой, а спустя несколько дней состоялось венчание.</a:t>
            </a:r>
            <a:endParaRPr lang="ru-RU" b="1" smtClean="0">
              <a:latin typeface="Monotype Corsiva" pitchFamily="66" charset="0"/>
            </a:endParaRPr>
          </a:p>
        </p:txBody>
      </p:sp>
      <p:pic>
        <p:nvPicPr>
          <p:cNvPr id="26627" name="Рисунок 3" descr="Крешние князя Владимира.jpg"/>
          <p:cNvPicPr>
            <a:picLocks noChangeAspect="1"/>
          </p:cNvPicPr>
          <p:nvPr/>
        </p:nvPicPr>
        <p:blipFill>
          <a:blip r:embed="rId3" cstate="print"/>
          <a:srcRect/>
          <a:stretch>
            <a:fillRect/>
          </a:stretch>
        </p:blipFill>
        <p:spPr bwMode="auto">
          <a:xfrm>
            <a:off x="3940175" y="285750"/>
            <a:ext cx="4846638" cy="6072188"/>
          </a:xfrm>
          <a:prstGeom prst="rect">
            <a:avLst/>
          </a:prstGeom>
          <a:noFill/>
          <a:ln w="9525">
            <a:noFill/>
            <a:miter lim="800000"/>
            <a:headEnd/>
            <a:tailEnd/>
          </a:ln>
        </p:spPr>
      </p:pic>
    </p:spTree>
  </p:cSld>
  <p:clrMapOvr>
    <a:masterClrMapping/>
  </p:clrMapOvr>
  <p:transition spd="slow" advClick="0" advTm="3000">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54274">
                                            <p:txEl>
                                              <p:pRg st="0" end="0"/>
                                            </p:txEl>
                                          </p:spTgt>
                                        </p:tgtEl>
                                        <p:attrNameLst>
                                          <p:attrName>style.visibility</p:attrName>
                                        </p:attrNameLst>
                                      </p:cBhvr>
                                      <p:to>
                                        <p:strVal val="visible"/>
                                      </p:to>
                                    </p:set>
                                    <p:set>
                                      <p:cBhvr>
                                        <p:cTn id="7" dur="455" fill="hold">
                                          <p:stCondLst>
                                            <p:cond delay="0"/>
                                          </p:stCondLst>
                                        </p:cTn>
                                        <p:tgtEl>
                                          <p:spTgt spid="54274">
                                            <p:txEl>
                                              <p:pRg st="0" end="0"/>
                                            </p:txEl>
                                          </p:spTgt>
                                        </p:tgtEl>
                                        <p:attrNameLst>
                                          <p:attrName>style.rotation</p:attrName>
                                        </p:attrNameLst>
                                      </p:cBhvr>
                                      <p:to>
                                        <p:strVal val="-45.0"/>
                                      </p:to>
                                    </p:set>
                                    <p:anim calcmode="lin" valueType="num">
                                      <p:cBhvr>
                                        <p:cTn id="8" dur="455" fill="hold">
                                          <p:stCondLst>
                                            <p:cond delay="455"/>
                                          </p:stCondLst>
                                        </p:cTn>
                                        <p:tgtEl>
                                          <p:spTgt spid="54274">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54274">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54274">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54274">
                                            <p:txEl>
                                              <p:pRg st="0" end="0"/>
                                            </p:txEl>
                                          </p:spTgt>
                                        </p:tgtEl>
                                        <p:attrNameLst>
                                          <p:attrName>ppt_y</p:attrName>
                                        </p:attrNameLst>
                                      </p:cBhvr>
                                      <p:tavLst>
                                        <p:tav tm="0">
                                          <p:val>
                                            <p:strVal val="#ppt_y-(0.354*#ppt_w-0.172*#ppt_h)"/>
                                          </p:val>
                                        </p:tav>
                                        <p:tav tm="100000">
                                          <p:val>
                                            <p:strVal val="#ppt_y"/>
                                          </p:val>
                                        </p:tav>
                                      </p:tavLst>
                                    </p:anim>
                                  </p:childTnLst>
                                </p:cTn>
                              </p:par>
                              <p:par>
                                <p:cTn id="12" presetID="38" presetClass="entr" presetSubtype="0" accel="50000" fill="hold" nodeType="withEffect">
                                  <p:stCondLst>
                                    <p:cond delay="0"/>
                                  </p:stCondLst>
                                  <p:iterate type="lt">
                                    <p:tmPct val="50000"/>
                                  </p:iterate>
                                  <p:childTnLst>
                                    <p:set>
                                      <p:cBhvr>
                                        <p:cTn id="13" dur="1" fill="hold">
                                          <p:stCondLst>
                                            <p:cond delay="0"/>
                                          </p:stCondLst>
                                        </p:cTn>
                                        <p:tgtEl>
                                          <p:spTgt spid="54274">
                                            <p:txEl>
                                              <p:pRg st="1" end="1"/>
                                            </p:txEl>
                                          </p:spTgt>
                                        </p:tgtEl>
                                        <p:attrNameLst>
                                          <p:attrName>style.visibility</p:attrName>
                                        </p:attrNameLst>
                                      </p:cBhvr>
                                      <p:to>
                                        <p:strVal val="visible"/>
                                      </p:to>
                                    </p:set>
                                    <p:set>
                                      <p:cBhvr>
                                        <p:cTn id="14" dur="455" fill="hold">
                                          <p:stCondLst>
                                            <p:cond delay="0"/>
                                          </p:stCondLst>
                                        </p:cTn>
                                        <p:tgtEl>
                                          <p:spTgt spid="54274">
                                            <p:txEl>
                                              <p:pRg st="1" end="1"/>
                                            </p:txEl>
                                          </p:spTgt>
                                        </p:tgtEl>
                                        <p:attrNameLst>
                                          <p:attrName>style.rotation</p:attrName>
                                        </p:attrNameLst>
                                      </p:cBhvr>
                                      <p:to>
                                        <p:strVal val="-45.0"/>
                                      </p:to>
                                    </p:set>
                                    <p:anim calcmode="lin" valueType="num">
                                      <p:cBhvr>
                                        <p:cTn id="15" dur="455" fill="hold">
                                          <p:stCondLst>
                                            <p:cond delay="455"/>
                                          </p:stCondLst>
                                        </p:cTn>
                                        <p:tgtEl>
                                          <p:spTgt spid="54274">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54274">
                                            <p:txEl>
                                              <p:pRg st="1" end="1"/>
                                            </p:txEl>
                                          </p:spTgt>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54274">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54274">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3D4A8"/>
            </a:gs>
            <a:gs pos="25000">
              <a:srgbClr val="21D6E0"/>
            </a:gs>
            <a:gs pos="75000">
              <a:srgbClr val="0087E6"/>
            </a:gs>
            <a:gs pos="100000">
              <a:srgbClr val="005CBF"/>
            </a:gs>
          </a:gsLst>
          <a:lin ang="5400000" scaled="1"/>
        </a:gradFill>
        <a:effectLst/>
      </p:bgPr>
    </p:bg>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p:txBody>
          <a:bodyPr/>
          <a:lstStyle/>
          <a:p>
            <a:r>
              <a:rPr lang="ru-RU" sz="4000" smtClean="0"/>
              <a:t>Принятие Владимиром христианского имени</a:t>
            </a:r>
          </a:p>
        </p:txBody>
      </p:sp>
      <p:pic>
        <p:nvPicPr>
          <p:cNvPr id="237572" name="Picture 4" descr="37"/>
          <p:cNvPicPr>
            <a:picLocks noChangeAspect="1" noChangeArrowheads="1"/>
          </p:cNvPicPr>
          <p:nvPr/>
        </p:nvPicPr>
        <p:blipFill>
          <a:blip r:embed="rId2" cstate="print"/>
          <a:srcRect/>
          <a:stretch>
            <a:fillRect/>
          </a:stretch>
        </p:blipFill>
        <p:spPr bwMode="auto">
          <a:xfrm>
            <a:off x="468313" y="1628775"/>
            <a:ext cx="8207375" cy="4464050"/>
          </a:xfrm>
          <a:prstGeom prst="rect">
            <a:avLst/>
          </a:prstGeom>
          <a:noFill/>
          <a:ln w="9525">
            <a:noFill/>
            <a:miter lim="800000"/>
            <a:headEnd/>
            <a:tailEnd/>
          </a:ln>
        </p:spPr>
      </p:pic>
    </p:spTree>
  </p:cSld>
  <p:clrMapOvr>
    <a:masterClrMapping/>
  </p:clrMapOvr>
  <p:transition spd="slow" advClick="0" advTm="3000">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37570"/>
                                        </p:tgtEl>
                                        <p:attrNameLst>
                                          <p:attrName>style.visibility</p:attrName>
                                        </p:attrNameLst>
                                      </p:cBhvr>
                                      <p:to>
                                        <p:strVal val="visible"/>
                                      </p:to>
                                    </p:set>
                                    <p:anim calcmode="lin" valueType="num">
                                      <p:cBhvr>
                                        <p:cTn id="7" dur="1000" decel="50000" fill="hold">
                                          <p:stCondLst>
                                            <p:cond delay="0"/>
                                          </p:stCondLst>
                                        </p:cTn>
                                        <p:tgtEl>
                                          <p:spTgt spid="237570"/>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237570"/>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237570"/>
                                        </p:tgtEl>
                                        <p:attrNameLst>
                                          <p:attrName>ppt_w</p:attrName>
                                        </p:attrNameLst>
                                      </p:cBhvr>
                                      <p:tavLst>
                                        <p:tav tm="0">
                                          <p:val>
                                            <p:strVal val="#ppt_w*.05"/>
                                          </p:val>
                                        </p:tav>
                                        <p:tav tm="100000">
                                          <p:val>
                                            <p:strVal val="#ppt_w"/>
                                          </p:val>
                                        </p:tav>
                                      </p:tavLst>
                                    </p:anim>
                                    <p:anim calcmode="lin" valueType="num">
                                      <p:cBhvr>
                                        <p:cTn id="10" dur="2000" fill="hold"/>
                                        <p:tgtEl>
                                          <p:spTgt spid="237570"/>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237570"/>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237570"/>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237570"/>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237570"/>
                                        </p:tgtEl>
                                      </p:cBhvr>
                                    </p:animEffect>
                                  </p:childTnLst>
                                </p:cTn>
                              </p:par>
                              <p:par>
                                <p:cTn id="15" presetID="25" presetClass="entr" presetSubtype="0" fill="hold" nodeType="withEffect">
                                  <p:stCondLst>
                                    <p:cond delay="0"/>
                                  </p:stCondLst>
                                  <p:childTnLst>
                                    <p:set>
                                      <p:cBhvr>
                                        <p:cTn id="16" dur="1" fill="hold">
                                          <p:stCondLst>
                                            <p:cond delay="0"/>
                                          </p:stCondLst>
                                        </p:cTn>
                                        <p:tgtEl>
                                          <p:spTgt spid="237572"/>
                                        </p:tgtEl>
                                        <p:attrNameLst>
                                          <p:attrName>style.visibility</p:attrName>
                                        </p:attrNameLst>
                                      </p:cBhvr>
                                      <p:to>
                                        <p:strVal val="visible"/>
                                      </p:to>
                                    </p:set>
                                    <p:anim calcmode="lin" valueType="num">
                                      <p:cBhvr>
                                        <p:cTn id="17" dur="1000" decel="50000" fill="hold">
                                          <p:stCondLst>
                                            <p:cond delay="0"/>
                                          </p:stCondLst>
                                        </p:cTn>
                                        <p:tgtEl>
                                          <p:spTgt spid="237572"/>
                                        </p:tgtEl>
                                        <p:attrNameLst>
                                          <p:attrName>style.rotation</p:attrName>
                                        </p:attrNameLst>
                                      </p:cBhvr>
                                      <p:tavLst>
                                        <p:tav tm="0">
                                          <p:val>
                                            <p:fltVal val="-90"/>
                                          </p:val>
                                        </p:tav>
                                        <p:tav tm="100000">
                                          <p:val>
                                            <p:fltVal val="0"/>
                                          </p:val>
                                        </p:tav>
                                      </p:tavLst>
                                    </p:anim>
                                    <p:anim calcmode="lin" valueType="num">
                                      <p:cBhvr>
                                        <p:cTn id="18" dur="1000" decel="50000" fill="hold">
                                          <p:stCondLst>
                                            <p:cond delay="0"/>
                                          </p:stCondLst>
                                        </p:cTn>
                                        <p:tgtEl>
                                          <p:spTgt spid="237572"/>
                                        </p:tgtEl>
                                        <p:attrNameLst>
                                          <p:attrName>ppt_w</p:attrName>
                                        </p:attrNameLst>
                                      </p:cBhvr>
                                      <p:tavLst>
                                        <p:tav tm="0">
                                          <p:val>
                                            <p:strVal val="#ppt_w"/>
                                          </p:val>
                                        </p:tav>
                                        <p:tav tm="100000">
                                          <p:val>
                                            <p:strVal val="#ppt_w*.05"/>
                                          </p:val>
                                        </p:tav>
                                      </p:tavLst>
                                    </p:anim>
                                    <p:anim calcmode="lin" valueType="num">
                                      <p:cBhvr>
                                        <p:cTn id="19" dur="1000" accel="50000" fill="hold">
                                          <p:stCondLst>
                                            <p:cond delay="1000"/>
                                          </p:stCondLst>
                                        </p:cTn>
                                        <p:tgtEl>
                                          <p:spTgt spid="237572"/>
                                        </p:tgtEl>
                                        <p:attrNameLst>
                                          <p:attrName>ppt_w</p:attrName>
                                        </p:attrNameLst>
                                      </p:cBhvr>
                                      <p:tavLst>
                                        <p:tav tm="0">
                                          <p:val>
                                            <p:strVal val="#ppt_w*.05"/>
                                          </p:val>
                                        </p:tav>
                                        <p:tav tm="100000">
                                          <p:val>
                                            <p:strVal val="#ppt_w"/>
                                          </p:val>
                                        </p:tav>
                                      </p:tavLst>
                                    </p:anim>
                                    <p:anim calcmode="lin" valueType="num">
                                      <p:cBhvr>
                                        <p:cTn id="20" dur="2000" fill="hold"/>
                                        <p:tgtEl>
                                          <p:spTgt spid="237572"/>
                                        </p:tgtEl>
                                        <p:attrNameLst>
                                          <p:attrName>ppt_h</p:attrName>
                                        </p:attrNameLst>
                                      </p:cBhvr>
                                      <p:tavLst>
                                        <p:tav tm="0">
                                          <p:val>
                                            <p:strVal val="#ppt_h"/>
                                          </p:val>
                                        </p:tav>
                                        <p:tav tm="100000">
                                          <p:val>
                                            <p:strVal val="#ppt_h"/>
                                          </p:val>
                                        </p:tav>
                                      </p:tavLst>
                                    </p:anim>
                                    <p:anim calcmode="lin" valueType="num">
                                      <p:cBhvr>
                                        <p:cTn id="21" dur="1000" decel="50000" fill="hold">
                                          <p:stCondLst>
                                            <p:cond delay="0"/>
                                          </p:stCondLst>
                                        </p:cTn>
                                        <p:tgtEl>
                                          <p:spTgt spid="237572"/>
                                        </p:tgtEl>
                                        <p:attrNameLst>
                                          <p:attrName>ppt_x</p:attrName>
                                        </p:attrNameLst>
                                      </p:cBhvr>
                                      <p:tavLst>
                                        <p:tav tm="0">
                                          <p:val>
                                            <p:strVal val="#ppt_x+.4"/>
                                          </p:val>
                                        </p:tav>
                                        <p:tav tm="100000">
                                          <p:val>
                                            <p:strVal val="#ppt_x"/>
                                          </p:val>
                                        </p:tav>
                                      </p:tavLst>
                                    </p:anim>
                                    <p:anim calcmode="lin" valueType="num">
                                      <p:cBhvr>
                                        <p:cTn id="22" dur="1000" decel="50000" fill="hold">
                                          <p:stCondLst>
                                            <p:cond delay="0"/>
                                          </p:stCondLst>
                                        </p:cTn>
                                        <p:tgtEl>
                                          <p:spTgt spid="237572"/>
                                        </p:tgtEl>
                                        <p:attrNameLst>
                                          <p:attrName>ppt_y</p:attrName>
                                        </p:attrNameLst>
                                      </p:cBhvr>
                                      <p:tavLst>
                                        <p:tav tm="0">
                                          <p:val>
                                            <p:strVal val="#ppt_y-.2"/>
                                          </p:val>
                                        </p:tav>
                                        <p:tav tm="100000">
                                          <p:val>
                                            <p:strVal val="#ppt_y+.1"/>
                                          </p:val>
                                        </p:tav>
                                      </p:tavLst>
                                    </p:anim>
                                    <p:anim calcmode="lin" valueType="num">
                                      <p:cBhvr>
                                        <p:cTn id="23" dur="1000" accel="50000" fill="hold">
                                          <p:stCondLst>
                                            <p:cond delay="1000"/>
                                          </p:stCondLst>
                                        </p:cTn>
                                        <p:tgtEl>
                                          <p:spTgt spid="237572"/>
                                        </p:tgtEl>
                                        <p:attrNameLst>
                                          <p:attrName>ppt_y</p:attrName>
                                        </p:attrNameLst>
                                      </p:cBhvr>
                                      <p:tavLst>
                                        <p:tav tm="0">
                                          <p:val>
                                            <p:strVal val="#ppt_y+.1"/>
                                          </p:val>
                                        </p:tav>
                                        <p:tav tm="100000">
                                          <p:val>
                                            <p:strVal val="#ppt_y"/>
                                          </p:val>
                                        </p:tav>
                                      </p:tavLst>
                                    </p:anim>
                                    <p:animEffect transition="in" filter="fade">
                                      <p:cBhvr>
                                        <p:cTn id="24" dur="2000" decel="50000">
                                          <p:stCondLst>
                                            <p:cond delay="0"/>
                                          </p:stCondLst>
                                        </p:cTn>
                                        <p:tgtEl>
                                          <p:spTgt spid="2375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55298" name="Заголовок 1"/>
          <p:cNvSpPr>
            <a:spLocks noGrp="1"/>
          </p:cNvSpPr>
          <p:nvPr>
            <p:ph type="title"/>
          </p:nvPr>
        </p:nvSpPr>
        <p:spPr>
          <a:xfrm>
            <a:off x="457200" y="274638"/>
            <a:ext cx="8229600" cy="725487"/>
          </a:xfrm>
        </p:spPr>
        <p:txBody>
          <a:bodyPr/>
          <a:lstStyle/>
          <a:p>
            <a:r>
              <a:rPr lang="ru-RU" sz="4000" b="1" smtClean="0">
                <a:latin typeface="Monotype Corsiva" pitchFamily="66" charset="0"/>
              </a:rPr>
              <a:t>Карта Древней Руси</a:t>
            </a:r>
          </a:p>
        </p:txBody>
      </p:sp>
      <p:pic>
        <p:nvPicPr>
          <p:cNvPr id="28675" name="Содержимое 3" descr="Карта Др. Русь.jpg"/>
          <p:cNvPicPr>
            <a:picLocks noGrp="1" noChangeAspect="1"/>
          </p:cNvPicPr>
          <p:nvPr>
            <p:ph idx="1"/>
          </p:nvPr>
        </p:nvPicPr>
        <p:blipFill>
          <a:blip r:embed="rId3" cstate="print"/>
          <a:srcRect/>
          <a:stretch>
            <a:fillRect/>
          </a:stretch>
        </p:blipFill>
        <p:spPr>
          <a:xfrm>
            <a:off x="1785938" y="1000125"/>
            <a:ext cx="5643562" cy="5643563"/>
          </a:xfrm>
        </p:spPr>
      </p:pic>
    </p:spTree>
  </p:cSld>
  <p:clrMapOvr>
    <a:masterClrMapping/>
  </p:clrMapOvr>
  <p:transition spd="slow" advClick="0" advTm="3000">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55298"/>
                                        </p:tgtEl>
                                        <p:attrNameLst>
                                          <p:attrName>style.visibility</p:attrName>
                                        </p:attrNameLst>
                                      </p:cBhvr>
                                      <p:to>
                                        <p:strVal val="visible"/>
                                      </p:to>
                                    </p:set>
                                    <p:set>
                                      <p:cBhvr>
                                        <p:cTn id="7" dur="455" fill="hold">
                                          <p:stCondLst>
                                            <p:cond delay="0"/>
                                          </p:stCondLst>
                                        </p:cTn>
                                        <p:tgtEl>
                                          <p:spTgt spid="55298"/>
                                        </p:tgtEl>
                                        <p:attrNameLst>
                                          <p:attrName>style.rotation</p:attrName>
                                        </p:attrNameLst>
                                      </p:cBhvr>
                                      <p:to>
                                        <p:strVal val="-45.0"/>
                                      </p:to>
                                    </p:set>
                                    <p:anim calcmode="lin" valueType="num">
                                      <p:cBhvr>
                                        <p:cTn id="8" dur="455" fill="hold">
                                          <p:stCondLst>
                                            <p:cond delay="455"/>
                                          </p:stCondLst>
                                        </p:cTn>
                                        <p:tgtEl>
                                          <p:spTgt spid="55298"/>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55298"/>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55298"/>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55298"/>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56322" name="Заголовок 1"/>
          <p:cNvSpPr>
            <a:spLocks noGrp="1"/>
          </p:cNvSpPr>
          <p:nvPr>
            <p:ph type="title"/>
          </p:nvPr>
        </p:nvSpPr>
        <p:spPr>
          <a:xfrm>
            <a:off x="457200" y="274638"/>
            <a:ext cx="8229600" cy="654050"/>
          </a:xfrm>
        </p:spPr>
        <p:txBody>
          <a:bodyPr/>
          <a:lstStyle/>
          <a:p>
            <a:r>
              <a:rPr lang="ru-RU" sz="4000" b="1" smtClean="0">
                <a:latin typeface="Monotype Corsiva" pitchFamily="66" charset="0"/>
              </a:rPr>
              <a:t>Крещение Святой Руси</a:t>
            </a:r>
          </a:p>
        </p:txBody>
      </p:sp>
      <p:sp>
        <p:nvSpPr>
          <p:cNvPr id="56323" name="Содержимое 2"/>
          <p:cNvSpPr>
            <a:spLocks noGrp="1"/>
          </p:cNvSpPr>
          <p:nvPr>
            <p:ph idx="1"/>
          </p:nvPr>
        </p:nvSpPr>
        <p:spPr>
          <a:xfrm>
            <a:off x="357188" y="1071563"/>
            <a:ext cx="8229600" cy="4525962"/>
          </a:xfrm>
        </p:spPr>
        <p:txBody>
          <a:bodyPr/>
          <a:lstStyle/>
          <a:p>
            <a:pPr algn="just">
              <a:buFontTx/>
              <a:buNone/>
            </a:pPr>
            <a:r>
              <a:rPr lang="ru-RU" smtClean="0"/>
              <a:t>        </a:t>
            </a:r>
            <a:r>
              <a:rPr lang="ru-RU" sz="2800" b="1" smtClean="0">
                <a:latin typeface="Monotype Corsiva" pitchFamily="66" charset="0"/>
              </a:rPr>
              <a:t>Крещение великого князя Владимира с боярами и дружиной стало началом Крещения земли Древней Руси. Произошло это в 988 году.</a:t>
            </a:r>
          </a:p>
          <a:p>
            <a:pPr algn="just">
              <a:buFontTx/>
              <a:buNone/>
            </a:pPr>
            <a:r>
              <a:rPr lang="ru-RU" sz="2800" b="1" smtClean="0">
                <a:latin typeface="Monotype Corsiva" pitchFamily="66" charset="0"/>
              </a:rPr>
              <a:t>          Владимир вернул византийцам Корсунь в качестве выкупа за невесту и возвратился в Киев. Вместе с ним приехал и митрополит Михаил с духовенством. Из Корсуни везли мощи святых, множество икон  и церковной утвари.</a:t>
            </a:r>
          </a:p>
          <a:p>
            <a:pPr algn="just">
              <a:buFontTx/>
              <a:buNone/>
            </a:pPr>
            <a:r>
              <a:rPr lang="ru-RU" sz="2800" b="1" smtClean="0">
                <a:latin typeface="Monotype Corsiva" pitchFamily="66" charset="0"/>
              </a:rPr>
              <a:t>          Прибыв на Русь, Владимир прежде всего крестил двенадцать своих сыновей, рожденных от прежних жен. По языческим обычаям жен у правителя Руси было несколько.</a:t>
            </a:r>
          </a:p>
        </p:txBody>
      </p:sp>
    </p:spTree>
  </p:cSld>
  <p:clrMapOvr>
    <a:masterClrMapping/>
  </p:clrMapOvr>
  <p:transition spd="slow" advClick="0" advTm="3000">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56322"/>
                                        </p:tgtEl>
                                        <p:attrNameLst>
                                          <p:attrName>style.visibility</p:attrName>
                                        </p:attrNameLst>
                                      </p:cBhvr>
                                      <p:to>
                                        <p:strVal val="visible"/>
                                      </p:to>
                                    </p:set>
                                    <p:set>
                                      <p:cBhvr>
                                        <p:cTn id="7" dur="455" fill="hold">
                                          <p:stCondLst>
                                            <p:cond delay="0"/>
                                          </p:stCondLst>
                                        </p:cTn>
                                        <p:tgtEl>
                                          <p:spTgt spid="56322"/>
                                        </p:tgtEl>
                                        <p:attrNameLst>
                                          <p:attrName>style.rotation</p:attrName>
                                        </p:attrNameLst>
                                      </p:cBhvr>
                                      <p:to>
                                        <p:strVal val="-45.0"/>
                                      </p:to>
                                    </p:set>
                                    <p:anim calcmode="lin" valueType="num">
                                      <p:cBhvr>
                                        <p:cTn id="8" dur="455" fill="hold">
                                          <p:stCondLst>
                                            <p:cond delay="455"/>
                                          </p:stCondLst>
                                        </p:cTn>
                                        <p:tgtEl>
                                          <p:spTgt spid="5632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5632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5632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5632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8" presetClass="entr" presetSubtype="0" accel="50000" fill="hold" nodeType="clickEffect">
                                  <p:stCondLst>
                                    <p:cond delay="0"/>
                                  </p:stCondLst>
                                  <p:iterate type="lt">
                                    <p:tmPct val="50000"/>
                                  </p:iterate>
                                  <p:childTnLst>
                                    <p:set>
                                      <p:cBhvr>
                                        <p:cTn id="15" dur="1" fill="hold">
                                          <p:stCondLst>
                                            <p:cond delay="0"/>
                                          </p:stCondLst>
                                        </p:cTn>
                                        <p:tgtEl>
                                          <p:spTgt spid="56323">
                                            <p:txEl>
                                              <p:pRg st="0" end="0"/>
                                            </p:txEl>
                                          </p:spTgt>
                                        </p:tgtEl>
                                        <p:attrNameLst>
                                          <p:attrName>style.visibility</p:attrName>
                                        </p:attrNameLst>
                                      </p:cBhvr>
                                      <p:to>
                                        <p:strVal val="visible"/>
                                      </p:to>
                                    </p:set>
                                    <p:set>
                                      <p:cBhvr>
                                        <p:cTn id="16" dur="455" fill="hold">
                                          <p:stCondLst>
                                            <p:cond delay="0"/>
                                          </p:stCondLst>
                                        </p:cTn>
                                        <p:tgtEl>
                                          <p:spTgt spid="56323">
                                            <p:txEl>
                                              <p:pRg st="0" end="0"/>
                                            </p:txEl>
                                          </p:spTgt>
                                        </p:tgtEl>
                                        <p:attrNameLst>
                                          <p:attrName>style.rotation</p:attrName>
                                        </p:attrNameLst>
                                      </p:cBhvr>
                                      <p:to>
                                        <p:strVal val="-45.0"/>
                                      </p:to>
                                    </p:set>
                                    <p:anim calcmode="lin" valueType="num">
                                      <p:cBhvr>
                                        <p:cTn id="17" dur="455" fill="hold">
                                          <p:stCondLst>
                                            <p:cond delay="455"/>
                                          </p:stCondLst>
                                        </p:cTn>
                                        <p:tgtEl>
                                          <p:spTgt spid="5632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8" dur="455" fill="hold">
                                          <p:stCondLst>
                                            <p:cond delay="0"/>
                                          </p:stCondLst>
                                        </p:cTn>
                                        <p:tgtEl>
                                          <p:spTgt spid="56323">
                                            <p:txEl>
                                              <p:pRg st="0" end="0"/>
                                            </p:txEl>
                                          </p:spTgt>
                                        </p:tgtEl>
                                        <p:attrNameLst>
                                          <p:attrName>ppt_y</p:attrName>
                                        </p:attrNameLst>
                                      </p:cBhvr>
                                      <p:tavLst>
                                        <p:tav tm="0">
                                          <p:val>
                                            <p:strVal val="#ppt_y-1"/>
                                          </p:val>
                                        </p:tav>
                                        <p:tav tm="100000">
                                          <p:val>
                                            <p:strVal val="#ppt_y-(0.354*#ppt_w-0.172*#ppt_h)"/>
                                          </p:val>
                                        </p:tav>
                                      </p:tavLst>
                                    </p:anim>
                                    <p:anim calcmode="lin" valueType="num">
                                      <p:cBhvr>
                                        <p:cTn id="19" dur="156" decel="50000" autoRev="1" fill="hold">
                                          <p:stCondLst>
                                            <p:cond delay="455"/>
                                          </p:stCondLst>
                                        </p:cTn>
                                        <p:tgtEl>
                                          <p:spTgt spid="5632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0" dur="136" fill="hold">
                                          <p:stCondLst>
                                            <p:cond delay="864"/>
                                          </p:stCondLst>
                                        </p:cTn>
                                        <p:tgtEl>
                                          <p:spTgt spid="56323">
                                            <p:txEl>
                                              <p:pRg st="0" end="0"/>
                                            </p:txEl>
                                          </p:spTgt>
                                        </p:tgtEl>
                                        <p:attrNameLst>
                                          <p:attrName>ppt_y</p:attrName>
                                        </p:attrNameLst>
                                      </p:cBhvr>
                                      <p:tavLst>
                                        <p:tav tm="0">
                                          <p:val>
                                            <p:strVal val="#ppt_y-(0.354*#ppt_w-0.172*#ppt_h)"/>
                                          </p:val>
                                        </p:tav>
                                        <p:tav tm="100000">
                                          <p:val>
                                            <p:strVal val="#ppt_y"/>
                                          </p:val>
                                        </p:tav>
                                      </p:tavLst>
                                    </p:anim>
                                  </p:childTnLst>
                                </p:cTn>
                              </p:par>
                              <p:par>
                                <p:cTn id="21" presetID="38" presetClass="entr" presetSubtype="0" accel="50000" fill="hold" nodeType="withEffect">
                                  <p:stCondLst>
                                    <p:cond delay="0"/>
                                  </p:stCondLst>
                                  <p:iterate type="lt">
                                    <p:tmPct val="50000"/>
                                  </p:iterate>
                                  <p:childTnLst>
                                    <p:set>
                                      <p:cBhvr>
                                        <p:cTn id="22" dur="1" fill="hold">
                                          <p:stCondLst>
                                            <p:cond delay="0"/>
                                          </p:stCondLst>
                                        </p:cTn>
                                        <p:tgtEl>
                                          <p:spTgt spid="56323">
                                            <p:txEl>
                                              <p:pRg st="1" end="1"/>
                                            </p:txEl>
                                          </p:spTgt>
                                        </p:tgtEl>
                                        <p:attrNameLst>
                                          <p:attrName>style.visibility</p:attrName>
                                        </p:attrNameLst>
                                      </p:cBhvr>
                                      <p:to>
                                        <p:strVal val="visible"/>
                                      </p:to>
                                    </p:set>
                                    <p:set>
                                      <p:cBhvr>
                                        <p:cTn id="23" dur="455" fill="hold">
                                          <p:stCondLst>
                                            <p:cond delay="0"/>
                                          </p:stCondLst>
                                        </p:cTn>
                                        <p:tgtEl>
                                          <p:spTgt spid="56323">
                                            <p:txEl>
                                              <p:pRg st="1" end="1"/>
                                            </p:txEl>
                                          </p:spTgt>
                                        </p:tgtEl>
                                        <p:attrNameLst>
                                          <p:attrName>style.rotation</p:attrName>
                                        </p:attrNameLst>
                                      </p:cBhvr>
                                      <p:to>
                                        <p:strVal val="-45.0"/>
                                      </p:to>
                                    </p:set>
                                    <p:anim calcmode="lin" valueType="num">
                                      <p:cBhvr>
                                        <p:cTn id="24" dur="455" fill="hold">
                                          <p:stCondLst>
                                            <p:cond delay="455"/>
                                          </p:stCondLst>
                                        </p:cTn>
                                        <p:tgtEl>
                                          <p:spTgt spid="56323">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25" dur="455" fill="hold">
                                          <p:stCondLst>
                                            <p:cond delay="0"/>
                                          </p:stCondLst>
                                        </p:cTn>
                                        <p:tgtEl>
                                          <p:spTgt spid="56323">
                                            <p:txEl>
                                              <p:pRg st="1" end="1"/>
                                            </p:txEl>
                                          </p:spTgt>
                                        </p:tgtEl>
                                        <p:attrNameLst>
                                          <p:attrName>ppt_y</p:attrName>
                                        </p:attrNameLst>
                                      </p:cBhvr>
                                      <p:tavLst>
                                        <p:tav tm="0">
                                          <p:val>
                                            <p:strVal val="#ppt_y-1"/>
                                          </p:val>
                                        </p:tav>
                                        <p:tav tm="100000">
                                          <p:val>
                                            <p:strVal val="#ppt_y-(0.354*#ppt_w-0.172*#ppt_h)"/>
                                          </p:val>
                                        </p:tav>
                                      </p:tavLst>
                                    </p:anim>
                                    <p:anim calcmode="lin" valueType="num">
                                      <p:cBhvr>
                                        <p:cTn id="26" dur="156" decel="50000" autoRev="1" fill="hold">
                                          <p:stCondLst>
                                            <p:cond delay="455"/>
                                          </p:stCondLst>
                                        </p:cTn>
                                        <p:tgtEl>
                                          <p:spTgt spid="56323">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27" dur="136" fill="hold">
                                          <p:stCondLst>
                                            <p:cond delay="864"/>
                                          </p:stCondLst>
                                        </p:cTn>
                                        <p:tgtEl>
                                          <p:spTgt spid="56323">
                                            <p:txEl>
                                              <p:pRg st="1" end="1"/>
                                            </p:txEl>
                                          </p:spTgt>
                                        </p:tgtEl>
                                        <p:attrNameLst>
                                          <p:attrName>ppt_y</p:attrName>
                                        </p:attrNameLst>
                                      </p:cBhvr>
                                      <p:tavLst>
                                        <p:tav tm="0">
                                          <p:val>
                                            <p:strVal val="#ppt_y-(0.354*#ppt_w-0.172*#ppt_h)"/>
                                          </p:val>
                                        </p:tav>
                                        <p:tav tm="100000">
                                          <p:val>
                                            <p:strVal val="#ppt_y"/>
                                          </p:val>
                                        </p:tav>
                                      </p:tavLst>
                                    </p:anim>
                                  </p:childTnLst>
                                </p:cTn>
                              </p:par>
                              <p:par>
                                <p:cTn id="28" presetID="38" presetClass="entr" presetSubtype="0" accel="50000" fill="hold" nodeType="withEffect">
                                  <p:stCondLst>
                                    <p:cond delay="0"/>
                                  </p:stCondLst>
                                  <p:iterate type="lt">
                                    <p:tmPct val="50000"/>
                                  </p:iterate>
                                  <p:childTnLst>
                                    <p:set>
                                      <p:cBhvr>
                                        <p:cTn id="29" dur="1" fill="hold">
                                          <p:stCondLst>
                                            <p:cond delay="0"/>
                                          </p:stCondLst>
                                        </p:cTn>
                                        <p:tgtEl>
                                          <p:spTgt spid="56323">
                                            <p:txEl>
                                              <p:pRg st="2" end="2"/>
                                            </p:txEl>
                                          </p:spTgt>
                                        </p:tgtEl>
                                        <p:attrNameLst>
                                          <p:attrName>style.visibility</p:attrName>
                                        </p:attrNameLst>
                                      </p:cBhvr>
                                      <p:to>
                                        <p:strVal val="visible"/>
                                      </p:to>
                                    </p:set>
                                    <p:set>
                                      <p:cBhvr>
                                        <p:cTn id="30" dur="455" fill="hold">
                                          <p:stCondLst>
                                            <p:cond delay="0"/>
                                          </p:stCondLst>
                                        </p:cTn>
                                        <p:tgtEl>
                                          <p:spTgt spid="56323">
                                            <p:txEl>
                                              <p:pRg st="2" end="2"/>
                                            </p:txEl>
                                          </p:spTgt>
                                        </p:tgtEl>
                                        <p:attrNameLst>
                                          <p:attrName>style.rotation</p:attrName>
                                        </p:attrNameLst>
                                      </p:cBhvr>
                                      <p:to>
                                        <p:strVal val="-45.0"/>
                                      </p:to>
                                    </p:set>
                                    <p:anim calcmode="lin" valueType="num">
                                      <p:cBhvr>
                                        <p:cTn id="31" dur="455" fill="hold">
                                          <p:stCondLst>
                                            <p:cond delay="455"/>
                                          </p:stCondLst>
                                        </p:cTn>
                                        <p:tgtEl>
                                          <p:spTgt spid="56323">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32" dur="455" fill="hold">
                                          <p:stCondLst>
                                            <p:cond delay="0"/>
                                          </p:stCondLst>
                                        </p:cTn>
                                        <p:tgtEl>
                                          <p:spTgt spid="56323">
                                            <p:txEl>
                                              <p:pRg st="2" end="2"/>
                                            </p:txEl>
                                          </p:spTgt>
                                        </p:tgtEl>
                                        <p:attrNameLst>
                                          <p:attrName>ppt_y</p:attrName>
                                        </p:attrNameLst>
                                      </p:cBhvr>
                                      <p:tavLst>
                                        <p:tav tm="0">
                                          <p:val>
                                            <p:strVal val="#ppt_y-1"/>
                                          </p:val>
                                        </p:tav>
                                        <p:tav tm="100000">
                                          <p:val>
                                            <p:strVal val="#ppt_y-(0.354*#ppt_w-0.172*#ppt_h)"/>
                                          </p:val>
                                        </p:tav>
                                      </p:tavLst>
                                    </p:anim>
                                    <p:anim calcmode="lin" valueType="num">
                                      <p:cBhvr>
                                        <p:cTn id="33" dur="156" decel="50000" autoRev="1" fill="hold">
                                          <p:stCondLst>
                                            <p:cond delay="455"/>
                                          </p:stCondLst>
                                        </p:cTn>
                                        <p:tgtEl>
                                          <p:spTgt spid="56323">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34" dur="136" fill="hold">
                                          <p:stCondLst>
                                            <p:cond delay="864"/>
                                          </p:stCondLst>
                                        </p:cTn>
                                        <p:tgtEl>
                                          <p:spTgt spid="56323">
                                            <p:txEl>
                                              <p:pRg st="2" end="2"/>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2770" name="Заголовок 1"/>
          <p:cNvSpPr>
            <a:spLocks noGrp="1"/>
          </p:cNvSpPr>
          <p:nvPr>
            <p:ph type="title"/>
          </p:nvPr>
        </p:nvSpPr>
        <p:spPr/>
        <p:txBody>
          <a:bodyPr/>
          <a:lstStyle/>
          <a:p>
            <a:r>
              <a:rPr lang="ru-RU" sz="4000" b="1" smtClean="0">
                <a:solidFill>
                  <a:schemeClr val="bg1"/>
                </a:solidFill>
                <a:latin typeface="Monotype Corsiva" pitchFamily="66" charset="0"/>
              </a:rPr>
              <a:t>Язычество</a:t>
            </a:r>
          </a:p>
        </p:txBody>
      </p:sp>
      <p:sp>
        <p:nvSpPr>
          <p:cNvPr id="32771" name="Содержимое 2"/>
          <p:cNvSpPr>
            <a:spLocks noGrp="1"/>
          </p:cNvSpPr>
          <p:nvPr>
            <p:ph idx="1"/>
          </p:nvPr>
        </p:nvSpPr>
        <p:spPr/>
        <p:txBody>
          <a:bodyPr/>
          <a:lstStyle/>
          <a:p>
            <a:pPr algn="just">
              <a:buFontTx/>
              <a:buNone/>
            </a:pPr>
            <a:r>
              <a:rPr lang="ru-RU" smtClean="0"/>
              <a:t>      </a:t>
            </a:r>
            <a:r>
              <a:rPr lang="ru-RU" b="1" smtClean="0">
                <a:solidFill>
                  <a:schemeClr val="bg1"/>
                </a:solidFill>
                <a:latin typeface="Monotype Corsiva" pitchFamily="66" charset="0"/>
              </a:rPr>
              <a:t>После Полоцка князь Владимир двинул свои полки на Киев. Он взял верх над братом Ярополком, принявшим смерть от мечей варяжских наемников. И стал Владимир с 980 года великим князем Киевским – главою над всею Русью…</a:t>
            </a:r>
          </a:p>
          <a:p>
            <a:pPr algn="just">
              <a:buFontTx/>
              <a:buNone/>
            </a:pPr>
            <a:r>
              <a:rPr lang="ru-RU" b="1" smtClean="0">
                <a:solidFill>
                  <a:schemeClr val="bg1"/>
                </a:solidFill>
                <a:latin typeface="Monotype Corsiva" pitchFamily="66" charset="0"/>
              </a:rPr>
              <a:t>        Князь был язычником, как и древние предки он поклонялся богам славянского пантеона.</a:t>
            </a:r>
          </a:p>
        </p:txBody>
      </p:sp>
    </p:spTree>
  </p:cSld>
  <p:clrMapOvr>
    <a:masterClrMapping/>
  </p:clrMapOvr>
  <p:transition spd="slow" advClick="0" advTm="3000">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32770"/>
                                        </p:tgtEl>
                                        <p:attrNameLst>
                                          <p:attrName>style.visibility</p:attrName>
                                        </p:attrNameLst>
                                      </p:cBhvr>
                                      <p:to>
                                        <p:strVal val="visible"/>
                                      </p:to>
                                    </p:set>
                                    <p:set>
                                      <p:cBhvr>
                                        <p:cTn id="7" dur="228" fill="hold">
                                          <p:stCondLst>
                                            <p:cond delay="0"/>
                                          </p:stCondLst>
                                        </p:cTn>
                                        <p:tgtEl>
                                          <p:spTgt spid="32770"/>
                                        </p:tgtEl>
                                        <p:attrNameLst>
                                          <p:attrName>style.rotation</p:attrName>
                                        </p:attrNameLst>
                                      </p:cBhvr>
                                      <p:to>
                                        <p:strVal val="-45.0"/>
                                      </p:to>
                                    </p:set>
                                    <p:anim calcmode="lin" valueType="num">
                                      <p:cBhvr>
                                        <p:cTn id="8" dur="228" fill="hold">
                                          <p:stCondLst>
                                            <p:cond delay="228"/>
                                          </p:stCondLst>
                                        </p:cTn>
                                        <p:tgtEl>
                                          <p:spTgt spid="32770"/>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32770"/>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32770"/>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32770"/>
                                        </p:tgtEl>
                                        <p:attrNameLst>
                                          <p:attrName>ppt_y</p:attrName>
                                        </p:attrNameLst>
                                      </p:cBhvr>
                                      <p:tavLst>
                                        <p:tav tm="0">
                                          <p:val>
                                            <p:strVal val="#ppt_y-(0.354*#ppt_w-0.172*#ppt_h)"/>
                                          </p:val>
                                        </p:tav>
                                        <p:tav tm="100000">
                                          <p:val>
                                            <p:strVal val="#ppt_y"/>
                                          </p:val>
                                        </p:tav>
                                      </p:tavLst>
                                    </p:anim>
                                  </p:childTnLst>
                                </p:cTn>
                              </p:par>
                              <p:par>
                                <p:cTn id="12" presetID="38" presetClass="entr" presetSubtype="0" accel="50000" fill="hold" nodeType="withEffect">
                                  <p:stCondLst>
                                    <p:cond delay="0"/>
                                  </p:stCondLst>
                                  <p:iterate type="lt">
                                    <p:tmPct val="50000"/>
                                  </p:iterate>
                                  <p:childTnLst>
                                    <p:set>
                                      <p:cBhvr>
                                        <p:cTn id="13" dur="1" fill="hold">
                                          <p:stCondLst>
                                            <p:cond delay="0"/>
                                          </p:stCondLst>
                                        </p:cTn>
                                        <p:tgtEl>
                                          <p:spTgt spid="32771">
                                            <p:txEl>
                                              <p:pRg st="0" end="0"/>
                                            </p:txEl>
                                          </p:spTgt>
                                        </p:tgtEl>
                                        <p:attrNameLst>
                                          <p:attrName>style.visibility</p:attrName>
                                        </p:attrNameLst>
                                      </p:cBhvr>
                                      <p:to>
                                        <p:strVal val="visible"/>
                                      </p:to>
                                    </p:set>
                                    <p:set>
                                      <p:cBhvr>
                                        <p:cTn id="14" dur="228" fill="hold">
                                          <p:stCondLst>
                                            <p:cond delay="0"/>
                                          </p:stCondLst>
                                        </p:cTn>
                                        <p:tgtEl>
                                          <p:spTgt spid="32771">
                                            <p:txEl>
                                              <p:pRg st="0" end="0"/>
                                            </p:txEl>
                                          </p:spTgt>
                                        </p:tgtEl>
                                        <p:attrNameLst>
                                          <p:attrName>style.rotation</p:attrName>
                                        </p:attrNameLst>
                                      </p:cBhvr>
                                      <p:to>
                                        <p:strVal val="-45.0"/>
                                      </p:to>
                                    </p:set>
                                    <p:anim calcmode="lin" valueType="num">
                                      <p:cBhvr>
                                        <p:cTn id="15" dur="228" fill="hold">
                                          <p:stCondLst>
                                            <p:cond delay="228"/>
                                          </p:stCondLst>
                                        </p:cTn>
                                        <p:tgtEl>
                                          <p:spTgt spid="32771">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6" dur="228" fill="hold">
                                          <p:stCondLst>
                                            <p:cond delay="0"/>
                                          </p:stCondLst>
                                        </p:cTn>
                                        <p:tgtEl>
                                          <p:spTgt spid="32771">
                                            <p:txEl>
                                              <p:pRg st="0" end="0"/>
                                            </p:txEl>
                                          </p:spTgt>
                                        </p:tgtEl>
                                        <p:attrNameLst>
                                          <p:attrName>ppt_y</p:attrName>
                                        </p:attrNameLst>
                                      </p:cBhvr>
                                      <p:tavLst>
                                        <p:tav tm="0">
                                          <p:val>
                                            <p:strVal val="#ppt_y-1"/>
                                          </p:val>
                                        </p:tav>
                                        <p:tav tm="100000">
                                          <p:val>
                                            <p:strVal val="#ppt_y-(0.354*#ppt_w-0.172*#ppt_h)"/>
                                          </p:val>
                                        </p:tav>
                                      </p:tavLst>
                                    </p:anim>
                                    <p:anim calcmode="lin" valueType="num">
                                      <p:cBhvr>
                                        <p:cTn id="17" dur="78" decel="50000" autoRev="1" fill="hold">
                                          <p:stCondLst>
                                            <p:cond delay="228"/>
                                          </p:stCondLst>
                                        </p:cTn>
                                        <p:tgtEl>
                                          <p:spTgt spid="32771">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8" dur="68" fill="hold">
                                          <p:stCondLst>
                                            <p:cond delay="432"/>
                                          </p:stCondLst>
                                        </p:cTn>
                                        <p:tgtEl>
                                          <p:spTgt spid="32771">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gs>
            <a:gs pos="20000">
              <a:srgbClr val="85C2FF"/>
            </a:gs>
            <a:gs pos="35001">
              <a:srgbClr val="C4D6EB"/>
            </a:gs>
            <a:gs pos="50000">
              <a:srgbClr val="FFEBFA"/>
            </a:gs>
            <a:gs pos="64999">
              <a:srgbClr val="C4D6EB"/>
            </a:gs>
            <a:gs pos="80000">
              <a:srgbClr val="85C2FF"/>
            </a:gs>
            <a:gs pos="100000">
              <a:srgbClr val="5E9EFF"/>
            </a:gs>
          </a:gsLst>
          <a:lin ang="5400000" scaled="1"/>
        </a:gradFill>
        <a:effectLst/>
      </p:bgPr>
    </p:bg>
    <p:spTree>
      <p:nvGrpSpPr>
        <p:cNvPr id="1" name=""/>
        <p:cNvGrpSpPr/>
        <p:nvPr/>
      </p:nvGrpSpPr>
      <p:grpSpPr>
        <a:xfrm>
          <a:off x="0" y="0"/>
          <a:ext cx="0" cy="0"/>
          <a:chOff x="0" y="0"/>
          <a:chExt cx="0" cy="0"/>
        </a:xfrm>
      </p:grpSpPr>
      <p:pic>
        <p:nvPicPr>
          <p:cNvPr id="30722" name="Содержимое 3" descr="Киев в конце 10 века.jpg"/>
          <p:cNvPicPr>
            <a:picLocks noGrp="1" noChangeAspect="1"/>
          </p:cNvPicPr>
          <p:nvPr>
            <p:ph idx="1"/>
          </p:nvPr>
        </p:nvPicPr>
        <p:blipFill>
          <a:blip r:embed="rId2" cstate="print"/>
          <a:srcRect/>
          <a:stretch>
            <a:fillRect/>
          </a:stretch>
        </p:blipFill>
        <p:spPr>
          <a:xfrm>
            <a:off x="785813" y="714375"/>
            <a:ext cx="7588250" cy="5500688"/>
          </a:xfrm>
        </p:spPr>
      </p:pic>
    </p:spTree>
  </p:cSld>
  <p:clrMapOvr>
    <a:masterClrMapping/>
  </p:clrMapOvr>
  <p:transition spd="slow" advClick="0" advTm="3000">
    <p:pull dir="l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58370" name="Содержимое 2"/>
          <p:cNvSpPr>
            <a:spLocks noGrp="1"/>
          </p:cNvSpPr>
          <p:nvPr>
            <p:ph idx="1"/>
          </p:nvPr>
        </p:nvSpPr>
        <p:spPr>
          <a:xfrm>
            <a:off x="428625" y="428625"/>
            <a:ext cx="8229600" cy="4525963"/>
          </a:xfrm>
        </p:spPr>
        <p:txBody>
          <a:bodyPr/>
          <a:lstStyle/>
          <a:p>
            <a:pPr algn="just">
              <a:buFontTx/>
              <a:buNone/>
            </a:pPr>
            <a:r>
              <a:rPr lang="ru-RU" sz="2800" b="1" smtClean="0">
                <a:latin typeface="Monotype Corsiva" pitchFamily="66" charset="0"/>
              </a:rPr>
              <a:t>         Затем послал князь по городу глашатаев, передающих киевлянам княжеский указ:</a:t>
            </a:r>
          </a:p>
          <a:p>
            <a:pPr algn="just">
              <a:buFontTx/>
              <a:buNone/>
            </a:pPr>
            <a:r>
              <a:rPr lang="ru-RU" sz="2800" b="1" smtClean="0">
                <a:latin typeface="Monotype Corsiva" pitchFamily="66" charset="0"/>
              </a:rPr>
              <a:t>         - Завтра утром собраться на реке Почайне, где она впадает в Днепр. Прийти всем – старым и молодым, богатым и убогим, мужчинам и женщинам. Кто не явится в назначенный срок – тот противник Богу и великому князю.</a:t>
            </a:r>
          </a:p>
          <a:p>
            <a:pPr algn="just">
              <a:buFontTx/>
              <a:buNone/>
            </a:pPr>
            <a:r>
              <a:rPr lang="ru-RU" sz="2800" b="1" smtClean="0">
                <a:latin typeface="Monotype Corsiva" pitchFamily="66" charset="0"/>
              </a:rPr>
              <a:t>         На другой день все киевляне пришли на берег Днепра. Только некоторые приверженцы язычества ночью бежали из города.</a:t>
            </a:r>
          </a:p>
          <a:p>
            <a:pPr algn="just">
              <a:buFontTx/>
              <a:buNone/>
            </a:pPr>
            <a:r>
              <a:rPr lang="ru-RU" sz="2800" b="1" smtClean="0">
                <a:latin typeface="Monotype Corsiva" pitchFamily="66" charset="0"/>
              </a:rPr>
              <a:t>          Собралось народу видимо-невидимо. Люди вошли в воду, совсем маленьких детей матери держали на руках. И начался небывалый до сих пор на Руси всеобщий чин Крещения.</a:t>
            </a:r>
          </a:p>
        </p:txBody>
      </p:sp>
    </p:spTree>
  </p:cSld>
  <p:clrMapOvr>
    <a:masterClrMapping/>
  </p:clrMapOvr>
  <p:transition spd="slow" advClick="0" advTm="3000">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58370">
                                            <p:txEl>
                                              <p:pRg st="0" end="0"/>
                                            </p:txEl>
                                          </p:spTgt>
                                        </p:tgtEl>
                                        <p:attrNameLst>
                                          <p:attrName>style.visibility</p:attrName>
                                        </p:attrNameLst>
                                      </p:cBhvr>
                                      <p:to>
                                        <p:strVal val="visible"/>
                                      </p:to>
                                    </p:set>
                                    <p:set>
                                      <p:cBhvr>
                                        <p:cTn id="7" dur="455" fill="hold">
                                          <p:stCondLst>
                                            <p:cond delay="0"/>
                                          </p:stCondLst>
                                        </p:cTn>
                                        <p:tgtEl>
                                          <p:spTgt spid="58370">
                                            <p:txEl>
                                              <p:pRg st="0" end="0"/>
                                            </p:txEl>
                                          </p:spTgt>
                                        </p:tgtEl>
                                        <p:attrNameLst>
                                          <p:attrName>style.rotation</p:attrName>
                                        </p:attrNameLst>
                                      </p:cBhvr>
                                      <p:to>
                                        <p:strVal val="-45.0"/>
                                      </p:to>
                                    </p:set>
                                    <p:anim calcmode="lin" valueType="num">
                                      <p:cBhvr>
                                        <p:cTn id="8" dur="455" fill="hold">
                                          <p:stCondLst>
                                            <p:cond delay="455"/>
                                          </p:stCondLst>
                                        </p:cTn>
                                        <p:tgtEl>
                                          <p:spTgt spid="58370">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58370">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58370">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58370">
                                            <p:txEl>
                                              <p:pRg st="0" end="0"/>
                                            </p:txEl>
                                          </p:spTgt>
                                        </p:tgtEl>
                                        <p:attrNameLst>
                                          <p:attrName>ppt_y</p:attrName>
                                        </p:attrNameLst>
                                      </p:cBhvr>
                                      <p:tavLst>
                                        <p:tav tm="0">
                                          <p:val>
                                            <p:strVal val="#ppt_y-(0.354*#ppt_w-0.172*#ppt_h)"/>
                                          </p:val>
                                        </p:tav>
                                        <p:tav tm="100000">
                                          <p:val>
                                            <p:strVal val="#ppt_y"/>
                                          </p:val>
                                        </p:tav>
                                      </p:tavLst>
                                    </p:anim>
                                  </p:childTnLst>
                                </p:cTn>
                              </p:par>
                              <p:par>
                                <p:cTn id="12" presetID="38" presetClass="entr" presetSubtype="0" accel="50000" fill="hold" nodeType="withEffect">
                                  <p:stCondLst>
                                    <p:cond delay="0"/>
                                  </p:stCondLst>
                                  <p:iterate type="lt">
                                    <p:tmPct val="50000"/>
                                  </p:iterate>
                                  <p:childTnLst>
                                    <p:set>
                                      <p:cBhvr>
                                        <p:cTn id="13" dur="1" fill="hold">
                                          <p:stCondLst>
                                            <p:cond delay="0"/>
                                          </p:stCondLst>
                                        </p:cTn>
                                        <p:tgtEl>
                                          <p:spTgt spid="58370">
                                            <p:txEl>
                                              <p:pRg st="1" end="1"/>
                                            </p:txEl>
                                          </p:spTgt>
                                        </p:tgtEl>
                                        <p:attrNameLst>
                                          <p:attrName>style.visibility</p:attrName>
                                        </p:attrNameLst>
                                      </p:cBhvr>
                                      <p:to>
                                        <p:strVal val="visible"/>
                                      </p:to>
                                    </p:set>
                                    <p:set>
                                      <p:cBhvr>
                                        <p:cTn id="14" dur="455" fill="hold">
                                          <p:stCondLst>
                                            <p:cond delay="0"/>
                                          </p:stCondLst>
                                        </p:cTn>
                                        <p:tgtEl>
                                          <p:spTgt spid="58370">
                                            <p:txEl>
                                              <p:pRg st="1" end="1"/>
                                            </p:txEl>
                                          </p:spTgt>
                                        </p:tgtEl>
                                        <p:attrNameLst>
                                          <p:attrName>style.rotation</p:attrName>
                                        </p:attrNameLst>
                                      </p:cBhvr>
                                      <p:to>
                                        <p:strVal val="-45.0"/>
                                      </p:to>
                                    </p:set>
                                    <p:anim calcmode="lin" valueType="num">
                                      <p:cBhvr>
                                        <p:cTn id="15" dur="455" fill="hold">
                                          <p:stCondLst>
                                            <p:cond delay="455"/>
                                          </p:stCondLst>
                                        </p:cTn>
                                        <p:tgtEl>
                                          <p:spTgt spid="58370">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58370">
                                            <p:txEl>
                                              <p:pRg st="1" end="1"/>
                                            </p:txEl>
                                          </p:spTgt>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58370">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58370">
                                            <p:txEl>
                                              <p:pRg st="1" end="1"/>
                                            </p:txEl>
                                          </p:spTgt>
                                        </p:tgtEl>
                                        <p:attrNameLst>
                                          <p:attrName>ppt_y</p:attrName>
                                        </p:attrNameLst>
                                      </p:cBhvr>
                                      <p:tavLst>
                                        <p:tav tm="0">
                                          <p:val>
                                            <p:strVal val="#ppt_y-(0.354*#ppt_w-0.172*#ppt_h)"/>
                                          </p:val>
                                        </p:tav>
                                        <p:tav tm="100000">
                                          <p:val>
                                            <p:strVal val="#ppt_y"/>
                                          </p:val>
                                        </p:tav>
                                      </p:tavLst>
                                    </p:anim>
                                  </p:childTnLst>
                                </p:cTn>
                              </p:par>
                              <p:par>
                                <p:cTn id="19" presetID="38" presetClass="entr" presetSubtype="0" accel="50000" fill="hold" nodeType="withEffect">
                                  <p:stCondLst>
                                    <p:cond delay="0"/>
                                  </p:stCondLst>
                                  <p:iterate type="lt">
                                    <p:tmPct val="50000"/>
                                  </p:iterate>
                                  <p:childTnLst>
                                    <p:set>
                                      <p:cBhvr>
                                        <p:cTn id="20" dur="1" fill="hold">
                                          <p:stCondLst>
                                            <p:cond delay="0"/>
                                          </p:stCondLst>
                                        </p:cTn>
                                        <p:tgtEl>
                                          <p:spTgt spid="58370">
                                            <p:txEl>
                                              <p:pRg st="2" end="2"/>
                                            </p:txEl>
                                          </p:spTgt>
                                        </p:tgtEl>
                                        <p:attrNameLst>
                                          <p:attrName>style.visibility</p:attrName>
                                        </p:attrNameLst>
                                      </p:cBhvr>
                                      <p:to>
                                        <p:strVal val="visible"/>
                                      </p:to>
                                    </p:set>
                                    <p:set>
                                      <p:cBhvr>
                                        <p:cTn id="21" dur="455" fill="hold">
                                          <p:stCondLst>
                                            <p:cond delay="0"/>
                                          </p:stCondLst>
                                        </p:cTn>
                                        <p:tgtEl>
                                          <p:spTgt spid="58370">
                                            <p:txEl>
                                              <p:pRg st="2" end="2"/>
                                            </p:txEl>
                                          </p:spTgt>
                                        </p:tgtEl>
                                        <p:attrNameLst>
                                          <p:attrName>style.rotation</p:attrName>
                                        </p:attrNameLst>
                                      </p:cBhvr>
                                      <p:to>
                                        <p:strVal val="-45.0"/>
                                      </p:to>
                                    </p:set>
                                    <p:anim calcmode="lin" valueType="num">
                                      <p:cBhvr>
                                        <p:cTn id="22" dur="455" fill="hold">
                                          <p:stCondLst>
                                            <p:cond delay="455"/>
                                          </p:stCondLst>
                                        </p:cTn>
                                        <p:tgtEl>
                                          <p:spTgt spid="58370">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23" dur="455" fill="hold">
                                          <p:stCondLst>
                                            <p:cond delay="0"/>
                                          </p:stCondLst>
                                        </p:cTn>
                                        <p:tgtEl>
                                          <p:spTgt spid="58370">
                                            <p:txEl>
                                              <p:pRg st="2" end="2"/>
                                            </p:txEl>
                                          </p:spTgt>
                                        </p:tgtEl>
                                        <p:attrNameLst>
                                          <p:attrName>ppt_y</p:attrName>
                                        </p:attrNameLst>
                                      </p:cBhvr>
                                      <p:tavLst>
                                        <p:tav tm="0">
                                          <p:val>
                                            <p:strVal val="#ppt_y-1"/>
                                          </p:val>
                                        </p:tav>
                                        <p:tav tm="100000">
                                          <p:val>
                                            <p:strVal val="#ppt_y-(0.354*#ppt_w-0.172*#ppt_h)"/>
                                          </p:val>
                                        </p:tav>
                                      </p:tavLst>
                                    </p:anim>
                                    <p:anim calcmode="lin" valueType="num">
                                      <p:cBhvr>
                                        <p:cTn id="24" dur="156" decel="50000" autoRev="1" fill="hold">
                                          <p:stCondLst>
                                            <p:cond delay="455"/>
                                          </p:stCondLst>
                                        </p:cTn>
                                        <p:tgtEl>
                                          <p:spTgt spid="58370">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25" dur="136" fill="hold">
                                          <p:stCondLst>
                                            <p:cond delay="864"/>
                                          </p:stCondLst>
                                        </p:cTn>
                                        <p:tgtEl>
                                          <p:spTgt spid="58370">
                                            <p:txEl>
                                              <p:pRg st="2" end="2"/>
                                            </p:txEl>
                                          </p:spTgt>
                                        </p:tgtEl>
                                        <p:attrNameLst>
                                          <p:attrName>ppt_y</p:attrName>
                                        </p:attrNameLst>
                                      </p:cBhvr>
                                      <p:tavLst>
                                        <p:tav tm="0">
                                          <p:val>
                                            <p:strVal val="#ppt_y-(0.354*#ppt_w-0.172*#ppt_h)"/>
                                          </p:val>
                                        </p:tav>
                                        <p:tav tm="100000">
                                          <p:val>
                                            <p:strVal val="#ppt_y"/>
                                          </p:val>
                                        </p:tav>
                                      </p:tavLst>
                                    </p:anim>
                                  </p:childTnLst>
                                </p:cTn>
                              </p:par>
                              <p:par>
                                <p:cTn id="26" presetID="38" presetClass="entr" presetSubtype="0" accel="50000" fill="hold" nodeType="withEffect">
                                  <p:stCondLst>
                                    <p:cond delay="0"/>
                                  </p:stCondLst>
                                  <p:iterate type="lt">
                                    <p:tmPct val="50000"/>
                                  </p:iterate>
                                  <p:childTnLst>
                                    <p:set>
                                      <p:cBhvr>
                                        <p:cTn id="27" dur="1" fill="hold">
                                          <p:stCondLst>
                                            <p:cond delay="0"/>
                                          </p:stCondLst>
                                        </p:cTn>
                                        <p:tgtEl>
                                          <p:spTgt spid="58370">
                                            <p:txEl>
                                              <p:pRg st="3" end="3"/>
                                            </p:txEl>
                                          </p:spTgt>
                                        </p:tgtEl>
                                        <p:attrNameLst>
                                          <p:attrName>style.visibility</p:attrName>
                                        </p:attrNameLst>
                                      </p:cBhvr>
                                      <p:to>
                                        <p:strVal val="visible"/>
                                      </p:to>
                                    </p:set>
                                    <p:set>
                                      <p:cBhvr>
                                        <p:cTn id="28" dur="455" fill="hold">
                                          <p:stCondLst>
                                            <p:cond delay="0"/>
                                          </p:stCondLst>
                                        </p:cTn>
                                        <p:tgtEl>
                                          <p:spTgt spid="58370">
                                            <p:txEl>
                                              <p:pRg st="3" end="3"/>
                                            </p:txEl>
                                          </p:spTgt>
                                        </p:tgtEl>
                                        <p:attrNameLst>
                                          <p:attrName>style.rotation</p:attrName>
                                        </p:attrNameLst>
                                      </p:cBhvr>
                                      <p:to>
                                        <p:strVal val="-45.0"/>
                                      </p:to>
                                    </p:set>
                                    <p:anim calcmode="lin" valueType="num">
                                      <p:cBhvr>
                                        <p:cTn id="29" dur="455" fill="hold">
                                          <p:stCondLst>
                                            <p:cond delay="455"/>
                                          </p:stCondLst>
                                        </p:cTn>
                                        <p:tgtEl>
                                          <p:spTgt spid="58370">
                                            <p:txEl>
                                              <p:pRg st="3" end="3"/>
                                            </p:txEl>
                                          </p:spTgt>
                                        </p:tgtEl>
                                        <p:attrNameLst>
                                          <p:attrName>style.rotation</p:attrName>
                                        </p:attrNameLst>
                                      </p:cBhvr>
                                      <p:tavLst>
                                        <p:tav tm="0">
                                          <p:val>
                                            <p:fltVal val="-45"/>
                                          </p:val>
                                        </p:tav>
                                        <p:tav tm="69900">
                                          <p:val>
                                            <p:fltVal val="45"/>
                                          </p:val>
                                        </p:tav>
                                        <p:tav tm="100000">
                                          <p:val>
                                            <p:fltVal val="0"/>
                                          </p:val>
                                        </p:tav>
                                      </p:tavLst>
                                    </p:anim>
                                    <p:anim calcmode="lin" valueType="num">
                                      <p:cBhvr>
                                        <p:cTn id="30" dur="455" fill="hold">
                                          <p:stCondLst>
                                            <p:cond delay="0"/>
                                          </p:stCondLst>
                                        </p:cTn>
                                        <p:tgtEl>
                                          <p:spTgt spid="58370">
                                            <p:txEl>
                                              <p:pRg st="3" end="3"/>
                                            </p:txEl>
                                          </p:spTgt>
                                        </p:tgtEl>
                                        <p:attrNameLst>
                                          <p:attrName>ppt_y</p:attrName>
                                        </p:attrNameLst>
                                      </p:cBhvr>
                                      <p:tavLst>
                                        <p:tav tm="0">
                                          <p:val>
                                            <p:strVal val="#ppt_y-1"/>
                                          </p:val>
                                        </p:tav>
                                        <p:tav tm="100000">
                                          <p:val>
                                            <p:strVal val="#ppt_y-(0.354*#ppt_w-0.172*#ppt_h)"/>
                                          </p:val>
                                        </p:tav>
                                      </p:tavLst>
                                    </p:anim>
                                    <p:anim calcmode="lin" valueType="num">
                                      <p:cBhvr>
                                        <p:cTn id="31" dur="156" decel="50000" autoRev="1" fill="hold">
                                          <p:stCondLst>
                                            <p:cond delay="455"/>
                                          </p:stCondLst>
                                        </p:cTn>
                                        <p:tgtEl>
                                          <p:spTgt spid="58370">
                                            <p:txEl>
                                              <p:pRg st="3" end="3"/>
                                            </p:txEl>
                                          </p:spTgt>
                                        </p:tgtEl>
                                        <p:attrNameLst>
                                          <p:attrName>ppt_y</p:attrName>
                                        </p:attrNameLst>
                                      </p:cBhvr>
                                      <p:tavLst>
                                        <p:tav tm="0">
                                          <p:val>
                                            <p:strVal val="#ppt_y-(0.354*#ppt_w-0.172*#ppt_h)"/>
                                          </p:val>
                                        </p:tav>
                                        <p:tav tm="100000">
                                          <p:val>
                                            <p:strVal val="#ppt_y-(0.354*#ppt_w-0.172*#ppt_h)-#ppt_h/2"/>
                                          </p:val>
                                        </p:tav>
                                      </p:tavLst>
                                    </p:anim>
                                    <p:anim calcmode="lin" valueType="num">
                                      <p:cBhvr>
                                        <p:cTn id="32" dur="136" fill="hold">
                                          <p:stCondLst>
                                            <p:cond delay="864"/>
                                          </p:stCondLst>
                                        </p:cTn>
                                        <p:tgtEl>
                                          <p:spTgt spid="58370">
                                            <p:txEl>
                                              <p:pRg st="3" end="3"/>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59394" name="Содержимое 2"/>
          <p:cNvSpPr>
            <a:spLocks noGrp="1"/>
          </p:cNvSpPr>
          <p:nvPr>
            <p:ph idx="1"/>
          </p:nvPr>
        </p:nvSpPr>
        <p:spPr>
          <a:xfrm>
            <a:off x="285750" y="5000625"/>
            <a:ext cx="8229600" cy="857250"/>
          </a:xfrm>
        </p:spPr>
        <p:txBody>
          <a:bodyPr/>
          <a:lstStyle/>
          <a:p>
            <a:pPr algn="just">
              <a:buFontTx/>
              <a:buNone/>
            </a:pPr>
            <a:r>
              <a:rPr lang="ru-RU" smtClean="0"/>
              <a:t>       </a:t>
            </a:r>
            <a:r>
              <a:rPr lang="ru-RU" sz="2800" b="1" smtClean="0">
                <a:latin typeface="Monotype Corsiva" pitchFamily="66" charset="0"/>
              </a:rPr>
              <a:t>Священники читали положенные молитвы и нарекали всем христианские имена. «И была видна радость на небе и на земле о стольких спасаемых душах», - записал летописец.</a:t>
            </a:r>
            <a:endParaRPr lang="ru-RU" b="1" smtClean="0">
              <a:latin typeface="Monotype Corsiva" pitchFamily="66" charset="0"/>
            </a:endParaRPr>
          </a:p>
        </p:txBody>
      </p:sp>
      <p:pic>
        <p:nvPicPr>
          <p:cNvPr id="32771" name="Рисунок 3" descr="крещение киевлян.jpg"/>
          <p:cNvPicPr>
            <a:picLocks noChangeAspect="1"/>
          </p:cNvPicPr>
          <p:nvPr/>
        </p:nvPicPr>
        <p:blipFill>
          <a:blip r:embed="rId3" cstate="print"/>
          <a:srcRect/>
          <a:stretch>
            <a:fillRect/>
          </a:stretch>
        </p:blipFill>
        <p:spPr bwMode="auto">
          <a:xfrm>
            <a:off x="1571625" y="500063"/>
            <a:ext cx="6286500" cy="4500562"/>
          </a:xfrm>
          <a:prstGeom prst="rect">
            <a:avLst/>
          </a:prstGeom>
          <a:noFill/>
          <a:ln w="9525">
            <a:noFill/>
            <a:miter lim="800000"/>
            <a:headEnd/>
            <a:tailEnd/>
          </a:ln>
        </p:spPr>
      </p:pic>
    </p:spTree>
  </p:cSld>
  <p:clrMapOvr>
    <a:masterClrMapping/>
  </p:clrMapOvr>
  <p:transition spd="slow" advClick="0" advTm="3000">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59394">
                                            <p:txEl>
                                              <p:pRg st="0" end="0"/>
                                            </p:txEl>
                                          </p:spTgt>
                                        </p:tgtEl>
                                        <p:attrNameLst>
                                          <p:attrName>style.visibility</p:attrName>
                                        </p:attrNameLst>
                                      </p:cBhvr>
                                      <p:to>
                                        <p:strVal val="visible"/>
                                      </p:to>
                                    </p:set>
                                    <p:set>
                                      <p:cBhvr>
                                        <p:cTn id="7" dur="455" fill="hold">
                                          <p:stCondLst>
                                            <p:cond delay="0"/>
                                          </p:stCondLst>
                                        </p:cTn>
                                        <p:tgtEl>
                                          <p:spTgt spid="59394">
                                            <p:txEl>
                                              <p:pRg st="0" end="0"/>
                                            </p:txEl>
                                          </p:spTgt>
                                        </p:tgtEl>
                                        <p:attrNameLst>
                                          <p:attrName>style.rotation</p:attrName>
                                        </p:attrNameLst>
                                      </p:cBhvr>
                                      <p:to>
                                        <p:strVal val="-45.0"/>
                                      </p:to>
                                    </p:set>
                                    <p:anim calcmode="lin" valueType="num">
                                      <p:cBhvr>
                                        <p:cTn id="8" dur="455" fill="hold">
                                          <p:stCondLst>
                                            <p:cond delay="455"/>
                                          </p:stCondLst>
                                        </p:cTn>
                                        <p:tgtEl>
                                          <p:spTgt spid="59394">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59394">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59394">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59394">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33794" name="Содержимое 3" descr="Крещение на Дн.jpg"/>
          <p:cNvPicPr>
            <a:picLocks noGrp="1" noChangeAspect="1"/>
          </p:cNvPicPr>
          <p:nvPr>
            <p:ph idx="1"/>
          </p:nvPr>
        </p:nvPicPr>
        <p:blipFill>
          <a:blip r:embed="rId3" cstate="print"/>
          <a:srcRect/>
          <a:stretch>
            <a:fillRect/>
          </a:stretch>
        </p:blipFill>
        <p:spPr>
          <a:xfrm>
            <a:off x="357188" y="571500"/>
            <a:ext cx="8337550" cy="5286375"/>
          </a:xfrm>
        </p:spPr>
      </p:pic>
      <p:sp>
        <p:nvSpPr>
          <p:cNvPr id="60419" name="TextBox 4"/>
          <p:cNvSpPr txBox="1">
            <a:spLocks noChangeArrowheads="1"/>
          </p:cNvSpPr>
          <p:nvPr/>
        </p:nvSpPr>
        <p:spPr bwMode="auto">
          <a:xfrm>
            <a:off x="1643063" y="6143625"/>
            <a:ext cx="5643562" cy="523875"/>
          </a:xfrm>
          <a:prstGeom prst="rect">
            <a:avLst/>
          </a:prstGeom>
          <a:noFill/>
          <a:ln w="9525">
            <a:noFill/>
            <a:miter lim="800000"/>
            <a:headEnd/>
            <a:tailEnd/>
          </a:ln>
        </p:spPr>
        <p:txBody>
          <a:bodyPr>
            <a:spAutoFit/>
          </a:bodyPr>
          <a:lstStyle/>
          <a:p>
            <a:pPr algn="ctr"/>
            <a:r>
              <a:rPr lang="ru-RU" sz="2800" b="1">
                <a:latin typeface="Monotype Corsiva" pitchFamily="66" charset="0"/>
              </a:rPr>
              <a:t>Крещение киевлян</a:t>
            </a:r>
          </a:p>
        </p:txBody>
      </p:sp>
    </p:spTree>
  </p:cSld>
  <p:clrMapOvr>
    <a:masterClrMapping/>
  </p:clrMapOvr>
  <p:transition spd="slow" advClick="0" advTm="3000">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60419">
                                            <p:txEl>
                                              <p:pRg st="0" end="0"/>
                                            </p:txEl>
                                          </p:spTgt>
                                        </p:tgtEl>
                                        <p:attrNameLst>
                                          <p:attrName>style.visibility</p:attrName>
                                        </p:attrNameLst>
                                      </p:cBhvr>
                                      <p:to>
                                        <p:strVal val="visible"/>
                                      </p:to>
                                    </p:set>
                                    <p:set>
                                      <p:cBhvr>
                                        <p:cTn id="7" dur="455" fill="hold">
                                          <p:stCondLst>
                                            <p:cond delay="0"/>
                                          </p:stCondLst>
                                        </p:cTn>
                                        <p:tgtEl>
                                          <p:spTgt spid="60419">
                                            <p:txEl>
                                              <p:pRg st="0" end="0"/>
                                            </p:txEl>
                                          </p:spTgt>
                                        </p:tgtEl>
                                        <p:attrNameLst>
                                          <p:attrName>style.rotation</p:attrName>
                                        </p:attrNameLst>
                                      </p:cBhvr>
                                      <p:to>
                                        <p:strVal val="-45.0"/>
                                      </p:to>
                                    </p:set>
                                    <p:anim calcmode="lin" valueType="num">
                                      <p:cBhvr>
                                        <p:cTn id="8" dur="455" fill="hold">
                                          <p:stCondLst>
                                            <p:cond delay="455"/>
                                          </p:stCondLst>
                                        </p:cTn>
                                        <p:tgtEl>
                                          <p:spTgt spid="60419">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60419">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60419">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60419">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61442" name="Заголовок 1"/>
          <p:cNvSpPr>
            <a:spLocks noGrp="1"/>
          </p:cNvSpPr>
          <p:nvPr>
            <p:ph type="title"/>
          </p:nvPr>
        </p:nvSpPr>
        <p:spPr>
          <a:xfrm>
            <a:off x="457200" y="274638"/>
            <a:ext cx="8229600" cy="654050"/>
          </a:xfrm>
        </p:spPr>
        <p:txBody>
          <a:bodyPr/>
          <a:lstStyle/>
          <a:p>
            <a:r>
              <a:rPr lang="ru-RU" sz="4000" b="1" smtClean="0">
                <a:latin typeface="Monotype Corsiva" pitchFamily="66" charset="0"/>
              </a:rPr>
              <a:t>Сокрушение идолов</a:t>
            </a:r>
          </a:p>
        </p:txBody>
      </p:sp>
      <p:sp>
        <p:nvSpPr>
          <p:cNvPr id="61443" name="Содержимое 2"/>
          <p:cNvSpPr>
            <a:spLocks noGrp="1"/>
          </p:cNvSpPr>
          <p:nvPr>
            <p:ph idx="1"/>
          </p:nvPr>
        </p:nvSpPr>
        <p:spPr>
          <a:xfrm>
            <a:off x="-214313" y="928688"/>
            <a:ext cx="4714876" cy="3929062"/>
          </a:xfrm>
        </p:spPr>
        <p:txBody>
          <a:bodyPr/>
          <a:lstStyle/>
          <a:p>
            <a:pPr algn="just">
              <a:buFontTx/>
              <a:buNone/>
            </a:pPr>
            <a:r>
              <a:rPr lang="ru-RU" smtClean="0"/>
              <a:t>        </a:t>
            </a:r>
            <a:r>
              <a:rPr lang="ru-RU" sz="2800" b="1" smtClean="0">
                <a:latin typeface="Monotype Corsiva" pitchFamily="66" charset="0"/>
              </a:rPr>
              <a:t>После Крещения приказал князь сокрушить всех киевских идолов, разрушить капища. Золоченого Перуна привязали к хвосту лошади и потащили к Днепру, колотя палками для публичного поругания. </a:t>
            </a:r>
          </a:p>
        </p:txBody>
      </p:sp>
      <p:pic>
        <p:nvPicPr>
          <p:cNvPr id="34820" name="Рисунок 3" descr="сокрушение идолов.jpg"/>
          <p:cNvPicPr>
            <a:picLocks noChangeAspect="1"/>
          </p:cNvPicPr>
          <p:nvPr/>
        </p:nvPicPr>
        <p:blipFill>
          <a:blip r:embed="rId3" cstate="print"/>
          <a:srcRect/>
          <a:stretch>
            <a:fillRect/>
          </a:stretch>
        </p:blipFill>
        <p:spPr bwMode="auto">
          <a:xfrm>
            <a:off x="4714875" y="1071563"/>
            <a:ext cx="4141788" cy="5305425"/>
          </a:xfrm>
          <a:prstGeom prst="rect">
            <a:avLst/>
          </a:prstGeom>
          <a:noFill/>
          <a:ln w="9525">
            <a:noFill/>
            <a:miter lim="800000"/>
            <a:headEnd/>
            <a:tailEnd/>
          </a:ln>
        </p:spPr>
      </p:pic>
    </p:spTree>
  </p:cSld>
  <p:clrMapOvr>
    <a:masterClrMapping/>
  </p:clrMapOvr>
  <p:transition spd="slow" advClick="0" advTm="3000">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61442"/>
                                        </p:tgtEl>
                                        <p:attrNameLst>
                                          <p:attrName>style.visibility</p:attrName>
                                        </p:attrNameLst>
                                      </p:cBhvr>
                                      <p:to>
                                        <p:strVal val="visible"/>
                                      </p:to>
                                    </p:set>
                                    <p:set>
                                      <p:cBhvr>
                                        <p:cTn id="7" dur="455" fill="hold">
                                          <p:stCondLst>
                                            <p:cond delay="0"/>
                                          </p:stCondLst>
                                        </p:cTn>
                                        <p:tgtEl>
                                          <p:spTgt spid="61442"/>
                                        </p:tgtEl>
                                        <p:attrNameLst>
                                          <p:attrName>style.rotation</p:attrName>
                                        </p:attrNameLst>
                                      </p:cBhvr>
                                      <p:to>
                                        <p:strVal val="-45.0"/>
                                      </p:to>
                                    </p:set>
                                    <p:anim calcmode="lin" valueType="num">
                                      <p:cBhvr>
                                        <p:cTn id="8" dur="455" fill="hold">
                                          <p:stCondLst>
                                            <p:cond delay="455"/>
                                          </p:stCondLst>
                                        </p:cTn>
                                        <p:tgtEl>
                                          <p:spTgt spid="6144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6144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6144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6144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8" presetClass="entr" presetSubtype="0" accel="50000" fill="hold" nodeType="clickEffect">
                                  <p:stCondLst>
                                    <p:cond delay="0"/>
                                  </p:stCondLst>
                                  <p:iterate type="lt">
                                    <p:tmPct val="50000"/>
                                  </p:iterate>
                                  <p:childTnLst>
                                    <p:set>
                                      <p:cBhvr>
                                        <p:cTn id="15" dur="1" fill="hold">
                                          <p:stCondLst>
                                            <p:cond delay="0"/>
                                          </p:stCondLst>
                                        </p:cTn>
                                        <p:tgtEl>
                                          <p:spTgt spid="61443">
                                            <p:txEl>
                                              <p:pRg st="0" end="0"/>
                                            </p:txEl>
                                          </p:spTgt>
                                        </p:tgtEl>
                                        <p:attrNameLst>
                                          <p:attrName>style.visibility</p:attrName>
                                        </p:attrNameLst>
                                      </p:cBhvr>
                                      <p:to>
                                        <p:strVal val="visible"/>
                                      </p:to>
                                    </p:set>
                                    <p:set>
                                      <p:cBhvr>
                                        <p:cTn id="16" dur="455" fill="hold">
                                          <p:stCondLst>
                                            <p:cond delay="0"/>
                                          </p:stCondLst>
                                        </p:cTn>
                                        <p:tgtEl>
                                          <p:spTgt spid="61443">
                                            <p:txEl>
                                              <p:pRg st="0" end="0"/>
                                            </p:txEl>
                                          </p:spTgt>
                                        </p:tgtEl>
                                        <p:attrNameLst>
                                          <p:attrName>style.rotation</p:attrName>
                                        </p:attrNameLst>
                                      </p:cBhvr>
                                      <p:to>
                                        <p:strVal val="-45.0"/>
                                      </p:to>
                                    </p:set>
                                    <p:anim calcmode="lin" valueType="num">
                                      <p:cBhvr>
                                        <p:cTn id="17" dur="455" fill="hold">
                                          <p:stCondLst>
                                            <p:cond delay="455"/>
                                          </p:stCondLst>
                                        </p:cTn>
                                        <p:tgtEl>
                                          <p:spTgt spid="6144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8" dur="455" fill="hold">
                                          <p:stCondLst>
                                            <p:cond delay="0"/>
                                          </p:stCondLst>
                                        </p:cTn>
                                        <p:tgtEl>
                                          <p:spTgt spid="61443">
                                            <p:txEl>
                                              <p:pRg st="0" end="0"/>
                                            </p:txEl>
                                          </p:spTgt>
                                        </p:tgtEl>
                                        <p:attrNameLst>
                                          <p:attrName>ppt_y</p:attrName>
                                        </p:attrNameLst>
                                      </p:cBhvr>
                                      <p:tavLst>
                                        <p:tav tm="0">
                                          <p:val>
                                            <p:strVal val="#ppt_y-1"/>
                                          </p:val>
                                        </p:tav>
                                        <p:tav tm="100000">
                                          <p:val>
                                            <p:strVal val="#ppt_y-(0.354*#ppt_w-0.172*#ppt_h)"/>
                                          </p:val>
                                        </p:tav>
                                      </p:tavLst>
                                    </p:anim>
                                    <p:anim calcmode="lin" valueType="num">
                                      <p:cBhvr>
                                        <p:cTn id="19" dur="156" decel="50000" autoRev="1" fill="hold">
                                          <p:stCondLst>
                                            <p:cond delay="455"/>
                                          </p:stCondLst>
                                        </p:cTn>
                                        <p:tgtEl>
                                          <p:spTgt spid="6144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0" dur="136" fill="hold">
                                          <p:stCondLst>
                                            <p:cond delay="864"/>
                                          </p:stCondLst>
                                        </p:cTn>
                                        <p:tgtEl>
                                          <p:spTgt spid="6144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62466" name="Содержимое 2"/>
          <p:cNvSpPr>
            <a:spLocks noGrp="1"/>
          </p:cNvSpPr>
          <p:nvPr>
            <p:ph idx="1"/>
          </p:nvPr>
        </p:nvSpPr>
        <p:spPr>
          <a:xfrm>
            <a:off x="285750" y="1000125"/>
            <a:ext cx="8229600" cy="4525963"/>
          </a:xfrm>
        </p:spPr>
        <p:txBody>
          <a:bodyPr/>
          <a:lstStyle/>
          <a:p>
            <a:pPr algn="just">
              <a:buFontTx/>
              <a:buNone/>
            </a:pPr>
            <a:r>
              <a:rPr lang="ru-RU" sz="2800" b="1" smtClean="0">
                <a:latin typeface="Monotype Corsiva" pitchFamily="66" charset="0"/>
              </a:rPr>
              <a:t>            Затем идола сбросили в реку, за ним последовали и другие языческие кумиры. А на том холме, где стоял раньше Перун, князь заложил церковь во имя святого Василия Великого.</a:t>
            </a:r>
          </a:p>
          <a:p>
            <a:pPr algn="just">
              <a:buFontTx/>
              <a:buNone/>
            </a:pPr>
            <a:r>
              <a:rPr lang="ru-RU" sz="2800" b="1" smtClean="0">
                <a:latin typeface="Monotype Corsiva" pitchFamily="66" charset="0"/>
              </a:rPr>
              <a:t>            Тогда же повелел князь крестить людей по всей земле Русской, везде уничтожать идолов и рушить капища, а на их местах строить святые церкви, приглашать в них священников и служить службы.</a:t>
            </a:r>
          </a:p>
          <a:p>
            <a:pPr>
              <a:buFontTx/>
              <a:buNone/>
            </a:pPr>
            <a:endParaRPr lang="ru-RU" smtClean="0"/>
          </a:p>
        </p:txBody>
      </p:sp>
    </p:spTree>
  </p:cSld>
  <p:clrMapOvr>
    <a:masterClrMapping/>
  </p:clrMapOvr>
  <p:transition spd="slow" advClick="0" advTm="3000">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62466">
                                            <p:txEl>
                                              <p:pRg st="0" end="0"/>
                                            </p:txEl>
                                          </p:spTgt>
                                        </p:tgtEl>
                                        <p:attrNameLst>
                                          <p:attrName>style.visibility</p:attrName>
                                        </p:attrNameLst>
                                      </p:cBhvr>
                                      <p:to>
                                        <p:strVal val="visible"/>
                                      </p:to>
                                    </p:set>
                                    <p:set>
                                      <p:cBhvr>
                                        <p:cTn id="7" dur="455" fill="hold">
                                          <p:stCondLst>
                                            <p:cond delay="0"/>
                                          </p:stCondLst>
                                        </p:cTn>
                                        <p:tgtEl>
                                          <p:spTgt spid="62466">
                                            <p:txEl>
                                              <p:pRg st="0" end="0"/>
                                            </p:txEl>
                                          </p:spTgt>
                                        </p:tgtEl>
                                        <p:attrNameLst>
                                          <p:attrName>style.rotation</p:attrName>
                                        </p:attrNameLst>
                                      </p:cBhvr>
                                      <p:to>
                                        <p:strVal val="-45.0"/>
                                      </p:to>
                                    </p:set>
                                    <p:anim calcmode="lin" valueType="num">
                                      <p:cBhvr>
                                        <p:cTn id="8" dur="455" fill="hold">
                                          <p:stCondLst>
                                            <p:cond delay="455"/>
                                          </p:stCondLst>
                                        </p:cTn>
                                        <p:tgtEl>
                                          <p:spTgt spid="62466">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62466">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62466">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62466">
                                            <p:txEl>
                                              <p:pRg st="0" end="0"/>
                                            </p:txEl>
                                          </p:spTgt>
                                        </p:tgtEl>
                                        <p:attrNameLst>
                                          <p:attrName>ppt_y</p:attrName>
                                        </p:attrNameLst>
                                      </p:cBhvr>
                                      <p:tavLst>
                                        <p:tav tm="0">
                                          <p:val>
                                            <p:strVal val="#ppt_y-(0.354*#ppt_w-0.172*#ppt_h)"/>
                                          </p:val>
                                        </p:tav>
                                        <p:tav tm="100000">
                                          <p:val>
                                            <p:strVal val="#ppt_y"/>
                                          </p:val>
                                        </p:tav>
                                      </p:tavLst>
                                    </p:anim>
                                  </p:childTnLst>
                                </p:cTn>
                              </p:par>
                              <p:par>
                                <p:cTn id="12" presetID="38" presetClass="entr" presetSubtype="0" accel="50000" fill="hold" nodeType="withEffect">
                                  <p:stCondLst>
                                    <p:cond delay="0"/>
                                  </p:stCondLst>
                                  <p:iterate type="lt">
                                    <p:tmPct val="50000"/>
                                  </p:iterate>
                                  <p:childTnLst>
                                    <p:set>
                                      <p:cBhvr>
                                        <p:cTn id="13" dur="1" fill="hold">
                                          <p:stCondLst>
                                            <p:cond delay="0"/>
                                          </p:stCondLst>
                                        </p:cTn>
                                        <p:tgtEl>
                                          <p:spTgt spid="62466">
                                            <p:txEl>
                                              <p:pRg st="1" end="1"/>
                                            </p:txEl>
                                          </p:spTgt>
                                        </p:tgtEl>
                                        <p:attrNameLst>
                                          <p:attrName>style.visibility</p:attrName>
                                        </p:attrNameLst>
                                      </p:cBhvr>
                                      <p:to>
                                        <p:strVal val="visible"/>
                                      </p:to>
                                    </p:set>
                                    <p:set>
                                      <p:cBhvr>
                                        <p:cTn id="14" dur="455" fill="hold">
                                          <p:stCondLst>
                                            <p:cond delay="0"/>
                                          </p:stCondLst>
                                        </p:cTn>
                                        <p:tgtEl>
                                          <p:spTgt spid="62466">
                                            <p:txEl>
                                              <p:pRg st="1" end="1"/>
                                            </p:txEl>
                                          </p:spTgt>
                                        </p:tgtEl>
                                        <p:attrNameLst>
                                          <p:attrName>style.rotation</p:attrName>
                                        </p:attrNameLst>
                                      </p:cBhvr>
                                      <p:to>
                                        <p:strVal val="-45.0"/>
                                      </p:to>
                                    </p:set>
                                    <p:anim calcmode="lin" valueType="num">
                                      <p:cBhvr>
                                        <p:cTn id="15" dur="455" fill="hold">
                                          <p:stCondLst>
                                            <p:cond delay="455"/>
                                          </p:stCondLst>
                                        </p:cTn>
                                        <p:tgtEl>
                                          <p:spTgt spid="62466">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62466">
                                            <p:txEl>
                                              <p:pRg st="1" end="1"/>
                                            </p:txEl>
                                          </p:spTgt>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62466">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62466">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63490" name="Заголовок 1"/>
          <p:cNvSpPr>
            <a:spLocks noGrp="1"/>
          </p:cNvSpPr>
          <p:nvPr>
            <p:ph type="title"/>
          </p:nvPr>
        </p:nvSpPr>
        <p:spPr>
          <a:xfrm>
            <a:off x="457200" y="274638"/>
            <a:ext cx="8229600" cy="511175"/>
          </a:xfrm>
        </p:spPr>
        <p:txBody>
          <a:bodyPr/>
          <a:lstStyle/>
          <a:p>
            <a:r>
              <a:rPr lang="ru-RU" sz="4000" b="1" smtClean="0">
                <a:latin typeface="Monotype Corsiva" pitchFamily="66" charset="0"/>
              </a:rPr>
              <a:t>   Десятинная церковь в Киеве</a:t>
            </a:r>
          </a:p>
        </p:txBody>
      </p:sp>
      <p:sp>
        <p:nvSpPr>
          <p:cNvPr id="63491" name="Содержимое 2"/>
          <p:cNvSpPr>
            <a:spLocks noGrp="1"/>
          </p:cNvSpPr>
          <p:nvPr>
            <p:ph idx="1"/>
          </p:nvPr>
        </p:nvSpPr>
        <p:spPr>
          <a:xfrm>
            <a:off x="539750" y="1125538"/>
            <a:ext cx="8229600" cy="4525962"/>
          </a:xfrm>
        </p:spPr>
        <p:txBody>
          <a:bodyPr/>
          <a:lstStyle/>
          <a:p>
            <a:pPr algn="just">
              <a:buFontTx/>
              <a:buNone/>
            </a:pPr>
            <a:r>
              <a:rPr lang="ru-RU" sz="2400" smtClean="0"/>
              <a:t>          </a:t>
            </a:r>
            <a:r>
              <a:rPr lang="ru-RU" sz="2800" b="1" smtClean="0">
                <a:latin typeface="Monotype Corsiva" pitchFamily="66" charset="0"/>
              </a:rPr>
              <a:t>На месте мученической кончины святых варягов-христиан, Феодора и Иоанна, князь Владимир заложил каменный храм Успения Пресвятой Богородицы.</a:t>
            </a:r>
          </a:p>
          <a:p>
            <a:pPr algn="just">
              <a:buFontTx/>
              <a:buNone/>
            </a:pPr>
            <a:r>
              <a:rPr lang="ru-RU" sz="2800" b="1" smtClean="0">
                <a:latin typeface="Monotype Corsiva" pitchFamily="66" charset="0"/>
              </a:rPr>
              <a:t>          - Даю церкви Пресвятой Богородицы десятую часть от богатств моих и моих городов, - сказал великий князь.</a:t>
            </a:r>
          </a:p>
          <a:p>
            <a:pPr algn="just">
              <a:buFontTx/>
              <a:buNone/>
            </a:pPr>
            <a:r>
              <a:rPr lang="ru-RU" sz="2400" b="1" smtClean="0">
                <a:latin typeface="Monotype Corsiva" pitchFamily="66" charset="0"/>
              </a:rPr>
              <a:t>          </a:t>
            </a:r>
          </a:p>
        </p:txBody>
      </p:sp>
    </p:spTree>
  </p:cSld>
  <p:clrMapOvr>
    <a:masterClrMapping/>
  </p:clrMapOvr>
  <p:transition spd="slow" advClick="0" advTm="3000">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63490"/>
                                        </p:tgtEl>
                                        <p:attrNameLst>
                                          <p:attrName>style.visibility</p:attrName>
                                        </p:attrNameLst>
                                      </p:cBhvr>
                                      <p:to>
                                        <p:strVal val="visible"/>
                                      </p:to>
                                    </p:set>
                                    <p:set>
                                      <p:cBhvr>
                                        <p:cTn id="7" dur="455" fill="hold">
                                          <p:stCondLst>
                                            <p:cond delay="0"/>
                                          </p:stCondLst>
                                        </p:cTn>
                                        <p:tgtEl>
                                          <p:spTgt spid="63490"/>
                                        </p:tgtEl>
                                        <p:attrNameLst>
                                          <p:attrName>style.rotation</p:attrName>
                                        </p:attrNameLst>
                                      </p:cBhvr>
                                      <p:to>
                                        <p:strVal val="-45.0"/>
                                      </p:to>
                                    </p:set>
                                    <p:anim calcmode="lin" valueType="num">
                                      <p:cBhvr>
                                        <p:cTn id="8" dur="455" fill="hold">
                                          <p:stCondLst>
                                            <p:cond delay="455"/>
                                          </p:stCondLst>
                                        </p:cTn>
                                        <p:tgtEl>
                                          <p:spTgt spid="63490"/>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63490"/>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63490"/>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63490"/>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8" presetClass="entr" presetSubtype="0" accel="50000" fill="hold" nodeType="clickEffect">
                                  <p:stCondLst>
                                    <p:cond delay="0"/>
                                  </p:stCondLst>
                                  <p:iterate type="lt">
                                    <p:tmPct val="50000"/>
                                  </p:iterate>
                                  <p:childTnLst>
                                    <p:set>
                                      <p:cBhvr>
                                        <p:cTn id="15" dur="1" fill="hold">
                                          <p:stCondLst>
                                            <p:cond delay="0"/>
                                          </p:stCondLst>
                                        </p:cTn>
                                        <p:tgtEl>
                                          <p:spTgt spid="63491">
                                            <p:txEl>
                                              <p:pRg st="0" end="0"/>
                                            </p:txEl>
                                          </p:spTgt>
                                        </p:tgtEl>
                                        <p:attrNameLst>
                                          <p:attrName>style.visibility</p:attrName>
                                        </p:attrNameLst>
                                      </p:cBhvr>
                                      <p:to>
                                        <p:strVal val="visible"/>
                                      </p:to>
                                    </p:set>
                                    <p:set>
                                      <p:cBhvr>
                                        <p:cTn id="16" dur="455" fill="hold">
                                          <p:stCondLst>
                                            <p:cond delay="0"/>
                                          </p:stCondLst>
                                        </p:cTn>
                                        <p:tgtEl>
                                          <p:spTgt spid="63491">
                                            <p:txEl>
                                              <p:pRg st="0" end="0"/>
                                            </p:txEl>
                                          </p:spTgt>
                                        </p:tgtEl>
                                        <p:attrNameLst>
                                          <p:attrName>style.rotation</p:attrName>
                                        </p:attrNameLst>
                                      </p:cBhvr>
                                      <p:to>
                                        <p:strVal val="-45.0"/>
                                      </p:to>
                                    </p:set>
                                    <p:anim calcmode="lin" valueType="num">
                                      <p:cBhvr>
                                        <p:cTn id="17" dur="455" fill="hold">
                                          <p:stCondLst>
                                            <p:cond delay="455"/>
                                          </p:stCondLst>
                                        </p:cTn>
                                        <p:tgtEl>
                                          <p:spTgt spid="63491">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8" dur="455" fill="hold">
                                          <p:stCondLst>
                                            <p:cond delay="0"/>
                                          </p:stCondLst>
                                        </p:cTn>
                                        <p:tgtEl>
                                          <p:spTgt spid="63491">
                                            <p:txEl>
                                              <p:pRg st="0" end="0"/>
                                            </p:txEl>
                                          </p:spTgt>
                                        </p:tgtEl>
                                        <p:attrNameLst>
                                          <p:attrName>ppt_y</p:attrName>
                                        </p:attrNameLst>
                                      </p:cBhvr>
                                      <p:tavLst>
                                        <p:tav tm="0">
                                          <p:val>
                                            <p:strVal val="#ppt_y-1"/>
                                          </p:val>
                                        </p:tav>
                                        <p:tav tm="100000">
                                          <p:val>
                                            <p:strVal val="#ppt_y-(0.354*#ppt_w-0.172*#ppt_h)"/>
                                          </p:val>
                                        </p:tav>
                                      </p:tavLst>
                                    </p:anim>
                                    <p:anim calcmode="lin" valueType="num">
                                      <p:cBhvr>
                                        <p:cTn id="19" dur="156" decel="50000" autoRev="1" fill="hold">
                                          <p:stCondLst>
                                            <p:cond delay="455"/>
                                          </p:stCondLst>
                                        </p:cTn>
                                        <p:tgtEl>
                                          <p:spTgt spid="63491">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0" dur="136" fill="hold">
                                          <p:stCondLst>
                                            <p:cond delay="864"/>
                                          </p:stCondLst>
                                        </p:cTn>
                                        <p:tgtEl>
                                          <p:spTgt spid="63491">
                                            <p:txEl>
                                              <p:pRg st="0" end="0"/>
                                            </p:txEl>
                                          </p:spTgt>
                                        </p:tgtEl>
                                        <p:attrNameLst>
                                          <p:attrName>ppt_y</p:attrName>
                                        </p:attrNameLst>
                                      </p:cBhvr>
                                      <p:tavLst>
                                        <p:tav tm="0">
                                          <p:val>
                                            <p:strVal val="#ppt_y-(0.354*#ppt_w-0.172*#ppt_h)"/>
                                          </p:val>
                                        </p:tav>
                                        <p:tav tm="100000">
                                          <p:val>
                                            <p:strVal val="#ppt_y"/>
                                          </p:val>
                                        </p:tav>
                                      </p:tavLst>
                                    </p:anim>
                                  </p:childTnLst>
                                </p:cTn>
                              </p:par>
                              <p:par>
                                <p:cTn id="21" presetID="38" presetClass="entr" presetSubtype="0" accel="50000" fill="hold" nodeType="withEffect">
                                  <p:stCondLst>
                                    <p:cond delay="0"/>
                                  </p:stCondLst>
                                  <p:iterate type="lt">
                                    <p:tmPct val="50000"/>
                                  </p:iterate>
                                  <p:childTnLst>
                                    <p:set>
                                      <p:cBhvr>
                                        <p:cTn id="22" dur="1" fill="hold">
                                          <p:stCondLst>
                                            <p:cond delay="0"/>
                                          </p:stCondLst>
                                        </p:cTn>
                                        <p:tgtEl>
                                          <p:spTgt spid="63491">
                                            <p:txEl>
                                              <p:pRg st="1" end="1"/>
                                            </p:txEl>
                                          </p:spTgt>
                                        </p:tgtEl>
                                        <p:attrNameLst>
                                          <p:attrName>style.visibility</p:attrName>
                                        </p:attrNameLst>
                                      </p:cBhvr>
                                      <p:to>
                                        <p:strVal val="visible"/>
                                      </p:to>
                                    </p:set>
                                    <p:set>
                                      <p:cBhvr>
                                        <p:cTn id="23" dur="455" fill="hold">
                                          <p:stCondLst>
                                            <p:cond delay="0"/>
                                          </p:stCondLst>
                                        </p:cTn>
                                        <p:tgtEl>
                                          <p:spTgt spid="63491">
                                            <p:txEl>
                                              <p:pRg st="1" end="1"/>
                                            </p:txEl>
                                          </p:spTgt>
                                        </p:tgtEl>
                                        <p:attrNameLst>
                                          <p:attrName>style.rotation</p:attrName>
                                        </p:attrNameLst>
                                      </p:cBhvr>
                                      <p:to>
                                        <p:strVal val="-45.0"/>
                                      </p:to>
                                    </p:set>
                                    <p:anim calcmode="lin" valueType="num">
                                      <p:cBhvr>
                                        <p:cTn id="24" dur="455" fill="hold">
                                          <p:stCondLst>
                                            <p:cond delay="455"/>
                                          </p:stCondLst>
                                        </p:cTn>
                                        <p:tgtEl>
                                          <p:spTgt spid="63491">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25" dur="455" fill="hold">
                                          <p:stCondLst>
                                            <p:cond delay="0"/>
                                          </p:stCondLst>
                                        </p:cTn>
                                        <p:tgtEl>
                                          <p:spTgt spid="63491">
                                            <p:txEl>
                                              <p:pRg st="1" end="1"/>
                                            </p:txEl>
                                          </p:spTgt>
                                        </p:tgtEl>
                                        <p:attrNameLst>
                                          <p:attrName>ppt_y</p:attrName>
                                        </p:attrNameLst>
                                      </p:cBhvr>
                                      <p:tavLst>
                                        <p:tav tm="0">
                                          <p:val>
                                            <p:strVal val="#ppt_y-1"/>
                                          </p:val>
                                        </p:tav>
                                        <p:tav tm="100000">
                                          <p:val>
                                            <p:strVal val="#ppt_y-(0.354*#ppt_w-0.172*#ppt_h)"/>
                                          </p:val>
                                        </p:tav>
                                      </p:tavLst>
                                    </p:anim>
                                    <p:anim calcmode="lin" valueType="num">
                                      <p:cBhvr>
                                        <p:cTn id="26" dur="156" decel="50000" autoRev="1" fill="hold">
                                          <p:stCondLst>
                                            <p:cond delay="455"/>
                                          </p:stCondLst>
                                        </p:cTn>
                                        <p:tgtEl>
                                          <p:spTgt spid="63491">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27" dur="136" fill="hold">
                                          <p:stCondLst>
                                            <p:cond delay="864"/>
                                          </p:stCondLst>
                                        </p:cTn>
                                        <p:tgtEl>
                                          <p:spTgt spid="63491">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BF00"/>
            </a:gs>
            <a:gs pos="5000">
              <a:srgbClr val="F27300"/>
            </a:gs>
            <a:gs pos="12500">
              <a:srgbClr val="8F0040"/>
            </a:gs>
            <a:gs pos="25000">
              <a:srgbClr val="400040"/>
            </a:gs>
            <a:gs pos="39999">
              <a:srgbClr val="000040"/>
            </a:gs>
            <a:gs pos="50000">
              <a:srgbClr val="000000"/>
            </a:gs>
            <a:gs pos="60001">
              <a:srgbClr val="000040"/>
            </a:gs>
            <a:gs pos="75000">
              <a:srgbClr val="400040"/>
            </a:gs>
            <a:gs pos="87500">
              <a:srgbClr val="8F0040"/>
            </a:gs>
            <a:gs pos="95000">
              <a:srgbClr val="F27300"/>
            </a:gs>
            <a:gs pos="100000">
              <a:srgbClr val="FFBF00"/>
            </a:gs>
          </a:gsLst>
          <a:lin ang="5400000" scaled="1"/>
        </a:gradFill>
        <a:effectLst/>
      </p:bgPr>
    </p:bg>
    <p:spTree>
      <p:nvGrpSpPr>
        <p:cNvPr id="1" name=""/>
        <p:cNvGrpSpPr/>
        <p:nvPr/>
      </p:nvGrpSpPr>
      <p:grpSpPr>
        <a:xfrm>
          <a:off x="0" y="0"/>
          <a:ext cx="0" cy="0"/>
          <a:chOff x="0" y="0"/>
          <a:chExt cx="0" cy="0"/>
        </a:xfrm>
      </p:grpSpPr>
      <p:pic>
        <p:nvPicPr>
          <p:cNvPr id="37890" name="Содержимое 3" descr="Закладка десятинной церкви.jpg"/>
          <p:cNvPicPr>
            <a:picLocks noGrp="1" noChangeAspect="1"/>
          </p:cNvPicPr>
          <p:nvPr>
            <p:ph idx="1"/>
          </p:nvPr>
        </p:nvPicPr>
        <p:blipFill>
          <a:blip r:embed="rId2" cstate="print"/>
          <a:srcRect/>
          <a:stretch>
            <a:fillRect/>
          </a:stretch>
        </p:blipFill>
        <p:spPr>
          <a:xfrm>
            <a:off x="1357313" y="571500"/>
            <a:ext cx="6143625" cy="5929313"/>
          </a:xfrm>
        </p:spPr>
      </p:pic>
    </p:spTree>
  </p:cSld>
  <p:clrMapOvr>
    <a:masterClrMapping/>
  </p:clrMapOvr>
  <p:transition spd="slow" advClick="0" advTm="3000">
    <p:pull dir="l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65538" name="Содержимое 2"/>
          <p:cNvSpPr>
            <a:spLocks noGrp="1"/>
          </p:cNvSpPr>
          <p:nvPr>
            <p:ph idx="1"/>
          </p:nvPr>
        </p:nvSpPr>
        <p:spPr>
          <a:xfrm>
            <a:off x="3000375" y="357188"/>
            <a:ext cx="5757863" cy="4525962"/>
          </a:xfrm>
        </p:spPr>
        <p:txBody>
          <a:bodyPr/>
          <a:lstStyle/>
          <a:p>
            <a:pPr algn="just">
              <a:buFontTx/>
              <a:buNone/>
            </a:pPr>
            <a:r>
              <a:rPr lang="ru-RU" sz="2800" b="1" smtClean="0">
                <a:latin typeface="Monotype Corsiva" pitchFamily="66" charset="0"/>
              </a:rPr>
              <a:t>           Права была святая равноапостольная княгиня Ольга, говорившая, что свет Христовой веры воссияет по всей земле Русской. Пережив очистительное чудо благодати Божией, великий князь поспешил просветить всех своих подданных, не только киевлян.</a:t>
            </a:r>
          </a:p>
          <a:p>
            <a:pPr algn="just">
              <a:buFontTx/>
              <a:buNone/>
            </a:pPr>
            <a:r>
              <a:rPr lang="ru-RU" sz="2800" b="1" smtClean="0">
                <a:latin typeface="Monotype Corsiva" pitchFamily="66" charset="0"/>
              </a:rPr>
              <a:t>          Владимир сам вместе со священниками не раз ходил по Русской земле, повсюду уговаривая  народ креститься. А на Волыни он основал город Владимир и возвел там деревянную церковь.</a:t>
            </a:r>
          </a:p>
        </p:txBody>
      </p:sp>
      <p:pic>
        <p:nvPicPr>
          <p:cNvPr id="38915" name="Рисунок 2" descr="Владимир-князь.jpg"/>
          <p:cNvPicPr>
            <a:picLocks noChangeAspect="1"/>
          </p:cNvPicPr>
          <p:nvPr/>
        </p:nvPicPr>
        <p:blipFill>
          <a:blip r:embed="rId3" cstate="print"/>
          <a:srcRect/>
          <a:stretch>
            <a:fillRect/>
          </a:stretch>
        </p:blipFill>
        <p:spPr bwMode="auto">
          <a:xfrm>
            <a:off x="428625" y="1000125"/>
            <a:ext cx="2841625" cy="4714875"/>
          </a:xfrm>
          <a:prstGeom prst="rect">
            <a:avLst/>
          </a:prstGeom>
          <a:noFill/>
          <a:ln w="9525">
            <a:noFill/>
            <a:miter lim="800000"/>
            <a:headEnd/>
            <a:tailEnd/>
          </a:ln>
        </p:spPr>
      </p:pic>
    </p:spTree>
  </p:cSld>
  <p:clrMapOvr>
    <a:masterClrMapping/>
  </p:clrMapOvr>
  <p:transition spd="slow" advClick="0" advTm="3000">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65538">
                                            <p:txEl>
                                              <p:pRg st="0" end="0"/>
                                            </p:txEl>
                                          </p:spTgt>
                                        </p:tgtEl>
                                        <p:attrNameLst>
                                          <p:attrName>style.visibility</p:attrName>
                                        </p:attrNameLst>
                                      </p:cBhvr>
                                      <p:to>
                                        <p:strVal val="visible"/>
                                      </p:to>
                                    </p:set>
                                    <p:set>
                                      <p:cBhvr>
                                        <p:cTn id="7" dur="455" fill="hold">
                                          <p:stCondLst>
                                            <p:cond delay="0"/>
                                          </p:stCondLst>
                                        </p:cTn>
                                        <p:tgtEl>
                                          <p:spTgt spid="65538">
                                            <p:txEl>
                                              <p:pRg st="0" end="0"/>
                                            </p:txEl>
                                          </p:spTgt>
                                        </p:tgtEl>
                                        <p:attrNameLst>
                                          <p:attrName>style.rotation</p:attrName>
                                        </p:attrNameLst>
                                      </p:cBhvr>
                                      <p:to>
                                        <p:strVal val="-45.0"/>
                                      </p:to>
                                    </p:set>
                                    <p:anim calcmode="lin" valueType="num">
                                      <p:cBhvr>
                                        <p:cTn id="8" dur="455" fill="hold">
                                          <p:stCondLst>
                                            <p:cond delay="455"/>
                                          </p:stCondLst>
                                        </p:cTn>
                                        <p:tgtEl>
                                          <p:spTgt spid="65538">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65538">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65538">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65538">
                                            <p:txEl>
                                              <p:pRg st="0" end="0"/>
                                            </p:txEl>
                                          </p:spTgt>
                                        </p:tgtEl>
                                        <p:attrNameLst>
                                          <p:attrName>ppt_y</p:attrName>
                                        </p:attrNameLst>
                                      </p:cBhvr>
                                      <p:tavLst>
                                        <p:tav tm="0">
                                          <p:val>
                                            <p:strVal val="#ppt_y-(0.354*#ppt_w-0.172*#ppt_h)"/>
                                          </p:val>
                                        </p:tav>
                                        <p:tav tm="100000">
                                          <p:val>
                                            <p:strVal val="#ppt_y"/>
                                          </p:val>
                                        </p:tav>
                                      </p:tavLst>
                                    </p:anim>
                                  </p:childTnLst>
                                </p:cTn>
                              </p:par>
                              <p:par>
                                <p:cTn id="12" presetID="38" presetClass="entr" presetSubtype="0" accel="50000" fill="hold" nodeType="withEffect">
                                  <p:stCondLst>
                                    <p:cond delay="0"/>
                                  </p:stCondLst>
                                  <p:iterate type="lt">
                                    <p:tmPct val="50000"/>
                                  </p:iterate>
                                  <p:childTnLst>
                                    <p:set>
                                      <p:cBhvr>
                                        <p:cTn id="13" dur="1" fill="hold">
                                          <p:stCondLst>
                                            <p:cond delay="0"/>
                                          </p:stCondLst>
                                        </p:cTn>
                                        <p:tgtEl>
                                          <p:spTgt spid="65538">
                                            <p:txEl>
                                              <p:pRg st="1" end="1"/>
                                            </p:txEl>
                                          </p:spTgt>
                                        </p:tgtEl>
                                        <p:attrNameLst>
                                          <p:attrName>style.visibility</p:attrName>
                                        </p:attrNameLst>
                                      </p:cBhvr>
                                      <p:to>
                                        <p:strVal val="visible"/>
                                      </p:to>
                                    </p:set>
                                    <p:set>
                                      <p:cBhvr>
                                        <p:cTn id="14" dur="455" fill="hold">
                                          <p:stCondLst>
                                            <p:cond delay="0"/>
                                          </p:stCondLst>
                                        </p:cTn>
                                        <p:tgtEl>
                                          <p:spTgt spid="65538">
                                            <p:txEl>
                                              <p:pRg st="1" end="1"/>
                                            </p:txEl>
                                          </p:spTgt>
                                        </p:tgtEl>
                                        <p:attrNameLst>
                                          <p:attrName>style.rotation</p:attrName>
                                        </p:attrNameLst>
                                      </p:cBhvr>
                                      <p:to>
                                        <p:strVal val="-45.0"/>
                                      </p:to>
                                    </p:set>
                                    <p:anim calcmode="lin" valueType="num">
                                      <p:cBhvr>
                                        <p:cTn id="15" dur="455" fill="hold">
                                          <p:stCondLst>
                                            <p:cond delay="455"/>
                                          </p:stCondLst>
                                        </p:cTn>
                                        <p:tgtEl>
                                          <p:spTgt spid="65538">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65538">
                                            <p:txEl>
                                              <p:pRg st="1" end="1"/>
                                            </p:txEl>
                                          </p:spTgt>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65538">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65538">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66562" name="Содержимое 2"/>
          <p:cNvSpPr>
            <a:spLocks noGrp="1"/>
          </p:cNvSpPr>
          <p:nvPr>
            <p:ph idx="1"/>
          </p:nvPr>
        </p:nvSpPr>
        <p:spPr>
          <a:xfrm>
            <a:off x="0" y="428625"/>
            <a:ext cx="5572125" cy="4714875"/>
          </a:xfrm>
        </p:spPr>
        <p:txBody>
          <a:bodyPr/>
          <a:lstStyle/>
          <a:p>
            <a:pPr algn="just">
              <a:buFontTx/>
              <a:buNone/>
            </a:pPr>
            <a:r>
              <a:rPr lang="ru-RU" b="1" i="1" smtClean="0">
                <a:latin typeface="Monotype Corsiva" pitchFamily="66" charset="0"/>
              </a:rPr>
              <a:t>          </a:t>
            </a:r>
            <a:r>
              <a:rPr lang="ru-RU" sz="2800" b="1" i="1" smtClean="0">
                <a:latin typeface="Monotype Corsiva" pitchFamily="66" charset="0"/>
              </a:rPr>
              <a:t>Великий князь Владимир 28 лет прожил во Святом Крещении. Он именуется Русской Православной Церковью равноапостольным святым. Своей глубокой верой и решимостью святой князь привел ко Христу многочисленный русский народ. Святая Православная вера сделала этот народ единым, а державу – великой!</a:t>
            </a:r>
          </a:p>
          <a:p>
            <a:pPr algn="just">
              <a:buFontTx/>
              <a:buNone/>
            </a:pPr>
            <a:r>
              <a:rPr lang="ru-RU" sz="2800" b="1" i="1" smtClean="0">
                <a:latin typeface="Monotype Corsiva" pitchFamily="66" charset="0"/>
              </a:rPr>
              <a:t>          И ныне образ святого князя Владимира призывает народы некогда единой Руси объединиться под покровом Православной Церкви.</a:t>
            </a:r>
          </a:p>
        </p:txBody>
      </p:sp>
      <p:pic>
        <p:nvPicPr>
          <p:cNvPr id="39939" name="Рисунок 2" descr="кн.Владимир.jpg"/>
          <p:cNvPicPr>
            <a:picLocks noChangeAspect="1"/>
          </p:cNvPicPr>
          <p:nvPr/>
        </p:nvPicPr>
        <p:blipFill>
          <a:blip r:embed="rId3" cstate="print"/>
          <a:srcRect/>
          <a:stretch>
            <a:fillRect/>
          </a:stretch>
        </p:blipFill>
        <p:spPr bwMode="auto">
          <a:xfrm>
            <a:off x="6286500" y="642938"/>
            <a:ext cx="2500313" cy="5245100"/>
          </a:xfrm>
          <a:prstGeom prst="rect">
            <a:avLst/>
          </a:prstGeom>
          <a:noFill/>
          <a:ln w="9525">
            <a:noFill/>
            <a:miter lim="800000"/>
            <a:headEnd/>
            <a:tailEnd/>
          </a:ln>
        </p:spPr>
      </p:pic>
      <p:sp>
        <p:nvSpPr>
          <p:cNvPr id="39940" name="TextBox 3"/>
          <p:cNvSpPr txBox="1">
            <a:spLocks noChangeArrowheads="1"/>
          </p:cNvSpPr>
          <p:nvPr/>
        </p:nvSpPr>
        <p:spPr bwMode="auto">
          <a:xfrm>
            <a:off x="5857875" y="6072188"/>
            <a:ext cx="2857500" cy="523875"/>
          </a:xfrm>
          <a:prstGeom prst="rect">
            <a:avLst/>
          </a:prstGeom>
          <a:noFill/>
          <a:ln w="9525">
            <a:noFill/>
            <a:miter lim="800000"/>
            <a:headEnd/>
            <a:tailEnd/>
          </a:ln>
        </p:spPr>
        <p:txBody>
          <a:bodyPr>
            <a:spAutoFit/>
          </a:bodyPr>
          <a:lstStyle/>
          <a:p>
            <a:pPr algn="ctr"/>
            <a:r>
              <a:rPr lang="ru-RU" sz="2800" b="1">
                <a:latin typeface="Monotype Corsiva" pitchFamily="66" charset="0"/>
                <a:hlinkClick r:id="rId4" action="ppaction://hlinksldjump"/>
              </a:rPr>
              <a:t>Назад</a:t>
            </a:r>
            <a:endParaRPr lang="ru-RU" sz="2800" b="1">
              <a:latin typeface="Monotype Corsiva" pitchFamily="66" charset="0"/>
            </a:endParaRPr>
          </a:p>
        </p:txBody>
      </p:sp>
    </p:spTree>
  </p:cSld>
  <p:clrMapOvr>
    <a:masterClrMapping/>
  </p:clrMapOvr>
  <p:transition spd="slow" advClick="0" advTm="3000">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66562">
                                            <p:txEl>
                                              <p:pRg st="0" end="0"/>
                                            </p:txEl>
                                          </p:spTgt>
                                        </p:tgtEl>
                                        <p:attrNameLst>
                                          <p:attrName>style.visibility</p:attrName>
                                        </p:attrNameLst>
                                      </p:cBhvr>
                                      <p:to>
                                        <p:strVal val="visible"/>
                                      </p:to>
                                    </p:set>
                                    <p:set>
                                      <p:cBhvr>
                                        <p:cTn id="7" dur="455" fill="hold">
                                          <p:stCondLst>
                                            <p:cond delay="0"/>
                                          </p:stCondLst>
                                        </p:cTn>
                                        <p:tgtEl>
                                          <p:spTgt spid="66562">
                                            <p:txEl>
                                              <p:pRg st="0" end="0"/>
                                            </p:txEl>
                                          </p:spTgt>
                                        </p:tgtEl>
                                        <p:attrNameLst>
                                          <p:attrName>style.rotation</p:attrName>
                                        </p:attrNameLst>
                                      </p:cBhvr>
                                      <p:to>
                                        <p:strVal val="-45.0"/>
                                      </p:to>
                                    </p:set>
                                    <p:anim calcmode="lin" valueType="num">
                                      <p:cBhvr>
                                        <p:cTn id="8" dur="455" fill="hold">
                                          <p:stCondLst>
                                            <p:cond delay="455"/>
                                          </p:stCondLst>
                                        </p:cTn>
                                        <p:tgtEl>
                                          <p:spTgt spid="66562">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66562">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66562">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66562">
                                            <p:txEl>
                                              <p:pRg st="0" end="0"/>
                                            </p:txEl>
                                          </p:spTgt>
                                        </p:tgtEl>
                                        <p:attrNameLst>
                                          <p:attrName>ppt_y</p:attrName>
                                        </p:attrNameLst>
                                      </p:cBhvr>
                                      <p:tavLst>
                                        <p:tav tm="0">
                                          <p:val>
                                            <p:strVal val="#ppt_y-(0.354*#ppt_w-0.172*#ppt_h)"/>
                                          </p:val>
                                        </p:tav>
                                        <p:tav tm="100000">
                                          <p:val>
                                            <p:strVal val="#ppt_y"/>
                                          </p:val>
                                        </p:tav>
                                      </p:tavLst>
                                    </p:anim>
                                  </p:childTnLst>
                                </p:cTn>
                              </p:par>
                              <p:par>
                                <p:cTn id="12" presetID="38" presetClass="entr" presetSubtype="0" accel="50000" fill="hold" nodeType="withEffect">
                                  <p:stCondLst>
                                    <p:cond delay="0"/>
                                  </p:stCondLst>
                                  <p:iterate type="lt">
                                    <p:tmPct val="50000"/>
                                  </p:iterate>
                                  <p:childTnLst>
                                    <p:set>
                                      <p:cBhvr>
                                        <p:cTn id="13" dur="1" fill="hold">
                                          <p:stCondLst>
                                            <p:cond delay="0"/>
                                          </p:stCondLst>
                                        </p:cTn>
                                        <p:tgtEl>
                                          <p:spTgt spid="66562">
                                            <p:txEl>
                                              <p:pRg st="1" end="1"/>
                                            </p:txEl>
                                          </p:spTgt>
                                        </p:tgtEl>
                                        <p:attrNameLst>
                                          <p:attrName>style.visibility</p:attrName>
                                        </p:attrNameLst>
                                      </p:cBhvr>
                                      <p:to>
                                        <p:strVal val="visible"/>
                                      </p:to>
                                    </p:set>
                                    <p:set>
                                      <p:cBhvr>
                                        <p:cTn id="14" dur="455" fill="hold">
                                          <p:stCondLst>
                                            <p:cond delay="0"/>
                                          </p:stCondLst>
                                        </p:cTn>
                                        <p:tgtEl>
                                          <p:spTgt spid="66562">
                                            <p:txEl>
                                              <p:pRg st="1" end="1"/>
                                            </p:txEl>
                                          </p:spTgt>
                                        </p:tgtEl>
                                        <p:attrNameLst>
                                          <p:attrName>style.rotation</p:attrName>
                                        </p:attrNameLst>
                                      </p:cBhvr>
                                      <p:to>
                                        <p:strVal val="-45.0"/>
                                      </p:to>
                                    </p:set>
                                    <p:anim calcmode="lin" valueType="num">
                                      <p:cBhvr>
                                        <p:cTn id="15" dur="455" fill="hold">
                                          <p:stCondLst>
                                            <p:cond delay="455"/>
                                          </p:stCondLst>
                                        </p:cTn>
                                        <p:tgtEl>
                                          <p:spTgt spid="66562">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66562">
                                            <p:txEl>
                                              <p:pRg st="1" end="1"/>
                                            </p:txEl>
                                          </p:spTgt>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66562">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66562">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4098" name="Заголовок 1"/>
          <p:cNvSpPr>
            <a:spLocks noGrp="1"/>
          </p:cNvSpPr>
          <p:nvPr>
            <p:ph type="title"/>
          </p:nvPr>
        </p:nvSpPr>
        <p:spPr/>
        <p:txBody>
          <a:bodyPr/>
          <a:lstStyle/>
          <a:p>
            <a:r>
              <a:rPr lang="ru-RU" b="1" smtClean="0">
                <a:latin typeface="Monotype Corsiva" pitchFamily="66" charset="0"/>
              </a:rPr>
              <a:t>Кому верили и чему поклонялись в языческой Руси</a:t>
            </a:r>
          </a:p>
        </p:txBody>
      </p:sp>
      <p:pic>
        <p:nvPicPr>
          <p:cNvPr id="4099" name="Содержимое 3" descr="сотворение и устройство мира.jpg"/>
          <p:cNvPicPr>
            <a:picLocks noGrp="1" noChangeAspect="1"/>
          </p:cNvPicPr>
          <p:nvPr>
            <p:ph idx="1"/>
          </p:nvPr>
        </p:nvPicPr>
        <p:blipFill>
          <a:blip r:embed="rId3" cstate="print"/>
          <a:srcRect/>
          <a:stretch>
            <a:fillRect/>
          </a:stretch>
        </p:blipFill>
        <p:spPr>
          <a:xfrm>
            <a:off x="2643188" y="1704975"/>
            <a:ext cx="4000500" cy="4625975"/>
          </a:xfrm>
        </p:spPr>
      </p:pic>
    </p:spTree>
  </p:cSld>
  <p:clrMapOvr>
    <a:masterClrMapping/>
  </p:clrMapOvr>
  <p:transition spd="slow" advClick="0" advTm="3000">
    <p:pull dir="l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scaled="1"/>
        </a:gradFill>
        <a:effectLst/>
      </p:bgPr>
    </p:bg>
    <p:spTree>
      <p:nvGrpSpPr>
        <p:cNvPr id="1" name=""/>
        <p:cNvGrpSpPr/>
        <p:nvPr/>
      </p:nvGrpSpPr>
      <p:grpSpPr>
        <a:xfrm>
          <a:off x="0" y="0"/>
          <a:ext cx="0" cy="0"/>
          <a:chOff x="0" y="0"/>
          <a:chExt cx="0" cy="0"/>
        </a:xfrm>
      </p:grpSpPr>
      <p:sp>
        <p:nvSpPr>
          <p:cNvPr id="67586" name="Содержимое 2"/>
          <p:cNvSpPr>
            <a:spLocks noGrp="1"/>
          </p:cNvSpPr>
          <p:nvPr>
            <p:ph idx="1"/>
          </p:nvPr>
        </p:nvSpPr>
        <p:spPr>
          <a:xfrm>
            <a:off x="571500" y="571500"/>
            <a:ext cx="8229600" cy="614363"/>
          </a:xfrm>
        </p:spPr>
        <p:txBody>
          <a:bodyPr/>
          <a:lstStyle/>
          <a:p>
            <a:pPr algn="ctr">
              <a:buFontTx/>
              <a:buNone/>
            </a:pPr>
            <a:r>
              <a:rPr lang="ru-RU" smtClean="0"/>
              <a:t>   </a:t>
            </a:r>
            <a:r>
              <a:rPr lang="ru-RU" sz="4000" b="1" smtClean="0">
                <a:latin typeface="Monotype Corsiva" pitchFamily="66" charset="0"/>
              </a:rPr>
              <a:t>Херсонес (Корсунь) в настоящее время</a:t>
            </a:r>
            <a:endParaRPr lang="ru-RU" b="1" smtClean="0">
              <a:latin typeface="Monotype Corsiva" pitchFamily="66" charset="0"/>
            </a:endParaRPr>
          </a:p>
        </p:txBody>
      </p:sp>
      <p:pic>
        <p:nvPicPr>
          <p:cNvPr id="40963" name="Рисунок 2" descr="IMG_5009.JPG"/>
          <p:cNvPicPr>
            <a:picLocks noChangeAspect="1"/>
          </p:cNvPicPr>
          <p:nvPr/>
        </p:nvPicPr>
        <p:blipFill>
          <a:blip r:embed="rId2" cstate="print"/>
          <a:srcRect/>
          <a:stretch>
            <a:fillRect/>
          </a:stretch>
        </p:blipFill>
        <p:spPr bwMode="auto">
          <a:xfrm>
            <a:off x="785813" y="1285875"/>
            <a:ext cx="8001000" cy="5143500"/>
          </a:xfrm>
          <a:prstGeom prst="rect">
            <a:avLst/>
          </a:prstGeom>
          <a:noFill/>
          <a:ln w="9525">
            <a:noFill/>
            <a:miter lim="800000"/>
            <a:headEnd/>
            <a:tailEnd/>
          </a:ln>
        </p:spPr>
      </p:pic>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67586">
                                            <p:txEl>
                                              <p:pRg st="0" end="0"/>
                                            </p:txEl>
                                          </p:spTgt>
                                        </p:tgtEl>
                                        <p:attrNameLst>
                                          <p:attrName>style.visibility</p:attrName>
                                        </p:attrNameLst>
                                      </p:cBhvr>
                                      <p:to>
                                        <p:strVal val="visible"/>
                                      </p:to>
                                    </p:set>
                                    <p:set>
                                      <p:cBhvr>
                                        <p:cTn id="7" dur="455" fill="hold">
                                          <p:stCondLst>
                                            <p:cond delay="0"/>
                                          </p:stCondLst>
                                        </p:cTn>
                                        <p:tgtEl>
                                          <p:spTgt spid="67586">
                                            <p:txEl>
                                              <p:pRg st="0" end="0"/>
                                            </p:txEl>
                                          </p:spTgt>
                                        </p:tgtEl>
                                        <p:attrNameLst>
                                          <p:attrName>style.rotation</p:attrName>
                                        </p:attrNameLst>
                                      </p:cBhvr>
                                      <p:to>
                                        <p:strVal val="-45.0"/>
                                      </p:to>
                                    </p:set>
                                    <p:anim calcmode="lin" valueType="num">
                                      <p:cBhvr>
                                        <p:cTn id="8" dur="455" fill="hold">
                                          <p:stCondLst>
                                            <p:cond delay="455"/>
                                          </p:stCondLst>
                                        </p:cTn>
                                        <p:tgtEl>
                                          <p:spTgt spid="67586">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67586">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67586">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67586">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scaled="1"/>
        </a:gradFill>
        <a:effectLst/>
      </p:bgPr>
    </p:bg>
    <p:spTree>
      <p:nvGrpSpPr>
        <p:cNvPr id="1" name=""/>
        <p:cNvGrpSpPr/>
        <p:nvPr/>
      </p:nvGrpSpPr>
      <p:grpSpPr>
        <a:xfrm>
          <a:off x="0" y="0"/>
          <a:ext cx="0" cy="0"/>
          <a:chOff x="0" y="0"/>
          <a:chExt cx="0" cy="0"/>
        </a:xfrm>
      </p:grpSpPr>
      <p:pic>
        <p:nvPicPr>
          <p:cNvPr id="41986" name="Содержимое 3" descr="IMG_5010.JPG"/>
          <p:cNvPicPr>
            <a:picLocks noGrp="1" noChangeAspect="1"/>
          </p:cNvPicPr>
          <p:nvPr>
            <p:ph idx="1"/>
          </p:nvPr>
        </p:nvPicPr>
        <p:blipFill>
          <a:blip r:embed="rId2" cstate="print"/>
          <a:srcRect/>
          <a:stretch>
            <a:fillRect/>
          </a:stretch>
        </p:blipFill>
        <p:spPr>
          <a:xfrm>
            <a:off x="1071563" y="1143000"/>
            <a:ext cx="7024687" cy="5268913"/>
          </a:xfrm>
        </p:spPr>
      </p:pic>
      <p:sp>
        <p:nvSpPr>
          <p:cNvPr id="68611" name="TextBox 4"/>
          <p:cNvSpPr txBox="1">
            <a:spLocks noChangeArrowheads="1"/>
          </p:cNvSpPr>
          <p:nvPr/>
        </p:nvSpPr>
        <p:spPr bwMode="auto">
          <a:xfrm>
            <a:off x="1571625" y="357188"/>
            <a:ext cx="6143625" cy="584200"/>
          </a:xfrm>
          <a:prstGeom prst="rect">
            <a:avLst/>
          </a:prstGeom>
          <a:noFill/>
          <a:ln w="9525">
            <a:noFill/>
            <a:miter lim="800000"/>
            <a:headEnd/>
            <a:tailEnd/>
          </a:ln>
        </p:spPr>
        <p:txBody>
          <a:bodyPr>
            <a:spAutoFit/>
          </a:bodyPr>
          <a:lstStyle/>
          <a:p>
            <a:pPr algn="ctr"/>
            <a:r>
              <a:rPr lang="ru-RU" sz="3200" b="1">
                <a:latin typeface="Monotype Corsiva" pitchFamily="66" charset="0"/>
              </a:rPr>
              <a:t>Свято-Владимирский собор</a:t>
            </a:r>
          </a:p>
        </p:txBody>
      </p:sp>
    </p:spTree>
  </p:cSld>
  <p:clrMapOvr>
    <a:masterClrMapping/>
  </p:clrMapOvr>
  <p:transition spd="slow" advClick="0" advTm="3000">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68611">
                                            <p:txEl>
                                              <p:pRg st="0" end="0"/>
                                            </p:txEl>
                                          </p:spTgt>
                                        </p:tgtEl>
                                        <p:attrNameLst>
                                          <p:attrName>style.visibility</p:attrName>
                                        </p:attrNameLst>
                                      </p:cBhvr>
                                      <p:to>
                                        <p:strVal val="visible"/>
                                      </p:to>
                                    </p:set>
                                    <p:set>
                                      <p:cBhvr>
                                        <p:cTn id="7" dur="455" fill="hold">
                                          <p:stCondLst>
                                            <p:cond delay="0"/>
                                          </p:stCondLst>
                                        </p:cTn>
                                        <p:tgtEl>
                                          <p:spTgt spid="68611">
                                            <p:txEl>
                                              <p:pRg st="0" end="0"/>
                                            </p:txEl>
                                          </p:spTgt>
                                        </p:tgtEl>
                                        <p:attrNameLst>
                                          <p:attrName>style.rotation</p:attrName>
                                        </p:attrNameLst>
                                      </p:cBhvr>
                                      <p:to>
                                        <p:strVal val="-45.0"/>
                                      </p:to>
                                    </p:set>
                                    <p:anim calcmode="lin" valueType="num">
                                      <p:cBhvr>
                                        <p:cTn id="8" dur="455" fill="hold">
                                          <p:stCondLst>
                                            <p:cond delay="455"/>
                                          </p:stCondLst>
                                        </p:cTn>
                                        <p:tgtEl>
                                          <p:spTgt spid="68611">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68611">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68611">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68611">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scaled="1"/>
        </a:gradFill>
        <a:effectLst/>
      </p:bgPr>
    </p:bg>
    <p:spTree>
      <p:nvGrpSpPr>
        <p:cNvPr id="1" name=""/>
        <p:cNvGrpSpPr/>
        <p:nvPr/>
      </p:nvGrpSpPr>
      <p:grpSpPr>
        <a:xfrm>
          <a:off x="0" y="0"/>
          <a:ext cx="0" cy="0"/>
          <a:chOff x="0" y="0"/>
          <a:chExt cx="0" cy="0"/>
        </a:xfrm>
      </p:grpSpPr>
      <p:pic>
        <p:nvPicPr>
          <p:cNvPr id="43010" name="Содержимое 3" descr="IMG_5012.JPG"/>
          <p:cNvPicPr>
            <a:picLocks noGrp="1" noChangeAspect="1"/>
          </p:cNvPicPr>
          <p:nvPr>
            <p:ph idx="1"/>
          </p:nvPr>
        </p:nvPicPr>
        <p:blipFill>
          <a:blip r:embed="rId2" cstate="print"/>
          <a:srcRect/>
          <a:stretch>
            <a:fillRect/>
          </a:stretch>
        </p:blipFill>
        <p:spPr>
          <a:xfrm>
            <a:off x="714375" y="500063"/>
            <a:ext cx="3394075" cy="4525962"/>
          </a:xfrm>
        </p:spPr>
      </p:pic>
      <p:pic>
        <p:nvPicPr>
          <p:cNvPr id="43011" name="Рисунок 4" descr="IMG_5028.JPG"/>
          <p:cNvPicPr>
            <a:picLocks noChangeAspect="1"/>
          </p:cNvPicPr>
          <p:nvPr/>
        </p:nvPicPr>
        <p:blipFill>
          <a:blip r:embed="rId3" cstate="print"/>
          <a:srcRect/>
          <a:stretch>
            <a:fillRect/>
          </a:stretch>
        </p:blipFill>
        <p:spPr bwMode="auto">
          <a:xfrm>
            <a:off x="4786313" y="1071563"/>
            <a:ext cx="3857625" cy="5143500"/>
          </a:xfrm>
          <a:prstGeom prst="rect">
            <a:avLst/>
          </a:prstGeom>
          <a:noFill/>
          <a:ln w="9525">
            <a:noFill/>
            <a:miter lim="800000"/>
            <a:headEnd/>
            <a:tailEnd/>
          </a:ln>
        </p:spPr>
      </p:pic>
      <p:sp>
        <p:nvSpPr>
          <p:cNvPr id="69636" name="TextBox 5"/>
          <p:cNvSpPr txBox="1">
            <a:spLocks noChangeArrowheads="1"/>
          </p:cNvSpPr>
          <p:nvPr/>
        </p:nvSpPr>
        <p:spPr bwMode="auto">
          <a:xfrm>
            <a:off x="642938" y="5286375"/>
            <a:ext cx="3571875" cy="461963"/>
          </a:xfrm>
          <a:prstGeom prst="rect">
            <a:avLst/>
          </a:prstGeom>
          <a:noFill/>
          <a:ln w="9525">
            <a:noFill/>
            <a:miter lim="800000"/>
            <a:headEnd/>
            <a:tailEnd/>
          </a:ln>
        </p:spPr>
        <p:txBody>
          <a:bodyPr>
            <a:spAutoFit/>
          </a:bodyPr>
          <a:lstStyle/>
          <a:p>
            <a:r>
              <a:rPr lang="ru-RU" sz="2400" b="1">
                <a:latin typeface="Monotype Corsiva" pitchFamily="66" charset="0"/>
              </a:rPr>
              <a:t>Место разрушенного храма</a:t>
            </a:r>
          </a:p>
        </p:txBody>
      </p:sp>
      <p:sp>
        <p:nvSpPr>
          <p:cNvPr id="69637" name="TextBox 6"/>
          <p:cNvSpPr txBox="1">
            <a:spLocks noChangeArrowheads="1"/>
          </p:cNvSpPr>
          <p:nvPr/>
        </p:nvSpPr>
        <p:spPr bwMode="auto">
          <a:xfrm>
            <a:off x="5143500" y="6429375"/>
            <a:ext cx="3286125" cy="461963"/>
          </a:xfrm>
          <a:prstGeom prst="rect">
            <a:avLst/>
          </a:prstGeom>
          <a:noFill/>
          <a:ln w="9525">
            <a:noFill/>
            <a:miter lim="800000"/>
            <a:headEnd/>
            <a:tailEnd/>
          </a:ln>
        </p:spPr>
        <p:txBody>
          <a:bodyPr>
            <a:spAutoFit/>
          </a:bodyPr>
          <a:lstStyle/>
          <a:p>
            <a:pPr algn="ctr"/>
            <a:r>
              <a:rPr lang="ru-RU" sz="2400" b="1">
                <a:latin typeface="Monotype Corsiva" pitchFamily="66" charset="0"/>
              </a:rPr>
              <a:t>Древний колокол</a:t>
            </a:r>
          </a:p>
        </p:txBody>
      </p:sp>
    </p:spTree>
  </p:cSld>
  <p:clrMapOvr>
    <a:masterClrMapping/>
  </p:clrMapOvr>
  <p:transition spd="slow" advClick="0" advTm="3000">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69636">
                                            <p:txEl>
                                              <p:pRg st="0" end="0"/>
                                            </p:txEl>
                                          </p:spTgt>
                                        </p:tgtEl>
                                        <p:attrNameLst>
                                          <p:attrName>style.visibility</p:attrName>
                                        </p:attrNameLst>
                                      </p:cBhvr>
                                      <p:to>
                                        <p:strVal val="visible"/>
                                      </p:to>
                                    </p:set>
                                    <p:set>
                                      <p:cBhvr>
                                        <p:cTn id="7" dur="455" fill="hold">
                                          <p:stCondLst>
                                            <p:cond delay="0"/>
                                          </p:stCondLst>
                                        </p:cTn>
                                        <p:tgtEl>
                                          <p:spTgt spid="69636">
                                            <p:txEl>
                                              <p:pRg st="0" end="0"/>
                                            </p:txEl>
                                          </p:spTgt>
                                        </p:tgtEl>
                                        <p:attrNameLst>
                                          <p:attrName>style.rotation</p:attrName>
                                        </p:attrNameLst>
                                      </p:cBhvr>
                                      <p:to>
                                        <p:strVal val="-45.0"/>
                                      </p:to>
                                    </p:set>
                                    <p:anim calcmode="lin" valueType="num">
                                      <p:cBhvr>
                                        <p:cTn id="8" dur="455" fill="hold">
                                          <p:stCondLst>
                                            <p:cond delay="455"/>
                                          </p:stCondLst>
                                        </p:cTn>
                                        <p:tgtEl>
                                          <p:spTgt spid="69636">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69636">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69636">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69636">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8" presetClass="entr" presetSubtype="0" accel="50000" fill="hold" nodeType="clickEffect">
                                  <p:stCondLst>
                                    <p:cond delay="0"/>
                                  </p:stCondLst>
                                  <p:iterate type="lt">
                                    <p:tmPct val="50000"/>
                                  </p:iterate>
                                  <p:childTnLst>
                                    <p:set>
                                      <p:cBhvr>
                                        <p:cTn id="15" dur="1" fill="hold">
                                          <p:stCondLst>
                                            <p:cond delay="0"/>
                                          </p:stCondLst>
                                        </p:cTn>
                                        <p:tgtEl>
                                          <p:spTgt spid="69637">
                                            <p:txEl>
                                              <p:pRg st="0" end="0"/>
                                            </p:txEl>
                                          </p:spTgt>
                                        </p:tgtEl>
                                        <p:attrNameLst>
                                          <p:attrName>style.visibility</p:attrName>
                                        </p:attrNameLst>
                                      </p:cBhvr>
                                      <p:to>
                                        <p:strVal val="visible"/>
                                      </p:to>
                                    </p:set>
                                    <p:set>
                                      <p:cBhvr>
                                        <p:cTn id="16" dur="455" fill="hold">
                                          <p:stCondLst>
                                            <p:cond delay="0"/>
                                          </p:stCondLst>
                                        </p:cTn>
                                        <p:tgtEl>
                                          <p:spTgt spid="69637">
                                            <p:txEl>
                                              <p:pRg st="0" end="0"/>
                                            </p:txEl>
                                          </p:spTgt>
                                        </p:tgtEl>
                                        <p:attrNameLst>
                                          <p:attrName>style.rotation</p:attrName>
                                        </p:attrNameLst>
                                      </p:cBhvr>
                                      <p:to>
                                        <p:strVal val="-45.0"/>
                                      </p:to>
                                    </p:set>
                                    <p:anim calcmode="lin" valueType="num">
                                      <p:cBhvr>
                                        <p:cTn id="17" dur="455" fill="hold">
                                          <p:stCondLst>
                                            <p:cond delay="455"/>
                                          </p:stCondLst>
                                        </p:cTn>
                                        <p:tgtEl>
                                          <p:spTgt spid="69637">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8" dur="455" fill="hold">
                                          <p:stCondLst>
                                            <p:cond delay="0"/>
                                          </p:stCondLst>
                                        </p:cTn>
                                        <p:tgtEl>
                                          <p:spTgt spid="69637">
                                            <p:txEl>
                                              <p:pRg st="0" end="0"/>
                                            </p:txEl>
                                          </p:spTgt>
                                        </p:tgtEl>
                                        <p:attrNameLst>
                                          <p:attrName>ppt_y</p:attrName>
                                        </p:attrNameLst>
                                      </p:cBhvr>
                                      <p:tavLst>
                                        <p:tav tm="0">
                                          <p:val>
                                            <p:strVal val="#ppt_y-1"/>
                                          </p:val>
                                        </p:tav>
                                        <p:tav tm="100000">
                                          <p:val>
                                            <p:strVal val="#ppt_y-(0.354*#ppt_w-0.172*#ppt_h)"/>
                                          </p:val>
                                        </p:tav>
                                      </p:tavLst>
                                    </p:anim>
                                    <p:anim calcmode="lin" valueType="num">
                                      <p:cBhvr>
                                        <p:cTn id="19" dur="156" decel="50000" autoRev="1" fill="hold">
                                          <p:stCondLst>
                                            <p:cond delay="455"/>
                                          </p:stCondLst>
                                        </p:cTn>
                                        <p:tgtEl>
                                          <p:spTgt spid="69637">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0" dur="136" fill="hold">
                                          <p:stCondLst>
                                            <p:cond delay="864"/>
                                          </p:stCondLst>
                                        </p:cTn>
                                        <p:tgtEl>
                                          <p:spTgt spid="69637">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scaled="1"/>
        </a:gradFill>
        <a:effectLst/>
      </p:bgPr>
    </p:bg>
    <p:spTree>
      <p:nvGrpSpPr>
        <p:cNvPr id="1" name=""/>
        <p:cNvGrpSpPr/>
        <p:nvPr/>
      </p:nvGrpSpPr>
      <p:grpSpPr>
        <a:xfrm>
          <a:off x="0" y="0"/>
          <a:ext cx="0" cy="0"/>
          <a:chOff x="0" y="0"/>
          <a:chExt cx="0" cy="0"/>
        </a:xfrm>
      </p:grpSpPr>
      <p:pic>
        <p:nvPicPr>
          <p:cNvPr id="44034" name="Содержимое 3" descr="IMG_5032.JPG"/>
          <p:cNvPicPr>
            <a:picLocks noGrp="1" noChangeAspect="1"/>
          </p:cNvPicPr>
          <p:nvPr>
            <p:ph idx="1"/>
          </p:nvPr>
        </p:nvPicPr>
        <p:blipFill>
          <a:blip r:embed="rId2" cstate="print"/>
          <a:srcRect/>
          <a:stretch>
            <a:fillRect/>
          </a:stretch>
        </p:blipFill>
        <p:spPr>
          <a:xfrm>
            <a:off x="785813" y="571500"/>
            <a:ext cx="7786687" cy="5554663"/>
          </a:xfrm>
        </p:spPr>
      </p:pic>
      <p:sp>
        <p:nvSpPr>
          <p:cNvPr id="70659" name="TextBox 4"/>
          <p:cNvSpPr txBox="1">
            <a:spLocks noChangeArrowheads="1"/>
          </p:cNvSpPr>
          <p:nvPr/>
        </p:nvSpPr>
        <p:spPr bwMode="auto">
          <a:xfrm>
            <a:off x="1071563" y="6215063"/>
            <a:ext cx="6929437" cy="461962"/>
          </a:xfrm>
          <a:prstGeom prst="rect">
            <a:avLst/>
          </a:prstGeom>
          <a:noFill/>
          <a:ln w="9525">
            <a:noFill/>
            <a:miter lim="800000"/>
            <a:headEnd/>
            <a:tailEnd/>
          </a:ln>
        </p:spPr>
        <p:txBody>
          <a:bodyPr>
            <a:spAutoFit/>
          </a:bodyPr>
          <a:lstStyle/>
          <a:p>
            <a:pPr algn="ctr"/>
            <a:r>
              <a:rPr lang="ru-RU" sz="2400" b="1" i="1">
                <a:latin typeface="Monotype Corsiva" pitchFamily="66" charset="0"/>
              </a:rPr>
              <a:t>Место Крещения святого князя Владимира</a:t>
            </a:r>
          </a:p>
        </p:txBody>
      </p:sp>
    </p:spTree>
  </p:cSld>
  <p:clrMapOvr>
    <a:masterClrMapping/>
  </p:clrMapOvr>
  <p:transition spd="slow" advClick="0" advTm="3000">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70659">
                                            <p:txEl>
                                              <p:pRg st="0" end="0"/>
                                            </p:txEl>
                                          </p:spTgt>
                                        </p:tgtEl>
                                        <p:attrNameLst>
                                          <p:attrName>style.visibility</p:attrName>
                                        </p:attrNameLst>
                                      </p:cBhvr>
                                      <p:to>
                                        <p:strVal val="visible"/>
                                      </p:to>
                                    </p:set>
                                    <p:set>
                                      <p:cBhvr>
                                        <p:cTn id="7" dur="455" fill="hold">
                                          <p:stCondLst>
                                            <p:cond delay="0"/>
                                          </p:stCondLst>
                                        </p:cTn>
                                        <p:tgtEl>
                                          <p:spTgt spid="70659">
                                            <p:txEl>
                                              <p:pRg st="0" end="0"/>
                                            </p:txEl>
                                          </p:spTgt>
                                        </p:tgtEl>
                                        <p:attrNameLst>
                                          <p:attrName>style.rotation</p:attrName>
                                        </p:attrNameLst>
                                      </p:cBhvr>
                                      <p:to>
                                        <p:strVal val="-45.0"/>
                                      </p:to>
                                    </p:set>
                                    <p:anim calcmode="lin" valueType="num">
                                      <p:cBhvr>
                                        <p:cTn id="8" dur="455" fill="hold">
                                          <p:stCondLst>
                                            <p:cond delay="455"/>
                                          </p:stCondLst>
                                        </p:cTn>
                                        <p:tgtEl>
                                          <p:spTgt spid="70659">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70659">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70659">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70659">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scaled="1"/>
        </a:gradFill>
        <a:effectLst/>
      </p:bgPr>
    </p:bg>
    <p:spTree>
      <p:nvGrpSpPr>
        <p:cNvPr id="1" name=""/>
        <p:cNvGrpSpPr/>
        <p:nvPr/>
      </p:nvGrpSpPr>
      <p:grpSpPr>
        <a:xfrm>
          <a:off x="0" y="0"/>
          <a:ext cx="0" cy="0"/>
          <a:chOff x="0" y="0"/>
          <a:chExt cx="0" cy="0"/>
        </a:xfrm>
      </p:grpSpPr>
      <p:pic>
        <p:nvPicPr>
          <p:cNvPr id="45058" name="Содержимое 6" descr="IMG_5042.JPG"/>
          <p:cNvPicPr>
            <a:picLocks noGrp="1" noChangeAspect="1"/>
          </p:cNvPicPr>
          <p:nvPr>
            <p:ph idx="1"/>
          </p:nvPr>
        </p:nvPicPr>
        <p:blipFill>
          <a:blip r:embed="rId2" cstate="print"/>
          <a:srcRect/>
          <a:stretch>
            <a:fillRect/>
          </a:stretch>
        </p:blipFill>
        <p:spPr>
          <a:xfrm>
            <a:off x="1285875" y="1071563"/>
            <a:ext cx="7000875" cy="5251450"/>
          </a:xfrm>
        </p:spPr>
      </p:pic>
      <p:sp>
        <p:nvSpPr>
          <p:cNvPr id="71683" name="TextBox 8"/>
          <p:cNvSpPr txBox="1">
            <a:spLocks noChangeArrowheads="1"/>
          </p:cNvSpPr>
          <p:nvPr/>
        </p:nvSpPr>
        <p:spPr bwMode="auto">
          <a:xfrm>
            <a:off x="1500188" y="357188"/>
            <a:ext cx="6500812" cy="523875"/>
          </a:xfrm>
          <a:prstGeom prst="rect">
            <a:avLst/>
          </a:prstGeom>
          <a:noFill/>
          <a:ln w="9525">
            <a:noFill/>
            <a:miter lim="800000"/>
            <a:headEnd/>
            <a:tailEnd/>
          </a:ln>
        </p:spPr>
        <p:txBody>
          <a:bodyPr>
            <a:spAutoFit/>
          </a:bodyPr>
          <a:lstStyle/>
          <a:p>
            <a:pPr algn="ctr"/>
            <a:r>
              <a:rPr lang="ru-RU" sz="2800" b="1" i="1">
                <a:latin typeface="Monotype Corsiva" pitchFamily="66" charset="0"/>
              </a:rPr>
              <a:t>Разрушенный Херсонес</a:t>
            </a:r>
          </a:p>
        </p:txBody>
      </p:sp>
    </p:spTree>
  </p:cSld>
  <p:clrMapOvr>
    <a:masterClrMapping/>
  </p:clrMapOvr>
  <p:transition spd="slow" advClick="0" advTm="3000">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71683">
                                            <p:txEl>
                                              <p:pRg st="0" end="0"/>
                                            </p:txEl>
                                          </p:spTgt>
                                        </p:tgtEl>
                                        <p:attrNameLst>
                                          <p:attrName>style.visibility</p:attrName>
                                        </p:attrNameLst>
                                      </p:cBhvr>
                                      <p:to>
                                        <p:strVal val="visible"/>
                                      </p:to>
                                    </p:set>
                                    <p:set>
                                      <p:cBhvr>
                                        <p:cTn id="7" dur="455" fill="hold">
                                          <p:stCondLst>
                                            <p:cond delay="0"/>
                                          </p:stCondLst>
                                        </p:cTn>
                                        <p:tgtEl>
                                          <p:spTgt spid="71683">
                                            <p:txEl>
                                              <p:pRg st="0" end="0"/>
                                            </p:txEl>
                                          </p:spTgt>
                                        </p:tgtEl>
                                        <p:attrNameLst>
                                          <p:attrName>style.rotation</p:attrName>
                                        </p:attrNameLst>
                                      </p:cBhvr>
                                      <p:to>
                                        <p:strVal val="-45.0"/>
                                      </p:to>
                                    </p:set>
                                    <p:anim calcmode="lin" valueType="num">
                                      <p:cBhvr>
                                        <p:cTn id="8" dur="455" fill="hold">
                                          <p:stCondLst>
                                            <p:cond delay="455"/>
                                          </p:stCondLst>
                                        </p:cTn>
                                        <p:tgtEl>
                                          <p:spTgt spid="7168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71683">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7168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7168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scaled="1"/>
        </a:gradFill>
        <a:effectLst/>
      </p:bgPr>
    </p:bg>
    <p:spTree>
      <p:nvGrpSpPr>
        <p:cNvPr id="1" name=""/>
        <p:cNvGrpSpPr/>
        <p:nvPr/>
      </p:nvGrpSpPr>
      <p:grpSpPr>
        <a:xfrm>
          <a:off x="0" y="0"/>
          <a:ext cx="0" cy="0"/>
          <a:chOff x="0" y="0"/>
          <a:chExt cx="0" cy="0"/>
        </a:xfrm>
      </p:grpSpPr>
      <p:sp>
        <p:nvSpPr>
          <p:cNvPr id="72706" name="Заголовок 1"/>
          <p:cNvSpPr>
            <a:spLocks noGrp="1"/>
          </p:cNvSpPr>
          <p:nvPr>
            <p:ph type="title"/>
          </p:nvPr>
        </p:nvSpPr>
        <p:spPr>
          <a:xfrm>
            <a:off x="468313" y="260350"/>
            <a:ext cx="8229600" cy="1143000"/>
          </a:xfrm>
        </p:spPr>
        <p:txBody>
          <a:bodyPr/>
          <a:lstStyle/>
          <a:p>
            <a:r>
              <a:rPr lang="ru-RU" sz="4000" b="1" smtClean="0">
                <a:latin typeface="Monotype Corsiva" pitchFamily="66" charset="0"/>
              </a:rPr>
              <a:t>Крепостные стены</a:t>
            </a:r>
          </a:p>
        </p:txBody>
      </p:sp>
      <p:pic>
        <p:nvPicPr>
          <p:cNvPr id="46083" name="Содержимое 3" descr="IMG_5043.JPG"/>
          <p:cNvPicPr>
            <a:picLocks noGrp="1" noChangeAspect="1"/>
          </p:cNvPicPr>
          <p:nvPr>
            <p:ph idx="1"/>
          </p:nvPr>
        </p:nvPicPr>
        <p:blipFill>
          <a:blip r:embed="rId2" cstate="print"/>
          <a:srcRect/>
          <a:stretch>
            <a:fillRect/>
          </a:stretch>
        </p:blipFill>
        <p:spPr>
          <a:xfrm>
            <a:off x="714375" y="1285875"/>
            <a:ext cx="7715250" cy="5192713"/>
          </a:xfrm>
        </p:spPr>
      </p:pic>
    </p:spTree>
  </p:cSld>
  <p:clrMapOvr>
    <a:masterClrMapping/>
  </p:clrMapOvr>
  <p:transition spd="slow" advClick="0" advTm="3000">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72706"/>
                                        </p:tgtEl>
                                        <p:attrNameLst>
                                          <p:attrName>style.visibility</p:attrName>
                                        </p:attrNameLst>
                                      </p:cBhvr>
                                      <p:to>
                                        <p:strVal val="visible"/>
                                      </p:to>
                                    </p:set>
                                    <p:set>
                                      <p:cBhvr>
                                        <p:cTn id="7" dur="455" fill="hold">
                                          <p:stCondLst>
                                            <p:cond delay="0"/>
                                          </p:stCondLst>
                                        </p:cTn>
                                        <p:tgtEl>
                                          <p:spTgt spid="72706"/>
                                        </p:tgtEl>
                                        <p:attrNameLst>
                                          <p:attrName>style.rotation</p:attrName>
                                        </p:attrNameLst>
                                      </p:cBhvr>
                                      <p:to>
                                        <p:strVal val="-45.0"/>
                                      </p:to>
                                    </p:set>
                                    <p:anim calcmode="lin" valueType="num">
                                      <p:cBhvr>
                                        <p:cTn id="8" dur="455" fill="hold">
                                          <p:stCondLst>
                                            <p:cond delay="455"/>
                                          </p:stCondLst>
                                        </p:cTn>
                                        <p:tgtEl>
                                          <p:spTgt spid="72706"/>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72706"/>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72706"/>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72706"/>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scaled="1"/>
        </a:gradFill>
        <a:effectLst/>
      </p:bgPr>
    </p:bg>
    <p:spTree>
      <p:nvGrpSpPr>
        <p:cNvPr id="1" name=""/>
        <p:cNvGrpSpPr/>
        <p:nvPr/>
      </p:nvGrpSpPr>
      <p:grpSpPr>
        <a:xfrm>
          <a:off x="0" y="0"/>
          <a:ext cx="0" cy="0"/>
          <a:chOff x="0" y="0"/>
          <a:chExt cx="0" cy="0"/>
        </a:xfrm>
      </p:grpSpPr>
      <p:sp>
        <p:nvSpPr>
          <p:cNvPr id="73730" name="Заголовок 1"/>
          <p:cNvSpPr>
            <a:spLocks noGrp="1"/>
          </p:cNvSpPr>
          <p:nvPr>
            <p:ph type="title"/>
          </p:nvPr>
        </p:nvSpPr>
        <p:spPr>
          <a:xfrm>
            <a:off x="457200" y="274638"/>
            <a:ext cx="8229600" cy="511175"/>
          </a:xfrm>
        </p:spPr>
        <p:txBody>
          <a:bodyPr/>
          <a:lstStyle/>
          <a:p>
            <a:r>
              <a:rPr lang="ru-RU" sz="4000" b="1" smtClean="0">
                <a:latin typeface="Monotype Corsiva" pitchFamily="66" charset="0"/>
              </a:rPr>
              <a:t>Черное море</a:t>
            </a:r>
          </a:p>
        </p:txBody>
      </p:sp>
      <p:pic>
        <p:nvPicPr>
          <p:cNvPr id="47107" name="Содержимое 3" descr="IMG_5030.JPG"/>
          <p:cNvPicPr>
            <a:picLocks noGrp="1" noChangeAspect="1"/>
          </p:cNvPicPr>
          <p:nvPr>
            <p:ph idx="1"/>
          </p:nvPr>
        </p:nvPicPr>
        <p:blipFill>
          <a:blip r:embed="rId2" cstate="print"/>
          <a:srcRect/>
          <a:stretch>
            <a:fillRect/>
          </a:stretch>
        </p:blipFill>
        <p:spPr>
          <a:xfrm>
            <a:off x="928688" y="1000125"/>
            <a:ext cx="7358062" cy="5210175"/>
          </a:xfrm>
        </p:spPr>
      </p:pic>
    </p:spTree>
  </p:cSld>
  <p:clrMapOvr>
    <a:masterClrMapping/>
  </p:clrMapOvr>
  <p:transition spd="slow" advClick="0" advTm="3000">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73730"/>
                                        </p:tgtEl>
                                        <p:attrNameLst>
                                          <p:attrName>style.visibility</p:attrName>
                                        </p:attrNameLst>
                                      </p:cBhvr>
                                      <p:to>
                                        <p:strVal val="visible"/>
                                      </p:to>
                                    </p:set>
                                    <p:set>
                                      <p:cBhvr>
                                        <p:cTn id="7" dur="455" fill="hold">
                                          <p:stCondLst>
                                            <p:cond delay="0"/>
                                          </p:stCondLst>
                                        </p:cTn>
                                        <p:tgtEl>
                                          <p:spTgt spid="73730"/>
                                        </p:tgtEl>
                                        <p:attrNameLst>
                                          <p:attrName>style.rotation</p:attrName>
                                        </p:attrNameLst>
                                      </p:cBhvr>
                                      <p:to>
                                        <p:strVal val="-45.0"/>
                                      </p:to>
                                    </p:set>
                                    <p:anim calcmode="lin" valueType="num">
                                      <p:cBhvr>
                                        <p:cTn id="8" dur="455" fill="hold">
                                          <p:stCondLst>
                                            <p:cond delay="455"/>
                                          </p:stCondLst>
                                        </p:cTn>
                                        <p:tgtEl>
                                          <p:spTgt spid="73730"/>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73730"/>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73730"/>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73730"/>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scaled="1"/>
        </a:gradFill>
        <a:effectLst/>
      </p:bgPr>
    </p:bg>
    <p:spTree>
      <p:nvGrpSpPr>
        <p:cNvPr id="1" name=""/>
        <p:cNvGrpSpPr/>
        <p:nvPr/>
      </p:nvGrpSpPr>
      <p:grpSpPr>
        <a:xfrm>
          <a:off x="0" y="0"/>
          <a:ext cx="0" cy="0"/>
          <a:chOff x="0" y="0"/>
          <a:chExt cx="0" cy="0"/>
        </a:xfrm>
      </p:grpSpPr>
      <p:sp>
        <p:nvSpPr>
          <p:cNvPr id="74754" name="Заголовок 1"/>
          <p:cNvSpPr>
            <a:spLocks noGrp="1"/>
          </p:cNvSpPr>
          <p:nvPr>
            <p:ph type="title"/>
          </p:nvPr>
        </p:nvSpPr>
        <p:spPr/>
        <p:txBody>
          <a:bodyPr/>
          <a:lstStyle/>
          <a:p>
            <a:r>
              <a:rPr lang="ru-RU" sz="4000" b="1" smtClean="0">
                <a:latin typeface="Monotype Corsiva" pitchFamily="66" charset="0"/>
              </a:rPr>
              <a:t>Развалины Херсонеса</a:t>
            </a:r>
          </a:p>
        </p:txBody>
      </p:sp>
      <p:pic>
        <p:nvPicPr>
          <p:cNvPr id="48131" name="Содержимое 3" descr="Изображение 209.jpg"/>
          <p:cNvPicPr>
            <a:picLocks noGrp="1" noChangeAspect="1"/>
          </p:cNvPicPr>
          <p:nvPr>
            <p:ph idx="1"/>
          </p:nvPr>
        </p:nvPicPr>
        <p:blipFill>
          <a:blip r:embed="rId2" cstate="print"/>
          <a:srcRect/>
          <a:stretch>
            <a:fillRect/>
          </a:stretch>
        </p:blipFill>
        <p:spPr>
          <a:xfrm>
            <a:off x="1214438" y="1285875"/>
            <a:ext cx="6715125" cy="4781550"/>
          </a:xfrm>
        </p:spPr>
      </p:pic>
    </p:spTree>
  </p:cSld>
  <p:clrMapOvr>
    <a:masterClrMapping/>
  </p:clrMapOvr>
  <p:transition spd="slow" advClick="0" advTm="3000">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74754"/>
                                        </p:tgtEl>
                                        <p:attrNameLst>
                                          <p:attrName>style.visibility</p:attrName>
                                        </p:attrNameLst>
                                      </p:cBhvr>
                                      <p:to>
                                        <p:strVal val="visible"/>
                                      </p:to>
                                    </p:set>
                                    <p:set>
                                      <p:cBhvr>
                                        <p:cTn id="7" dur="455" fill="hold">
                                          <p:stCondLst>
                                            <p:cond delay="0"/>
                                          </p:stCondLst>
                                        </p:cTn>
                                        <p:tgtEl>
                                          <p:spTgt spid="74754"/>
                                        </p:tgtEl>
                                        <p:attrNameLst>
                                          <p:attrName>style.rotation</p:attrName>
                                        </p:attrNameLst>
                                      </p:cBhvr>
                                      <p:to>
                                        <p:strVal val="-45.0"/>
                                      </p:to>
                                    </p:set>
                                    <p:anim calcmode="lin" valueType="num">
                                      <p:cBhvr>
                                        <p:cTn id="8" dur="455" fill="hold">
                                          <p:stCondLst>
                                            <p:cond delay="455"/>
                                          </p:stCondLst>
                                        </p:cTn>
                                        <p:tgtEl>
                                          <p:spTgt spid="74754"/>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74754"/>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74754"/>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7475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00"/>
            </a:gs>
            <a:gs pos="100000">
              <a:srgbClr val="765E00"/>
            </a:gs>
          </a:gsLst>
          <a:path path="rect">
            <a:fillToRect l="100000" t="100000"/>
          </a:path>
        </a:gra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ru-RU" smtClean="0"/>
              <a:t>Князь Владимир</a:t>
            </a:r>
          </a:p>
        </p:txBody>
      </p:sp>
      <p:pic>
        <p:nvPicPr>
          <p:cNvPr id="49155" name="Picture 4" descr="3"/>
          <p:cNvPicPr>
            <a:picLocks noChangeAspect="1" noChangeArrowheads="1"/>
          </p:cNvPicPr>
          <p:nvPr/>
        </p:nvPicPr>
        <p:blipFill>
          <a:blip r:embed="rId2" cstate="print"/>
          <a:srcRect/>
          <a:stretch>
            <a:fillRect/>
          </a:stretch>
        </p:blipFill>
        <p:spPr bwMode="auto">
          <a:xfrm>
            <a:off x="2555875" y="1412875"/>
            <a:ext cx="4067175" cy="5445125"/>
          </a:xfrm>
          <a:prstGeom prst="rect">
            <a:avLst/>
          </a:prstGeom>
          <a:noFill/>
          <a:ln w="9525">
            <a:noFill/>
            <a:miter lim="800000"/>
            <a:headEnd/>
            <a:tailEnd/>
          </a:ln>
        </p:spPr>
      </p:pic>
    </p:spTree>
  </p:cSld>
  <p:clrMapOvr>
    <a:masterClrMapping/>
  </p:clrMapOvr>
  <p:transition spd="slow" advClick="0" advTm="3000">
    <p:pull dir="lu"/>
  </p:transition>
</p:sld>
</file>

<file path=ppt/slides/slide49.xml><?xml version="1.0" encoding="utf-8"?>
<p:sld xmlns:a="http://schemas.openxmlformats.org/drawingml/2006/main" xmlns:r="http://schemas.openxmlformats.org/officeDocument/2006/relationships" xmlns:p="http://schemas.openxmlformats.org/presentationml/2006/main">
  <p:cSld>
    <p:bg>
      <p:bgPr>
        <a:gradFill rotWithShape="0">
          <a:gsLst>
            <a:gs pos="0">
              <a:srgbClr val="D6B19C"/>
            </a:gs>
            <a:gs pos="30000">
              <a:srgbClr val="D49E6C"/>
            </a:gs>
            <a:gs pos="70000">
              <a:srgbClr val="A65528"/>
            </a:gs>
            <a:gs pos="100000">
              <a:srgbClr val="663012"/>
            </a:gs>
          </a:gsLst>
          <a:lin ang="5400000" scaled="1"/>
        </a:gra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ru-RU" sz="4000" smtClean="0"/>
              <a:t>Святой Равноапостольный князь Владимир</a:t>
            </a:r>
          </a:p>
        </p:txBody>
      </p:sp>
      <p:pic>
        <p:nvPicPr>
          <p:cNvPr id="50179" name="Picture 4" descr="4"/>
          <p:cNvPicPr>
            <a:picLocks noChangeAspect="1" noChangeArrowheads="1"/>
          </p:cNvPicPr>
          <p:nvPr/>
        </p:nvPicPr>
        <p:blipFill>
          <a:blip r:embed="rId2" cstate="print"/>
          <a:srcRect/>
          <a:stretch>
            <a:fillRect/>
          </a:stretch>
        </p:blipFill>
        <p:spPr bwMode="auto">
          <a:xfrm>
            <a:off x="2627313" y="1628775"/>
            <a:ext cx="3816350" cy="5229225"/>
          </a:xfrm>
          <a:prstGeom prst="rect">
            <a:avLst/>
          </a:prstGeom>
          <a:noFill/>
          <a:ln w="9525">
            <a:noFill/>
            <a:miter lim="800000"/>
            <a:headEnd/>
            <a:tailEnd/>
          </a:ln>
        </p:spPr>
      </p:pic>
    </p:spTree>
  </p:cSld>
  <p:clrMapOvr>
    <a:masterClrMapping/>
  </p:clrMapOvr>
  <p:transition spd="slow" advClick="0" advTm="3000">
    <p:pull dir="lu"/>
  </p:transition>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gs>
            <a:gs pos="20000">
              <a:srgbClr val="85C2FF"/>
            </a:gs>
            <a:gs pos="35001">
              <a:srgbClr val="C4D6EB"/>
            </a:gs>
            <a:gs pos="50000">
              <a:srgbClr val="FFEBFA"/>
            </a:gs>
            <a:gs pos="64999">
              <a:srgbClr val="C4D6EB"/>
            </a:gs>
            <a:gs pos="80000">
              <a:srgbClr val="85C2FF"/>
            </a:gs>
            <a:gs pos="100000">
              <a:srgbClr val="5E9EFF"/>
            </a:gs>
          </a:gsLst>
          <a:lin ang="0" scaled="1"/>
        </a:gradFill>
        <a:effectLst/>
      </p:bgPr>
    </p:bg>
    <p:spTree>
      <p:nvGrpSpPr>
        <p:cNvPr id="1" name=""/>
        <p:cNvGrpSpPr/>
        <p:nvPr/>
      </p:nvGrpSpPr>
      <p:grpSpPr>
        <a:xfrm>
          <a:off x="0" y="0"/>
          <a:ext cx="0" cy="0"/>
          <a:chOff x="0" y="0"/>
          <a:chExt cx="0" cy="0"/>
        </a:xfrm>
      </p:grpSpPr>
      <p:sp>
        <p:nvSpPr>
          <p:cNvPr id="5122" name="Заголовок 1"/>
          <p:cNvSpPr>
            <a:spLocks noGrp="1"/>
          </p:cNvSpPr>
          <p:nvPr>
            <p:ph type="ctrTitle"/>
          </p:nvPr>
        </p:nvSpPr>
        <p:spPr/>
        <p:txBody>
          <a:bodyPr/>
          <a:lstStyle/>
          <a:p>
            <a:pPr eaLnBrk="1" hangingPunct="1"/>
            <a:r>
              <a:rPr lang="ru-RU" sz="3100" smtClean="0"/>
              <a:t/>
            </a:r>
            <a:br>
              <a:rPr lang="ru-RU" sz="3100" smtClean="0"/>
            </a:br>
            <a:r>
              <a:rPr lang="ru-RU" smtClean="0"/>
              <a:t> </a:t>
            </a:r>
          </a:p>
        </p:txBody>
      </p:sp>
      <p:sp>
        <p:nvSpPr>
          <p:cNvPr id="5123" name="Rectangle 1"/>
          <p:cNvSpPr>
            <a:spLocks noChangeArrowheads="1"/>
          </p:cNvSpPr>
          <p:nvPr/>
        </p:nvSpPr>
        <p:spPr bwMode="auto">
          <a:xfrm>
            <a:off x="0" y="0"/>
            <a:ext cx="271463" cy="276225"/>
          </a:xfrm>
          <a:prstGeom prst="rect">
            <a:avLst/>
          </a:prstGeom>
          <a:noFill/>
          <a:ln w="9525">
            <a:noFill/>
            <a:miter lim="800000"/>
            <a:headEnd/>
            <a:tailEnd/>
          </a:ln>
        </p:spPr>
        <p:txBody>
          <a:bodyPr wrap="none" anchor="ctr">
            <a:spAutoFit/>
          </a:bodyPr>
          <a:lstStyle/>
          <a:p>
            <a:r>
              <a:rPr lang="ru-RU" sz="1200">
                <a:ea typeface="Calibri" pitchFamily="34" charset="0"/>
                <a:cs typeface="Times New Roman" pitchFamily="18" charset="0"/>
              </a:rPr>
              <a:t>. </a:t>
            </a:r>
            <a:endParaRPr lang="ru-RU">
              <a:ea typeface="Calibri" pitchFamily="34" charset="0"/>
              <a:cs typeface="Times New Roman" pitchFamily="18" charset="0"/>
            </a:endParaRPr>
          </a:p>
        </p:txBody>
      </p:sp>
      <p:pic>
        <p:nvPicPr>
          <p:cNvPr id="5124" name="Рисунок 4" descr="календарь.jpg"/>
          <p:cNvPicPr>
            <a:picLocks noChangeAspect="1"/>
          </p:cNvPicPr>
          <p:nvPr/>
        </p:nvPicPr>
        <p:blipFill>
          <a:blip r:embed="rId2" cstate="print"/>
          <a:srcRect/>
          <a:stretch>
            <a:fillRect/>
          </a:stretch>
        </p:blipFill>
        <p:spPr bwMode="auto">
          <a:xfrm>
            <a:off x="357188" y="357188"/>
            <a:ext cx="8466137" cy="5786437"/>
          </a:xfrm>
          <a:prstGeom prst="rect">
            <a:avLst/>
          </a:prstGeom>
          <a:noFill/>
          <a:ln w="9525">
            <a:noFill/>
            <a:miter lim="800000"/>
            <a:headEnd/>
            <a:tailEnd/>
          </a:ln>
        </p:spPr>
      </p:pic>
      <p:sp>
        <p:nvSpPr>
          <p:cNvPr id="6" name="TextBox 5"/>
          <p:cNvSpPr txBox="1">
            <a:spLocks noChangeArrowheads="1"/>
          </p:cNvSpPr>
          <p:nvPr/>
        </p:nvSpPr>
        <p:spPr bwMode="auto">
          <a:xfrm>
            <a:off x="2500313" y="6215063"/>
            <a:ext cx="4214812" cy="523875"/>
          </a:xfrm>
          <a:prstGeom prst="rect">
            <a:avLst/>
          </a:prstGeom>
          <a:noFill/>
          <a:ln w="9525">
            <a:noFill/>
            <a:miter lim="800000"/>
            <a:headEnd/>
            <a:tailEnd/>
          </a:ln>
        </p:spPr>
        <p:txBody>
          <a:bodyPr>
            <a:spAutoFit/>
          </a:bodyPr>
          <a:lstStyle/>
          <a:p>
            <a:pPr algn="ctr"/>
            <a:r>
              <a:rPr lang="ru-RU" sz="2800" b="1" i="1">
                <a:solidFill>
                  <a:srgbClr val="003399"/>
                </a:solidFill>
              </a:rPr>
              <a:t>календарь</a:t>
            </a:r>
          </a:p>
        </p:txBody>
      </p:sp>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ru-RU" smtClean="0"/>
              <a:t>Князь Владимир</a:t>
            </a:r>
          </a:p>
        </p:txBody>
      </p:sp>
      <p:pic>
        <p:nvPicPr>
          <p:cNvPr id="51203" name="Picture 4" descr="11"/>
          <p:cNvPicPr>
            <a:picLocks noChangeAspect="1" noChangeArrowheads="1"/>
          </p:cNvPicPr>
          <p:nvPr/>
        </p:nvPicPr>
        <p:blipFill>
          <a:blip r:embed="rId3" cstate="print"/>
          <a:srcRect/>
          <a:stretch>
            <a:fillRect/>
          </a:stretch>
        </p:blipFill>
        <p:spPr bwMode="auto">
          <a:xfrm>
            <a:off x="2700338" y="1628775"/>
            <a:ext cx="3600450" cy="4464050"/>
          </a:xfrm>
          <a:prstGeom prst="rect">
            <a:avLst/>
          </a:prstGeom>
          <a:noFill/>
          <a:ln w="9525">
            <a:noFill/>
            <a:miter lim="800000"/>
            <a:headEnd/>
            <a:tailEnd/>
          </a:ln>
        </p:spPr>
      </p:pic>
    </p:spTree>
  </p:cSld>
  <p:clrMapOvr>
    <a:masterClrMapping/>
  </p:clrMapOvr>
  <p:transition spd="slow" advClick="0" advTm="3000">
    <p:pull dir="lu"/>
  </p:transition>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ru-RU" smtClean="0"/>
              <a:t>Князь Владимир</a:t>
            </a:r>
          </a:p>
        </p:txBody>
      </p:sp>
      <p:pic>
        <p:nvPicPr>
          <p:cNvPr id="52227" name="Picture 4" descr="14"/>
          <p:cNvPicPr>
            <a:picLocks noChangeAspect="1" noChangeArrowheads="1"/>
          </p:cNvPicPr>
          <p:nvPr/>
        </p:nvPicPr>
        <p:blipFill>
          <a:blip r:embed="rId3" cstate="print"/>
          <a:srcRect/>
          <a:stretch>
            <a:fillRect/>
          </a:stretch>
        </p:blipFill>
        <p:spPr bwMode="auto">
          <a:xfrm>
            <a:off x="2411413" y="1628775"/>
            <a:ext cx="4248150" cy="4464050"/>
          </a:xfrm>
          <a:prstGeom prst="rect">
            <a:avLst/>
          </a:prstGeom>
          <a:noFill/>
          <a:ln w="9525">
            <a:noFill/>
            <a:miter lim="800000"/>
            <a:headEnd/>
            <a:tailEnd/>
          </a:ln>
        </p:spPr>
      </p:pic>
    </p:spTree>
  </p:cSld>
  <p:clrMapOvr>
    <a:masterClrMapping/>
  </p:clrMapOvr>
  <p:transition spd="slow" advClick="0" advTm="3000">
    <p:pull dir="lu"/>
  </p:transition>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ru-RU" smtClean="0"/>
              <a:t>Икона князя Владимира</a:t>
            </a:r>
          </a:p>
        </p:txBody>
      </p:sp>
      <p:pic>
        <p:nvPicPr>
          <p:cNvPr id="53251" name="Picture 4" descr="13"/>
          <p:cNvPicPr>
            <a:picLocks noChangeAspect="1" noChangeArrowheads="1"/>
          </p:cNvPicPr>
          <p:nvPr/>
        </p:nvPicPr>
        <p:blipFill>
          <a:blip r:embed="rId3" cstate="print"/>
          <a:srcRect/>
          <a:stretch>
            <a:fillRect/>
          </a:stretch>
        </p:blipFill>
        <p:spPr bwMode="auto">
          <a:xfrm>
            <a:off x="2484438" y="1557338"/>
            <a:ext cx="3960812" cy="4535487"/>
          </a:xfrm>
          <a:prstGeom prst="rect">
            <a:avLst/>
          </a:prstGeom>
          <a:noFill/>
          <a:ln w="9525">
            <a:noFill/>
            <a:miter lim="800000"/>
            <a:headEnd/>
            <a:tailEnd/>
          </a:ln>
        </p:spPr>
      </p:pic>
    </p:spTree>
  </p:cSld>
  <p:clrMapOvr>
    <a:masterClrMapping/>
  </p:clrMapOvr>
  <p:transition spd="slow" advClick="0" advTm="3000">
    <p:pull dir="lu"/>
  </p:transition>
</p:sld>
</file>

<file path=ppt/slides/slide53.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EFD1"/>
            </a:gs>
            <a:gs pos="64999">
              <a:srgbClr val="F0EBD5"/>
            </a:gs>
            <a:gs pos="100000">
              <a:srgbClr val="D1C39F"/>
            </a:gs>
          </a:gsLst>
          <a:path path="shape">
            <a:fillToRect l="50000" t="50000" r="50000" b="50000"/>
          </a:path>
        </a:gra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ru-RU" sz="4000" smtClean="0"/>
              <a:t>Владимир - Красное Солнышко</a:t>
            </a:r>
          </a:p>
        </p:txBody>
      </p:sp>
      <p:pic>
        <p:nvPicPr>
          <p:cNvPr id="54275" name="Picture 4" descr="18"/>
          <p:cNvPicPr>
            <a:picLocks noChangeAspect="1" noChangeArrowheads="1"/>
          </p:cNvPicPr>
          <p:nvPr/>
        </p:nvPicPr>
        <p:blipFill>
          <a:blip r:embed="rId2" cstate="print"/>
          <a:srcRect/>
          <a:stretch>
            <a:fillRect/>
          </a:stretch>
        </p:blipFill>
        <p:spPr bwMode="auto">
          <a:xfrm>
            <a:off x="2843213" y="1628775"/>
            <a:ext cx="3455987" cy="4392613"/>
          </a:xfrm>
          <a:prstGeom prst="rect">
            <a:avLst/>
          </a:prstGeom>
          <a:noFill/>
          <a:ln w="9525">
            <a:noFill/>
            <a:miter lim="800000"/>
            <a:headEnd/>
            <a:tailEnd/>
          </a:ln>
        </p:spPr>
      </p:pic>
    </p:spTree>
  </p:cSld>
  <p:clrMapOvr>
    <a:masterClrMapping/>
  </p:clrMapOvr>
  <p:transition spd="slow" advClick="0" advTm="3000">
    <p:pull dir="lu"/>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Содержимое 2"/>
          <p:cNvSpPr>
            <a:spLocks noGrp="1"/>
          </p:cNvSpPr>
          <p:nvPr>
            <p:ph idx="4294967295"/>
          </p:nvPr>
        </p:nvSpPr>
        <p:spPr/>
        <p:txBody>
          <a:bodyPr/>
          <a:lstStyle/>
          <a:p>
            <a:pPr algn="ctr">
              <a:buFontTx/>
              <a:buNone/>
            </a:pPr>
            <a:r>
              <a:rPr lang="ru-RU" sz="3600" b="1" smtClean="0">
                <a:solidFill>
                  <a:srgbClr val="002060"/>
                </a:solidFill>
              </a:rPr>
              <a:t>Автор проекта:</a:t>
            </a:r>
          </a:p>
          <a:p>
            <a:pPr algn="ctr">
              <a:buFontTx/>
              <a:buNone/>
            </a:pPr>
            <a:r>
              <a:rPr lang="ru-RU" sz="3600" b="1" smtClean="0">
                <a:solidFill>
                  <a:srgbClr val="002060"/>
                </a:solidFill>
              </a:rPr>
              <a:t>ученица ГОУ СОШ «Школа надомного обучения» № 381 </a:t>
            </a:r>
          </a:p>
          <a:p>
            <a:pPr algn="ctr">
              <a:buFontTx/>
              <a:buNone/>
            </a:pPr>
            <a:r>
              <a:rPr lang="ru-RU" sz="3600" b="1" smtClean="0">
                <a:solidFill>
                  <a:schemeClr val="accent2"/>
                </a:solidFill>
              </a:rPr>
              <a:t>Кузнецова Анастасия</a:t>
            </a:r>
            <a:r>
              <a:rPr lang="ru-RU" sz="3600" smtClean="0">
                <a:solidFill>
                  <a:schemeClr val="accent2"/>
                </a:solidFill>
              </a:rPr>
              <a:t> </a:t>
            </a:r>
            <a:endParaRPr lang="ru-RU" sz="3600" b="1" smtClean="0">
              <a:solidFill>
                <a:schemeClr val="accent2"/>
              </a:solidFill>
            </a:endParaRPr>
          </a:p>
          <a:p>
            <a:pPr algn="ctr">
              <a:buFontTx/>
              <a:buNone/>
            </a:pPr>
            <a:endParaRPr lang="ru-RU" sz="3600" b="1" smtClean="0">
              <a:solidFill>
                <a:schemeClr val="accent2"/>
              </a:solidFill>
            </a:endParaRPr>
          </a:p>
          <a:p>
            <a:pPr algn="ctr">
              <a:buFontTx/>
              <a:buNone/>
            </a:pPr>
            <a:r>
              <a:rPr lang="ru-RU" sz="3600" b="1" smtClean="0">
                <a:solidFill>
                  <a:srgbClr val="002060"/>
                </a:solidFill>
              </a:rPr>
              <a:t>Руководитель проекта: </a:t>
            </a:r>
          </a:p>
          <a:p>
            <a:pPr algn="ctr">
              <a:buFontTx/>
              <a:buNone/>
            </a:pPr>
            <a:r>
              <a:rPr lang="ru-RU" sz="3600" b="1" smtClean="0">
                <a:solidFill>
                  <a:srgbClr val="002060"/>
                </a:solidFill>
              </a:rPr>
              <a:t>Богачева Анастасия Валентиновна</a:t>
            </a:r>
            <a:endParaRPr lang="ru-RU" b="1" smtClean="0">
              <a:solidFill>
                <a:srgbClr val="002060"/>
              </a:solidFill>
            </a:endParaRPr>
          </a:p>
          <a:p>
            <a:endParaRPr lang="ru-RU" smtClean="0"/>
          </a:p>
        </p:txBody>
      </p:sp>
    </p:spTree>
  </p:cSld>
  <p:clrMapOvr>
    <a:masterClrMapping/>
  </p:clrMapOvr>
  <p:transition spd="slow" advClick="0" advTm="3000">
    <p:pull dir="lu"/>
  </p:transition>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A128C"/>
            </a:gs>
            <a:gs pos="35001">
              <a:srgbClr val="181CC7"/>
            </a:gs>
            <a:gs pos="44000">
              <a:srgbClr val="7005D4"/>
            </a:gs>
            <a:gs pos="50000">
              <a:srgbClr val="8C3D91"/>
            </a:gs>
            <a:gs pos="56000">
              <a:srgbClr val="7005D4"/>
            </a:gs>
            <a:gs pos="64999">
              <a:srgbClr val="181CC7"/>
            </a:gs>
            <a:gs pos="80000">
              <a:srgbClr val="0A128C"/>
            </a:gs>
            <a:gs pos="100000">
              <a:srgbClr val="000000"/>
            </a:gs>
          </a:gsLst>
          <a:lin ang="5400000" scaled="1"/>
        </a:gradFill>
        <a:effectLst/>
      </p:bgPr>
    </p:bg>
    <p:spTree>
      <p:nvGrpSpPr>
        <p:cNvPr id="1" name=""/>
        <p:cNvGrpSpPr/>
        <p:nvPr/>
      </p:nvGrpSpPr>
      <p:grpSpPr>
        <a:xfrm>
          <a:off x="0" y="0"/>
          <a:ext cx="0" cy="0"/>
          <a:chOff x="0" y="0"/>
          <a:chExt cx="0" cy="0"/>
        </a:xfrm>
      </p:grpSpPr>
      <p:pic>
        <p:nvPicPr>
          <p:cNvPr id="6146" name="Содержимое 3" descr="овсень.jpg"/>
          <p:cNvPicPr>
            <a:picLocks noGrp="1" noChangeAspect="1"/>
          </p:cNvPicPr>
          <p:nvPr>
            <p:ph idx="1"/>
          </p:nvPr>
        </p:nvPicPr>
        <p:blipFill>
          <a:blip r:embed="rId2" cstate="print"/>
          <a:srcRect/>
          <a:stretch>
            <a:fillRect/>
          </a:stretch>
        </p:blipFill>
        <p:spPr>
          <a:xfrm>
            <a:off x="4929188" y="1214438"/>
            <a:ext cx="3606800" cy="4811712"/>
          </a:xfrm>
        </p:spPr>
      </p:pic>
      <p:pic>
        <p:nvPicPr>
          <p:cNvPr id="6147" name="Рисунок 5" descr="перун.jpg"/>
          <p:cNvPicPr>
            <a:picLocks noChangeAspect="1"/>
          </p:cNvPicPr>
          <p:nvPr/>
        </p:nvPicPr>
        <p:blipFill>
          <a:blip r:embed="rId3" cstate="print"/>
          <a:srcRect/>
          <a:stretch>
            <a:fillRect/>
          </a:stretch>
        </p:blipFill>
        <p:spPr bwMode="auto">
          <a:xfrm>
            <a:off x="714375" y="500063"/>
            <a:ext cx="3578225" cy="4643437"/>
          </a:xfrm>
          <a:prstGeom prst="rect">
            <a:avLst/>
          </a:prstGeom>
          <a:noFill/>
          <a:ln w="9525">
            <a:noFill/>
            <a:miter lim="800000"/>
            <a:headEnd/>
            <a:tailEnd/>
          </a:ln>
        </p:spPr>
      </p:pic>
      <p:sp>
        <p:nvSpPr>
          <p:cNvPr id="7" name="TextBox 6"/>
          <p:cNvSpPr txBox="1">
            <a:spLocks noChangeArrowheads="1"/>
          </p:cNvSpPr>
          <p:nvPr/>
        </p:nvSpPr>
        <p:spPr bwMode="auto">
          <a:xfrm>
            <a:off x="1000125" y="5500688"/>
            <a:ext cx="2786063" cy="523875"/>
          </a:xfrm>
          <a:prstGeom prst="rect">
            <a:avLst/>
          </a:prstGeom>
          <a:noFill/>
          <a:ln w="9525">
            <a:noFill/>
            <a:miter lim="800000"/>
            <a:headEnd/>
            <a:tailEnd/>
          </a:ln>
        </p:spPr>
        <p:txBody>
          <a:bodyPr>
            <a:spAutoFit/>
          </a:bodyPr>
          <a:lstStyle/>
          <a:p>
            <a:pPr algn="ctr"/>
            <a:r>
              <a:rPr lang="ru-RU" sz="2800" b="1" i="1">
                <a:solidFill>
                  <a:srgbClr val="003399"/>
                </a:solidFill>
              </a:rPr>
              <a:t>Перун</a:t>
            </a:r>
          </a:p>
        </p:txBody>
      </p:sp>
      <p:sp>
        <p:nvSpPr>
          <p:cNvPr id="8" name="TextBox 7"/>
          <p:cNvSpPr txBox="1">
            <a:spLocks noChangeArrowheads="1"/>
          </p:cNvSpPr>
          <p:nvPr/>
        </p:nvSpPr>
        <p:spPr bwMode="auto">
          <a:xfrm>
            <a:off x="5643563" y="6072188"/>
            <a:ext cx="2643187" cy="523875"/>
          </a:xfrm>
          <a:prstGeom prst="rect">
            <a:avLst/>
          </a:prstGeom>
          <a:noFill/>
          <a:ln w="9525">
            <a:noFill/>
            <a:miter lim="800000"/>
            <a:headEnd/>
            <a:tailEnd/>
          </a:ln>
        </p:spPr>
        <p:txBody>
          <a:bodyPr>
            <a:spAutoFit/>
          </a:bodyPr>
          <a:lstStyle/>
          <a:p>
            <a:pPr algn="ctr"/>
            <a:r>
              <a:rPr lang="ru-RU" sz="2800" b="1" i="1">
                <a:solidFill>
                  <a:srgbClr val="003399"/>
                </a:solidFill>
              </a:rPr>
              <a:t>Овсень</a:t>
            </a:r>
          </a:p>
        </p:txBody>
      </p:sp>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5CBF"/>
            </a:gs>
            <a:gs pos="25000">
              <a:srgbClr val="0087E6"/>
            </a:gs>
            <a:gs pos="75000">
              <a:srgbClr val="21D6E0"/>
            </a:gs>
            <a:gs pos="100000">
              <a:srgbClr val="03D4A8"/>
            </a:gs>
          </a:gsLst>
          <a:lin ang="5400000" scaled="1"/>
        </a:gradFill>
        <a:effectLst/>
      </p:bgPr>
    </p:bg>
    <p:spTree>
      <p:nvGrpSpPr>
        <p:cNvPr id="1" name=""/>
        <p:cNvGrpSpPr/>
        <p:nvPr/>
      </p:nvGrpSpPr>
      <p:grpSpPr>
        <a:xfrm>
          <a:off x="0" y="0"/>
          <a:ext cx="0" cy="0"/>
          <a:chOff x="0" y="0"/>
          <a:chExt cx="0" cy="0"/>
        </a:xfrm>
      </p:grpSpPr>
      <p:pic>
        <p:nvPicPr>
          <p:cNvPr id="7170" name="Содержимое 3" descr="даждьбог.jpg"/>
          <p:cNvPicPr>
            <a:picLocks noGrp="1" noChangeAspect="1"/>
          </p:cNvPicPr>
          <p:nvPr>
            <p:ph idx="1"/>
          </p:nvPr>
        </p:nvPicPr>
        <p:blipFill>
          <a:blip r:embed="rId2" cstate="print"/>
          <a:srcRect/>
          <a:stretch>
            <a:fillRect/>
          </a:stretch>
        </p:blipFill>
        <p:spPr>
          <a:xfrm>
            <a:off x="571500" y="2571750"/>
            <a:ext cx="4144963" cy="3471863"/>
          </a:xfrm>
        </p:spPr>
      </p:pic>
      <p:pic>
        <p:nvPicPr>
          <p:cNvPr id="7171" name="Содержимое 3" descr="стрибог.jpg"/>
          <p:cNvPicPr>
            <a:picLocks noChangeAspect="1"/>
          </p:cNvPicPr>
          <p:nvPr/>
        </p:nvPicPr>
        <p:blipFill>
          <a:blip r:embed="rId3" cstate="print"/>
          <a:srcRect/>
          <a:stretch>
            <a:fillRect/>
          </a:stretch>
        </p:blipFill>
        <p:spPr bwMode="auto">
          <a:xfrm>
            <a:off x="5143500" y="500063"/>
            <a:ext cx="3548063" cy="2832100"/>
          </a:xfrm>
          <a:prstGeom prst="rect">
            <a:avLst/>
          </a:prstGeom>
          <a:noFill/>
          <a:ln w="9525">
            <a:noFill/>
            <a:miter lim="800000"/>
            <a:headEnd/>
            <a:tailEnd/>
          </a:ln>
        </p:spPr>
      </p:pic>
    </p:spTree>
  </p:cSld>
  <p:clrMapOvr>
    <a:masterClrMapping/>
  </p:clrMapOvr>
  <p:transition spd="slow">
    <p:pull dir="l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rgbClr val="4D0808"/>
            </a:gs>
            <a:gs pos="14999">
              <a:srgbClr val="FF0300"/>
            </a:gs>
            <a:gs pos="27499">
              <a:srgbClr val="FF7A00"/>
            </a:gs>
            <a:gs pos="50000">
              <a:srgbClr val="FFF200"/>
            </a:gs>
            <a:gs pos="72501">
              <a:srgbClr val="FF7A00"/>
            </a:gs>
            <a:gs pos="85001">
              <a:srgbClr val="FF0300"/>
            </a:gs>
            <a:gs pos="100000">
              <a:srgbClr val="4D0808"/>
            </a:gs>
          </a:gsLst>
          <a:lin ang="5400000" scaled="1"/>
        </a:gradFill>
        <a:effectLst/>
      </p:bgPr>
    </p:bg>
    <p:spTree>
      <p:nvGrpSpPr>
        <p:cNvPr id="1" name=""/>
        <p:cNvGrpSpPr/>
        <p:nvPr/>
      </p:nvGrpSpPr>
      <p:grpSpPr>
        <a:xfrm>
          <a:off x="0" y="0"/>
          <a:ext cx="0" cy="0"/>
          <a:chOff x="0" y="0"/>
          <a:chExt cx="0" cy="0"/>
        </a:xfrm>
      </p:grpSpPr>
      <p:pic>
        <p:nvPicPr>
          <p:cNvPr id="8194" name="Рисунок 4" descr="ярило.jpg"/>
          <p:cNvPicPr>
            <a:picLocks noChangeAspect="1"/>
          </p:cNvPicPr>
          <p:nvPr/>
        </p:nvPicPr>
        <p:blipFill>
          <a:blip r:embed="rId2" cstate="print"/>
          <a:srcRect/>
          <a:stretch>
            <a:fillRect/>
          </a:stretch>
        </p:blipFill>
        <p:spPr bwMode="auto">
          <a:xfrm>
            <a:off x="4786313" y="1714500"/>
            <a:ext cx="4052887" cy="3786188"/>
          </a:xfrm>
          <a:prstGeom prst="rect">
            <a:avLst/>
          </a:prstGeom>
          <a:noFill/>
          <a:ln w="9525">
            <a:noFill/>
            <a:miter lim="800000"/>
            <a:headEnd/>
            <a:tailEnd/>
          </a:ln>
        </p:spPr>
      </p:pic>
      <p:pic>
        <p:nvPicPr>
          <p:cNvPr id="8195" name="Рисунок 6" descr="коляда.jpg"/>
          <p:cNvPicPr>
            <a:picLocks noChangeAspect="1"/>
          </p:cNvPicPr>
          <p:nvPr/>
        </p:nvPicPr>
        <p:blipFill>
          <a:blip r:embed="rId3" cstate="print"/>
          <a:srcRect/>
          <a:stretch>
            <a:fillRect/>
          </a:stretch>
        </p:blipFill>
        <p:spPr bwMode="auto">
          <a:xfrm>
            <a:off x="500063" y="571500"/>
            <a:ext cx="3544887" cy="4606925"/>
          </a:xfrm>
          <a:prstGeom prst="rect">
            <a:avLst/>
          </a:prstGeom>
          <a:noFill/>
          <a:ln w="9525">
            <a:noFill/>
            <a:miter lim="800000"/>
            <a:headEnd/>
            <a:tailEnd/>
          </a:ln>
        </p:spPr>
      </p:pic>
      <p:sp>
        <p:nvSpPr>
          <p:cNvPr id="9" name="TextBox 8"/>
          <p:cNvSpPr txBox="1">
            <a:spLocks noChangeArrowheads="1"/>
          </p:cNvSpPr>
          <p:nvPr/>
        </p:nvSpPr>
        <p:spPr bwMode="auto">
          <a:xfrm>
            <a:off x="785813" y="5643563"/>
            <a:ext cx="3071812" cy="584200"/>
          </a:xfrm>
          <a:prstGeom prst="rect">
            <a:avLst/>
          </a:prstGeom>
          <a:noFill/>
          <a:ln w="9525">
            <a:noFill/>
            <a:miter lim="800000"/>
            <a:headEnd/>
            <a:tailEnd/>
          </a:ln>
        </p:spPr>
        <p:txBody>
          <a:bodyPr>
            <a:spAutoFit/>
          </a:bodyPr>
          <a:lstStyle/>
          <a:p>
            <a:pPr algn="ctr"/>
            <a:r>
              <a:rPr lang="ru-RU" sz="3200" b="1" i="1">
                <a:solidFill>
                  <a:srgbClr val="003399"/>
                </a:solidFill>
              </a:rPr>
              <a:t>Коляда</a:t>
            </a:r>
          </a:p>
        </p:txBody>
      </p:sp>
      <p:sp>
        <p:nvSpPr>
          <p:cNvPr id="10" name="TextBox 9"/>
          <p:cNvSpPr txBox="1">
            <a:spLocks noChangeArrowheads="1"/>
          </p:cNvSpPr>
          <p:nvPr/>
        </p:nvSpPr>
        <p:spPr bwMode="auto">
          <a:xfrm>
            <a:off x="5286375" y="6072188"/>
            <a:ext cx="3000375" cy="584200"/>
          </a:xfrm>
          <a:prstGeom prst="rect">
            <a:avLst/>
          </a:prstGeom>
          <a:noFill/>
          <a:ln w="9525">
            <a:noFill/>
            <a:miter lim="800000"/>
            <a:headEnd/>
            <a:tailEnd/>
          </a:ln>
        </p:spPr>
        <p:txBody>
          <a:bodyPr>
            <a:spAutoFit/>
          </a:bodyPr>
          <a:lstStyle/>
          <a:p>
            <a:pPr algn="ctr"/>
            <a:r>
              <a:rPr lang="ru-RU" sz="3200" b="1" i="1">
                <a:solidFill>
                  <a:srgbClr val="003399"/>
                </a:solidFill>
              </a:rPr>
              <a:t>Ярило</a:t>
            </a:r>
          </a:p>
        </p:txBody>
      </p:sp>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rgbClr val="8488C4"/>
            </a:gs>
            <a:gs pos="53000">
              <a:srgbClr val="D4DEFF"/>
            </a:gs>
            <a:gs pos="83000">
              <a:srgbClr val="D4DEFF"/>
            </a:gs>
            <a:gs pos="100000">
              <a:srgbClr val="96AB94"/>
            </a:gs>
          </a:gsLst>
          <a:lin ang="5400000" scaled="1"/>
        </a:gradFill>
        <a:effectLst/>
      </p:bgPr>
    </p:bg>
    <p:spTree>
      <p:nvGrpSpPr>
        <p:cNvPr id="1" name=""/>
        <p:cNvGrpSpPr/>
        <p:nvPr/>
      </p:nvGrpSpPr>
      <p:grpSpPr>
        <a:xfrm>
          <a:off x="0" y="0"/>
          <a:ext cx="0" cy="0"/>
          <a:chOff x="0" y="0"/>
          <a:chExt cx="0" cy="0"/>
        </a:xfrm>
      </p:grpSpPr>
      <p:pic>
        <p:nvPicPr>
          <p:cNvPr id="9218" name="Содержимое 3" descr="мокошь.jpg"/>
          <p:cNvPicPr>
            <a:picLocks noGrp="1" noChangeAspect="1"/>
          </p:cNvPicPr>
          <p:nvPr>
            <p:ph idx="1"/>
          </p:nvPr>
        </p:nvPicPr>
        <p:blipFill>
          <a:blip r:embed="rId2" cstate="print"/>
          <a:srcRect/>
          <a:stretch>
            <a:fillRect/>
          </a:stretch>
        </p:blipFill>
        <p:spPr>
          <a:xfrm>
            <a:off x="714375" y="642938"/>
            <a:ext cx="3532188" cy="4525962"/>
          </a:xfrm>
        </p:spPr>
      </p:pic>
      <p:pic>
        <p:nvPicPr>
          <p:cNvPr id="9219" name="Рисунок 4" descr="святогор.jpg"/>
          <p:cNvPicPr>
            <a:picLocks noChangeAspect="1"/>
          </p:cNvPicPr>
          <p:nvPr/>
        </p:nvPicPr>
        <p:blipFill>
          <a:blip r:embed="rId3" cstate="print"/>
          <a:srcRect/>
          <a:stretch>
            <a:fillRect/>
          </a:stretch>
        </p:blipFill>
        <p:spPr bwMode="auto">
          <a:xfrm>
            <a:off x="5000625" y="1643063"/>
            <a:ext cx="3511550" cy="4598987"/>
          </a:xfrm>
          <a:prstGeom prst="rect">
            <a:avLst/>
          </a:prstGeom>
          <a:noFill/>
          <a:ln w="9525">
            <a:noFill/>
            <a:miter lim="800000"/>
            <a:headEnd/>
            <a:tailEnd/>
          </a:ln>
        </p:spPr>
      </p:pic>
      <p:sp>
        <p:nvSpPr>
          <p:cNvPr id="6" name="TextBox 5"/>
          <p:cNvSpPr txBox="1">
            <a:spLocks noChangeArrowheads="1"/>
          </p:cNvSpPr>
          <p:nvPr/>
        </p:nvSpPr>
        <p:spPr bwMode="auto">
          <a:xfrm>
            <a:off x="1357313" y="5643563"/>
            <a:ext cx="1928812" cy="461962"/>
          </a:xfrm>
          <a:prstGeom prst="rect">
            <a:avLst/>
          </a:prstGeom>
          <a:noFill/>
          <a:ln w="9525">
            <a:noFill/>
            <a:miter lim="800000"/>
            <a:headEnd/>
            <a:tailEnd/>
          </a:ln>
        </p:spPr>
        <p:txBody>
          <a:bodyPr>
            <a:spAutoFit/>
          </a:bodyPr>
          <a:lstStyle/>
          <a:p>
            <a:pPr algn="ctr"/>
            <a:r>
              <a:rPr lang="ru-RU" sz="2400" b="1" i="1">
                <a:solidFill>
                  <a:srgbClr val="003399"/>
                </a:solidFill>
              </a:rPr>
              <a:t>Мокошь</a:t>
            </a:r>
          </a:p>
        </p:txBody>
      </p:sp>
      <p:sp>
        <p:nvSpPr>
          <p:cNvPr id="7" name="TextBox 6"/>
          <p:cNvSpPr txBox="1">
            <a:spLocks noChangeArrowheads="1"/>
          </p:cNvSpPr>
          <p:nvPr/>
        </p:nvSpPr>
        <p:spPr bwMode="auto">
          <a:xfrm>
            <a:off x="5500688" y="6396038"/>
            <a:ext cx="2643187" cy="461962"/>
          </a:xfrm>
          <a:prstGeom prst="rect">
            <a:avLst/>
          </a:prstGeom>
          <a:noFill/>
          <a:ln w="9525">
            <a:noFill/>
            <a:miter lim="800000"/>
            <a:headEnd/>
            <a:tailEnd/>
          </a:ln>
        </p:spPr>
        <p:txBody>
          <a:bodyPr>
            <a:spAutoFit/>
          </a:bodyPr>
          <a:lstStyle/>
          <a:p>
            <a:pPr algn="ctr"/>
            <a:r>
              <a:rPr lang="ru-RU" sz="2400" b="1" i="1">
                <a:solidFill>
                  <a:srgbClr val="003399"/>
                </a:solidFill>
              </a:rPr>
              <a:t>Святогор</a:t>
            </a:r>
          </a:p>
        </p:txBody>
      </p:sp>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1858</TotalTime>
  <Words>1819</Words>
  <Application>Microsoft Office PowerPoint</Application>
  <PresentationFormat>Экран (4:3)</PresentationFormat>
  <Paragraphs>108</Paragraphs>
  <Slides>54</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54</vt:i4>
      </vt:variant>
    </vt:vector>
  </HeadingPairs>
  <TitlesOfParts>
    <vt:vector size="55" baseType="lpstr">
      <vt:lpstr>Оформление по умолчанию</vt:lpstr>
      <vt:lpstr>Слайд 1</vt:lpstr>
      <vt:lpstr>Владимир Красное Солнышко</vt:lpstr>
      <vt:lpstr>Язычество</vt:lpstr>
      <vt:lpstr>Кому верили и чему поклонялись в языческой Руси</vt:lpstr>
      <vt:lpstr>  </vt:lpstr>
      <vt:lpstr>Слайд 6</vt:lpstr>
      <vt:lpstr>Слайд 7</vt:lpstr>
      <vt:lpstr>Слайд 8</vt:lpstr>
      <vt:lpstr>Слайд 9</vt:lpstr>
      <vt:lpstr>Слайд 10</vt:lpstr>
      <vt:lpstr>Слайд 11</vt:lpstr>
      <vt:lpstr>Убиение первых христиан</vt:lpstr>
      <vt:lpstr>Слайд 13</vt:lpstr>
      <vt:lpstr>Слайд 14</vt:lpstr>
      <vt:lpstr>Слайд 15</vt:lpstr>
      <vt:lpstr>Выбор веры</vt:lpstr>
      <vt:lpstr>Выбор веры князем Владимиром</vt:lpstr>
      <vt:lpstr>Слайд 18</vt:lpstr>
      <vt:lpstr>Слайд 19</vt:lpstr>
      <vt:lpstr>«Теперь узнал я истинного Бога»</vt:lpstr>
      <vt:lpstr>Слайд 21</vt:lpstr>
      <vt:lpstr>Слайд 22</vt:lpstr>
      <vt:lpstr>Слайд 23</vt:lpstr>
      <vt:lpstr>Слайд 24</vt:lpstr>
      <vt:lpstr>Слайд 25</vt:lpstr>
      <vt:lpstr>Слайд 26</vt:lpstr>
      <vt:lpstr>Принятие Владимиром христианского имени</vt:lpstr>
      <vt:lpstr>Карта Древней Руси</vt:lpstr>
      <vt:lpstr>Крещение Святой Руси</vt:lpstr>
      <vt:lpstr>Слайд 30</vt:lpstr>
      <vt:lpstr>Слайд 31</vt:lpstr>
      <vt:lpstr>Слайд 32</vt:lpstr>
      <vt:lpstr>Слайд 33</vt:lpstr>
      <vt:lpstr>Сокрушение идолов</vt:lpstr>
      <vt:lpstr>Слайд 35</vt:lpstr>
      <vt:lpstr>   Десятинная церковь в Киеве</vt:lpstr>
      <vt:lpstr>Слайд 37</vt:lpstr>
      <vt:lpstr>Слайд 38</vt:lpstr>
      <vt:lpstr>Слайд 39</vt:lpstr>
      <vt:lpstr>Слайд 40</vt:lpstr>
      <vt:lpstr>Слайд 41</vt:lpstr>
      <vt:lpstr>Слайд 42</vt:lpstr>
      <vt:lpstr>Слайд 43</vt:lpstr>
      <vt:lpstr>Слайд 44</vt:lpstr>
      <vt:lpstr>Крепостные стены</vt:lpstr>
      <vt:lpstr>Черное море</vt:lpstr>
      <vt:lpstr>Развалины Херсонеса</vt:lpstr>
      <vt:lpstr>Князь Владимир</vt:lpstr>
      <vt:lpstr>Святой Равноапостольный князь Владимир</vt:lpstr>
      <vt:lpstr>Князь Владимир</vt:lpstr>
      <vt:lpstr>Князь Владимир</vt:lpstr>
      <vt:lpstr>Икона князя Владимира</vt:lpstr>
      <vt:lpstr>Владимир - Красное Солнышко</vt:lpstr>
      <vt:lpstr>Слайд 54</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Sender</dc:creator>
  <cp:lastModifiedBy>Николай</cp:lastModifiedBy>
  <cp:revision>226</cp:revision>
  <dcterms:created xsi:type="dcterms:W3CDTF">2006-12-19T15:23:00Z</dcterms:created>
  <dcterms:modified xsi:type="dcterms:W3CDTF">2012-10-03T11:40:28Z</dcterms:modified>
</cp:coreProperties>
</file>