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349" r:id="rId3"/>
    <p:sldId id="338" r:id="rId4"/>
    <p:sldId id="335" r:id="rId5"/>
    <p:sldId id="351" r:id="rId6"/>
    <p:sldId id="352" r:id="rId7"/>
    <p:sldId id="350" r:id="rId8"/>
    <p:sldId id="358" r:id="rId9"/>
    <p:sldId id="357" r:id="rId10"/>
    <p:sldId id="353" r:id="rId11"/>
    <p:sldId id="34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DDDDD"/>
    <a:srgbClr val="6E4924"/>
    <a:srgbClr val="996633"/>
    <a:srgbClr val="990000"/>
    <a:srgbClr val="926130"/>
    <a:srgbClr val="CC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47357A6-834E-4ECB-BF6B-54FF945560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86E7C-7205-4848-BC8B-B03D34CCB133}" type="slidenum">
              <a:rPr lang="ru-RU"/>
              <a:pPr/>
              <a:t>1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1172A-17FC-4DBB-A5EB-45D4473096BE}" type="slidenum">
              <a:rPr lang="ru-RU"/>
              <a:pPr/>
              <a:t>4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F1E45-AA54-4206-B83E-B5A61617C250}" type="slidenum">
              <a:rPr lang="ru-RU"/>
              <a:pPr/>
              <a:t>5</a:t>
            </a:fld>
            <a:endParaRPr lang="ru-RU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5BF66-340D-4B6F-AD91-AD7A26193D16}" type="slidenum">
              <a:rPr lang="ru-RU"/>
              <a:pPr/>
              <a:t>6</a:t>
            </a:fld>
            <a:endParaRPr lang="ru-RU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4CD74-0B4B-4A3E-9DE4-F575E05CA512}" type="slidenum">
              <a:rPr lang="ru-RU"/>
              <a:pPr/>
              <a:t>7</a:t>
            </a:fld>
            <a:endParaRPr lang="ru-R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5BCC-51C3-4E51-9868-241BDCAB65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2E70-51DB-437C-84A0-49F9E0CC1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B40BC-EAC1-4C41-979C-6E7B3619E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2FAF8-6208-43B1-9535-A40ED35BDE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2DC5-2255-4791-874C-0E9985D009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B3A4B-B23F-4889-B81C-94B63C667A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719E-2D9E-4630-93FB-CA68507309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B6ED-F3DF-4056-98EE-94C6CD7DF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5646-B959-48FB-9466-869BD8EFFC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2D6F-CD06-4AEC-A34F-2EEF05C47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57F1B-FF01-41E1-B608-DE2172E42D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134A979-DABD-4958-85B6-1EC126260C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1%80%D0%B5%D1%89%D0%B5%D0%BD%D0%B8%D0%B5_%D0%A0%D1%83%D1%81%D0%B8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avoslavie.ru/put/349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ova.rambler.ru/srch?btnG=%D0%9D%D0%B0%D0%B9%D1%82%D0%B8!&amp;query=%D0%9A%D1%80%D0%B5%D1%89%D0%B5%D0%BD%D0%B8%D0%B5+%D0%A0%D1%83%D1%81%D0%B8&amp;page=2&amp;start=11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nova.rambler.ru/srch?btnG=%D0%9D%D0%B0%D0%B9%D1%82%D0%B8!&amp;query=%D0%9A%D1%80%D0%B5%D1%89%D0%B5%D0%BD%D0%B8%D0%B5+%D0%A0%D1%83%D1%81%D0%B8&amp;page=2&amp;start=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nova.rambler.ru/srch?btnG=%D0%9D%D0%B0%D0%B9%D1%82%D0%B8!&amp;query=%D0%9A%D1%80%D0%B5%D1%89%D0%B5%D0%BD%D0%B8%D0%B5+%D0%A0%D1%83%D1%81%D0%B8&amp;page=2&amp;start=1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857224" y="857232"/>
            <a:ext cx="7239000" cy="2667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Крещение Руси: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легенда и факты</a:t>
            </a:r>
          </a:p>
        </p:txBody>
      </p:sp>
      <p:pic>
        <p:nvPicPr>
          <p:cNvPr id="88068" name="Picture 4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143512"/>
            <a:ext cx="1714500" cy="171450"/>
          </a:xfrm>
          <a:prstGeom prst="rect">
            <a:avLst/>
          </a:prstGeom>
          <a:noFill/>
        </p:spPr>
      </p:pic>
      <p:pic>
        <p:nvPicPr>
          <p:cNvPr id="88069" name="Picture 5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643578"/>
            <a:ext cx="1714500" cy="171450"/>
          </a:xfrm>
          <a:prstGeom prst="rect">
            <a:avLst/>
          </a:prstGeom>
          <a:noFill/>
        </p:spPr>
      </p:pic>
      <p:pic>
        <p:nvPicPr>
          <p:cNvPr id="88070" name="Picture 6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013325"/>
            <a:ext cx="1714500" cy="171450"/>
          </a:xfrm>
          <a:prstGeom prst="rect">
            <a:avLst/>
          </a:prstGeom>
          <a:noFill/>
        </p:spPr>
      </p:pic>
      <p:pic>
        <p:nvPicPr>
          <p:cNvPr id="88071" name="Picture 7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4724400"/>
            <a:ext cx="1714500" cy="171450"/>
          </a:xfrm>
          <a:prstGeom prst="rect">
            <a:avLst/>
          </a:prstGeom>
          <a:noFill/>
        </p:spPr>
      </p:pic>
      <p:pic>
        <p:nvPicPr>
          <p:cNvPr id="880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213100"/>
            <a:ext cx="1562100" cy="1209675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8077" name="Picture 13" descr="летописец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286124"/>
            <a:ext cx="1276350" cy="1246188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88078" name="Picture 14" descr="Крещение Руси. В. М. Васнецов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2349500"/>
            <a:ext cx="28400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832475" y="5661025"/>
            <a:ext cx="3311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Автор: Тестов Владимир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Учащийся 9 «Б»  класса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МОУ </a:t>
            </a:r>
            <a:r>
              <a:rPr lang="ru-RU" sz="1800" b="1" dirty="0" err="1">
                <a:solidFill>
                  <a:schemeClr val="bg1"/>
                </a:solidFill>
              </a:rPr>
              <a:t>Саврушская</a:t>
            </a:r>
            <a:r>
              <a:rPr lang="ru-RU" sz="1800" b="1" dirty="0">
                <a:solidFill>
                  <a:schemeClr val="bg1"/>
                </a:solidFill>
              </a:rPr>
              <a:t> СОШ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Самарская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Вывод: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8400"/>
            <a:ext cx="8569325" cy="568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 </a:t>
            </a: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Таким образом, согласно общепринятому мнению, князь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Владимир принял крещение в988 году в Корсуни (греческий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Херсонес в Крыму); по второй версии князь Владимир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крестился в 987 году в Киеве, а по третьей в 987 году в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Василеве (недалеко от Киева, теперь г. Васильков).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Наиболее достоверной я считаю, стоит признать вторую, так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как монах  Иаков и преподобный Нестор согласно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указывают на 987 год. Монах Иаков говорит, что князь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Владимир после крещения жил 28 лет (1015-28=987), а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также что на третий год после крещения (т. е. в 989 году)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совершил поход на Корсунь и взял его. Летописец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преподобный Нестор говорит, что князь Владимир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крестился в лето  6495-е от сотворения мира, что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соответствует 987 году от Рождества Христова (6695-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5508=987).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496300" cy="61928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Итак, мы можем выделить то общее, что содержится во всех источниках, во всех версиях: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Принятие христианства было национальной и государственной задачей.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2. Владимир установил контакты с греками (отправляя послов и/или принимая их).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З. Крещение князя предшествовало крещению его подданных.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4. Взятие Корсуни было необходимо для давления на императора или для выполнения союзнических обязательств.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5. Женитьба князя Владимира на принцессе Анне стала следствием и признаком новой политической ориентации Русского государства.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6. Крещение киевлян, а впоследствии и всех подвластных Владимиру славянских племен было закономерным результатом политики князя.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3" name="Picture 5" descr="Христианство и язычество. С. В. Ив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44640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-107950" y="115888"/>
            <a:ext cx="52562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800" b="1">
                <a:solidFill>
                  <a:schemeClr val="bg1"/>
                </a:solidFill>
              </a:rPr>
              <a:t>С.В.Иванов Христианство и язычество</a:t>
            </a:r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549275"/>
            <a:ext cx="4248150" cy="30972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     До принятия христианства у славян была языческая религия, которая не удовлетворяла князя. Придя к власти, Владимир попытался укрепить языческую веру. По его приказу на холме у княжеского дворца в Киеве были поставлены идолы Перуна, </a:t>
            </a: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Дажьбога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Стрибога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Хорса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Мокоши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18637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933825"/>
            <a:ext cx="8424862" cy="26638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Соседние с Киевской Русью государства исповедовали религии, основу которых составлял монотеизм, т. е. вера в единого Бога. В Византии господствовало христианство, в Хазарии — иудаизм, в Волжской </a:t>
            </a: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Булгарии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— ислам. Однако наиболее тесные связи существовали у Руси с христианской Византией.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Киевские князья должны были решать задачу поддержания единства своего государства, противостоять сепаратизму племён. Военные методы решения этой задачи себя исчерпали. Однако интересы страны звали Русь к религии  более развитой и более вселенской.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05263"/>
            <a:ext cx="5113337" cy="2486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. Каковы были цели похода на </a:t>
            </a:r>
            <a:r>
              <a:rPr lang="ru-RU" sz="2800" b="1" dirty="0" err="1">
                <a:solidFill>
                  <a:schemeClr val="bg1"/>
                </a:solidFill>
                <a:latin typeface="Comic Sans MS" pitchFamily="66" charset="0"/>
              </a:rPr>
              <a:t>Корсунь</a:t>
            </a: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4. Когда и кем совершено крещение князя?</a:t>
            </a:r>
          </a:p>
          <a:p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8964" name="Picture 4" descr="Великий князь Владимир избирает религию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4575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 descr="1"/>
          <p:cNvPicPr>
            <a:picLocks noChangeAspect="1" noChangeArrowheads="1"/>
          </p:cNvPicPr>
          <p:nvPr/>
        </p:nvPicPr>
        <p:blipFill>
          <a:blip r:embed="rId4" cstate="print"/>
          <a:srcRect l="26163" t="3345" r="29900"/>
          <a:stretch>
            <a:fillRect/>
          </a:stretch>
        </p:blipFill>
        <p:spPr bwMode="auto">
          <a:xfrm>
            <a:off x="6156325" y="2420938"/>
            <a:ext cx="2513013" cy="4175125"/>
          </a:xfrm>
          <a:prstGeom prst="rect">
            <a:avLst/>
          </a:prstGeom>
          <a:noFill/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3924300" y="188913"/>
            <a:ext cx="48958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Кто побудил князя креститься?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2. Каковы были цели отправленных Владимиром посольств?</a:t>
            </a:r>
            <a:r>
              <a:rPr lang="ru-RU" sz="2800" dirty="0"/>
              <a:t> </a:t>
            </a:r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title"/>
          </p:nvPr>
        </p:nvSpPr>
        <p:spPr>
          <a:xfrm>
            <a:off x="323850" y="2708275"/>
            <a:ext cx="3311525" cy="1150938"/>
          </a:xfrm>
          <a:noFill/>
          <a:ln/>
        </p:spPr>
        <p:txBody>
          <a:bodyPr/>
          <a:lstStyle/>
          <a:p>
            <a:r>
              <a:rPr lang="ru-RU" sz="1800" b="1">
                <a:solidFill>
                  <a:srgbClr val="990000"/>
                </a:solidFill>
                <a:latin typeface="Comic Sans MS" pitchFamily="66" charset="0"/>
              </a:rPr>
              <a:t>Великий князь Владимир избирает религию</a:t>
            </a:r>
            <a:br>
              <a:rPr lang="ru-RU" sz="1800" b="1">
                <a:solidFill>
                  <a:srgbClr val="990000"/>
                </a:solidFill>
                <a:latin typeface="Comic Sans MS" pitchFamily="66" charset="0"/>
              </a:rPr>
            </a:br>
            <a:r>
              <a:rPr lang="ru-RU" sz="1800" b="1">
                <a:solidFill>
                  <a:srgbClr val="990000"/>
                </a:solidFill>
                <a:latin typeface="Comic Sans MS" pitchFamily="66" charset="0"/>
              </a:rPr>
              <a:t>И.Е.Эггинк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250825" y="2708275"/>
            <a:ext cx="6481763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приход послов к Владимиру; </a:t>
            </a:r>
            <a:r>
              <a:rPr lang="ru-RU" sz="1600" dirty="0"/>
              <a:t>В 986г. в Киеве появились представители трёх стран – Византии, Хазарии, Волжской </a:t>
            </a:r>
            <a:r>
              <a:rPr lang="ru-RU" sz="1600" dirty="0" err="1"/>
              <a:t>Булгарии</a:t>
            </a:r>
            <a:r>
              <a:rPr lang="ru-RU" sz="1600" dirty="0"/>
              <a:t>,  предлагая Владимиру принять веру.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Владимир отправляет послов для выбора веры (цель); </a:t>
            </a:r>
            <a:r>
              <a:rPr lang="ru-RU" sz="1600" dirty="0"/>
              <a:t>как поклоняются Богу в разных странах.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взятие </a:t>
            </a:r>
            <a:r>
              <a:rPr lang="ru-RU" dirty="0" err="1">
                <a:solidFill>
                  <a:schemeClr val="bg1"/>
                </a:solidFill>
              </a:rPr>
              <a:t>Корсуни</a:t>
            </a:r>
            <a:r>
              <a:rPr lang="ru-RU" dirty="0">
                <a:solidFill>
                  <a:schemeClr val="bg1"/>
                </a:solidFill>
              </a:rPr>
              <a:t>(цель); </a:t>
            </a:r>
            <a:r>
              <a:rPr lang="ru-RU" sz="1600" dirty="0"/>
              <a:t>Чтобы заставить византийского императора выполнить договор о женитьбе на принцессе Анне, который он вернул в качестве выкупа за невесту.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крещение князя в </a:t>
            </a:r>
            <a:r>
              <a:rPr lang="ru-RU" dirty="0" err="1">
                <a:solidFill>
                  <a:schemeClr val="bg1"/>
                </a:solidFill>
              </a:rPr>
              <a:t>Корсуни</a:t>
            </a:r>
            <a:r>
              <a:rPr lang="ru-RU" dirty="0">
                <a:solidFill>
                  <a:schemeClr val="bg1"/>
                </a:solidFill>
              </a:rPr>
              <a:t>(Когда? Кто?). </a:t>
            </a:r>
            <a:r>
              <a:rPr lang="ru-RU" sz="1600" dirty="0"/>
              <a:t>В лето 988 епископ </a:t>
            </a:r>
            <a:r>
              <a:rPr lang="ru-RU" sz="1600" dirty="0" err="1"/>
              <a:t>корсунский</a:t>
            </a:r>
            <a:r>
              <a:rPr lang="ru-RU" sz="1600" dirty="0"/>
              <a:t> с </a:t>
            </a:r>
            <a:r>
              <a:rPr lang="ru-RU" sz="1600" dirty="0" err="1"/>
              <a:t>царицыными</a:t>
            </a:r>
            <a:r>
              <a:rPr lang="ru-RU" sz="1600" dirty="0"/>
              <a:t> попами крестил Владимира. </a:t>
            </a:r>
          </a:p>
        </p:txBody>
      </p:sp>
      <p:pic>
        <p:nvPicPr>
          <p:cNvPr id="106517" name="Picture 21" descr="pov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557338"/>
            <a:ext cx="2011363" cy="3352800"/>
          </a:xfrm>
          <a:prstGeom prst="rect">
            <a:avLst/>
          </a:prstGeom>
          <a:noFill/>
          <a:ln w="57150" cmpd="thinThick">
            <a:solidFill>
              <a:srgbClr val="993300"/>
            </a:solidFill>
            <a:miter lim="800000"/>
            <a:headEnd/>
            <a:tailEnd/>
          </a:ln>
          <a:effectLst/>
        </p:spPr>
      </p:pic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6877050" y="5013325"/>
            <a:ext cx="1981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990000"/>
                </a:solidFill>
              </a:rPr>
              <a:t>«Повесть временных лет» рассказывает о событиях, которые происходили на Руси до </a:t>
            </a:r>
            <a:r>
              <a:rPr lang="en-US" sz="1400" b="1" dirty="0">
                <a:solidFill>
                  <a:srgbClr val="990000"/>
                </a:solidFill>
              </a:rPr>
              <a:t>XII </a:t>
            </a:r>
            <a:r>
              <a:rPr lang="ru-RU" sz="1400" b="1" dirty="0">
                <a:solidFill>
                  <a:srgbClr val="990000"/>
                </a:solidFill>
              </a:rPr>
              <a:t>века.</a:t>
            </a:r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1763713" y="1773238"/>
            <a:ext cx="52212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 легенде можно  выделить основные положения:</a:t>
            </a:r>
          </a:p>
          <a:p>
            <a:pPr algn="ctr">
              <a:spcBef>
                <a:spcPct val="50000"/>
              </a:spcBef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6520" name="WordArt 24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"Повесть временных лет"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051050" y="1052513"/>
            <a:ext cx="47513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rgbClr val="6E4924"/>
                </a:solidFill>
              </a:rPr>
              <a:t>«…Се повести </a:t>
            </a:r>
            <a:r>
              <a:rPr lang="ru-RU" sz="1600" b="1" i="1" dirty="0" err="1">
                <a:solidFill>
                  <a:srgbClr val="6E4924"/>
                </a:solidFill>
              </a:rPr>
              <a:t>времянных</a:t>
            </a:r>
            <a:r>
              <a:rPr lang="ru-RU" sz="1600" b="1" i="1" dirty="0">
                <a:solidFill>
                  <a:srgbClr val="6E4924"/>
                </a:solidFill>
              </a:rPr>
              <a:t> лет, откуда  есть пошла русская земля, кто в Киеве </a:t>
            </a:r>
            <a:r>
              <a:rPr lang="ru-RU" sz="1600" b="1" i="1" dirty="0" err="1">
                <a:solidFill>
                  <a:srgbClr val="6E4924"/>
                </a:solidFill>
              </a:rPr>
              <a:t>первее</a:t>
            </a:r>
            <a:r>
              <a:rPr lang="ru-RU" sz="1600" b="1" i="1" dirty="0">
                <a:solidFill>
                  <a:srgbClr val="6E4924"/>
                </a:solidFill>
              </a:rPr>
              <a:t> </a:t>
            </a:r>
            <a:r>
              <a:rPr lang="ru-RU" sz="1600" b="1" i="1" dirty="0" err="1">
                <a:solidFill>
                  <a:srgbClr val="6E4924"/>
                </a:solidFill>
              </a:rPr>
              <a:t>нача</a:t>
            </a:r>
            <a:r>
              <a:rPr lang="ru-RU" sz="1600" b="1" i="1" dirty="0">
                <a:solidFill>
                  <a:srgbClr val="6E4924"/>
                </a:solidFill>
              </a:rPr>
              <a:t> </a:t>
            </a:r>
            <a:r>
              <a:rPr lang="ru-RU" sz="1600" b="1" i="1" dirty="0" err="1">
                <a:solidFill>
                  <a:srgbClr val="6E4924"/>
                </a:solidFill>
              </a:rPr>
              <a:t>княжити</a:t>
            </a:r>
            <a:r>
              <a:rPr lang="ru-RU" sz="1600" b="1" i="1" dirty="0">
                <a:solidFill>
                  <a:srgbClr val="6E4924"/>
                </a:solidFill>
              </a:rPr>
              <a:t> и откуда земля стала есть…»</a:t>
            </a:r>
          </a:p>
        </p:txBody>
      </p:sp>
      <p:pic>
        <p:nvPicPr>
          <p:cNvPr id="106522" name="Picture 26" descr="нестор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1482725" cy="2160587"/>
          </a:xfrm>
          <a:prstGeom prst="rect">
            <a:avLst/>
          </a:prstGeom>
          <a:noFill/>
          <a:ln w="57150" cmpd="thinThick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106523" name="Picture 27" descr="zav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60350"/>
            <a:ext cx="1714500" cy="171450"/>
          </a:xfrm>
          <a:prstGeom prst="rect">
            <a:avLst/>
          </a:prstGeom>
          <a:noFill/>
        </p:spPr>
      </p:pic>
      <p:pic>
        <p:nvPicPr>
          <p:cNvPr id="106524" name="Picture 28" descr="zav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6381750"/>
            <a:ext cx="1714500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4572000" y="1557338"/>
            <a:ext cx="41767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Владимир отправляет послов для выбора веры (цель); </a:t>
            </a:r>
            <a:r>
              <a:rPr lang="ru-RU" sz="1600"/>
              <a:t>Послы не приходили к Владимиру, он сам направил послов. </a:t>
            </a:r>
            <a:endParaRPr lang="ru-RU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взятие Корсуни(цель); </a:t>
            </a:r>
            <a:r>
              <a:rPr lang="ru-RU" sz="1600"/>
              <a:t>Завоевание Владимиром веры у греков посредством взятия их города Корсуни. </a:t>
            </a:r>
            <a:endParaRPr lang="ru-RU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крещение князя в Корсуни(Когда? Кто?). </a:t>
            </a:r>
            <a:r>
              <a:rPr lang="ru-RU" sz="1600"/>
              <a:t>Владимир крестился до похода на Корсунь, в Киеве в 987г 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/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приход послов к Владимиру; </a:t>
            </a:r>
            <a:r>
              <a:rPr lang="ru-RU" sz="1600"/>
              <a:t>Владимир решился принять христианство сам, без чьего-нибудь посредства и содействия. </a:t>
            </a:r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93545" name="Picture 9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0350"/>
            <a:ext cx="1714500" cy="171450"/>
          </a:xfrm>
          <a:prstGeom prst="rect">
            <a:avLst/>
          </a:prstGeom>
          <a:noFill/>
        </p:spPr>
      </p:pic>
      <p:sp>
        <p:nvSpPr>
          <p:cNvPr id="193546" name="WordArt 10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7771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"Слово о законе и благодати" митрополита Иллариона,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"Житие блаженного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Володимира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" монаха Иакова.</a:t>
            </a:r>
          </a:p>
        </p:txBody>
      </p:sp>
      <p:pic>
        <p:nvPicPr>
          <p:cNvPr id="193547" name="Picture 11" descr="3"/>
          <p:cNvPicPr>
            <a:picLocks noChangeAspect="1" noChangeArrowheads="1"/>
          </p:cNvPicPr>
          <p:nvPr/>
        </p:nvPicPr>
        <p:blipFill>
          <a:blip r:embed="rId4" cstate="print"/>
          <a:srcRect l="20723" t="18947" r="21512" b="19821"/>
          <a:stretch>
            <a:fillRect/>
          </a:stretch>
        </p:blipFill>
        <p:spPr bwMode="auto">
          <a:xfrm>
            <a:off x="395288" y="1484313"/>
            <a:ext cx="3959225" cy="3057525"/>
          </a:xfrm>
          <a:prstGeom prst="rect">
            <a:avLst/>
          </a:prstGeom>
          <a:noFill/>
        </p:spPr>
      </p:pic>
      <p:pic>
        <p:nvPicPr>
          <p:cNvPr id="193548" name="Picture 12" descr="81E196DF"/>
          <p:cNvPicPr>
            <a:picLocks noChangeAspect="1" noChangeArrowheads="1"/>
          </p:cNvPicPr>
          <p:nvPr/>
        </p:nvPicPr>
        <p:blipFill>
          <a:blip r:embed="rId5" cstate="print"/>
          <a:srcRect r="4706" b="56410"/>
          <a:stretch>
            <a:fillRect/>
          </a:stretch>
        </p:blipFill>
        <p:spPr bwMode="auto">
          <a:xfrm rot="-16493287">
            <a:off x="-77787" y="3543300"/>
            <a:ext cx="2952750" cy="1860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3549" name="Picture 13" descr="81E196D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53847" r="1176"/>
          <a:stretch>
            <a:fillRect/>
          </a:stretch>
        </p:blipFill>
        <p:spPr bwMode="auto">
          <a:xfrm rot="5623006">
            <a:off x="1871663" y="3536950"/>
            <a:ext cx="3022600" cy="1943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3550" name="Picture 14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6381750"/>
            <a:ext cx="1714500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276600" y="1700213"/>
            <a:ext cx="52578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приход послов к Владимиру; </a:t>
            </a:r>
            <a:r>
              <a:rPr lang="ru-RU" sz="1600"/>
              <a:t>Варяги-христиане расположили принять христианство Ольгу, они же обратили в христианство и Владимира.</a:t>
            </a:r>
            <a:r>
              <a:rPr lang="ru-RU" sz="1600">
                <a:solidFill>
                  <a:schemeClr val="bg1"/>
                </a:solidFill>
              </a:rPr>
              <a:t> </a:t>
            </a:r>
            <a:endParaRPr lang="ru-RU" sz="1600"/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Владимир отправляет послов для выбора веры (цель); </a:t>
            </a:r>
            <a:r>
              <a:rPr lang="ru-RU" sz="1600"/>
              <a:t>Послов не было, Владимир не принимал и не отправлял послов. </a:t>
            </a:r>
            <a:endParaRPr lang="ru-RU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взятие Корсуни(цель); </a:t>
            </a:r>
            <a:r>
              <a:rPr lang="ru-RU" sz="1600"/>
              <a:t>Отправился войной на греческий город и только в качестве победителя завязал с греками сношения </a:t>
            </a:r>
            <a:endParaRPr lang="ru-RU" sz="1600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- крещение князя в Киеве. </a:t>
            </a:r>
            <a:r>
              <a:rPr lang="ru-RU" sz="1600"/>
              <a:t>Владимир крестился в 987г. </a:t>
            </a:r>
          </a:p>
        </p:txBody>
      </p:sp>
      <p:sp>
        <p:nvSpPr>
          <p:cNvPr id="195590" name="WordArt 6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0547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"История русской церкви" Голубинского Е.Е.</a:t>
            </a:r>
          </a:p>
        </p:txBody>
      </p:sp>
      <p:pic>
        <p:nvPicPr>
          <p:cNvPr id="195593" name="Picture 9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0350"/>
            <a:ext cx="1714500" cy="171450"/>
          </a:xfrm>
          <a:prstGeom prst="rect">
            <a:avLst/>
          </a:prstGeom>
          <a:noFill/>
        </p:spPr>
      </p:pic>
      <p:pic>
        <p:nvPicPr>
          <p:cNvPr id="195594" name="Picture 10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6092825"/>
            <a:ext cx="1714500" cy="171450"/>
          </a:xfrm>
          <a:prstGeom prst="rect">
            <a:avLst/>
          </a:prstGeom>
          <a:noFill/>
        </p:spPr>
      </p:pic>
      <p:pic>
        <p:nvPicPr>
          <p:cNvPr id="195597" name="Picture 13" descr="Е. Голубински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628775"/>
            <a:ext cx="15573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611188" y="1557338"/>
            <a:ext cx="554513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приход послов к Владимиру; </a:t>
            </a:r>
            <a:r>
              <a:rPr lang="ru-RU" sz="1600"/>
              <a:t>Принятие Владимиром и Русью в целом христианства совершилось не в силу воздействия со стороны Византии (как было во многих землях, подчинявшихся ей), но по собственной воле Руси</a:t>
            </a:r>
            <a:r>
              <a:rPr lang="ru-RU"/>
              <a:t> </a:t>
            </a: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- взятие Корсуни(цель); </a:t>
            </a:r>
            <a:r>
              <a:rPr lang="ru-RU" sz="1600"/>
              <a:t>Военную помощь киевского князя византийским императорам. Византийский император  обратился к князю Владимиру с просьбой помочь в борьбе против мятежников, Херсонес примкнул к мятежу Фоки</a:t>
            </a:r>
            <a:r>
              <a:rPr lang="ru-RU"/>
              <a:t> </a:t>
            </a: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- крещение князя в Корсуни(Когда? Кто?). </a:t>
            </a:r>
            <a:r>
              <a:rPr lang="ru-RU" sz="1600"/>
              <a:t>Владимир был крещен в Киеве греческими послами (во главе посольства стоял епископ)  6 января 988г.</a:t>
            </a:r>
            <a:r>
              <a:rPr lang="ru-RU"/>
              <a:t> </a:t>
            </a:r>
          </a:p>
        </p:txBody>
      </p:sp>
      <p:sp>
        <p:nvSpPr>
          <p:cNvPr id="191494" name="WordArt 6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А.Поппэ "О причинах похода Владимира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/>
              </a:rPr>
              <a:t>Святославовича на Корсунь"</a:t>
            </a:r>
          </a:p>
        </p:txBody>
      </p:sp>
      <p:pic>
        <p:nvPicPr>
          <p:cNvPr id="191497" name="Picture 9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0350"/>
            <a:ext cx="1714500" cy="171450"/>
          </a:xfrm>
          <a:prstGeom prst="rect">
            <a:avLst/>
          </a:prstGeom>
          <a:noFill/>
        </p:spPr>
      </p:pic>
      <p:pic>
        <p:nvPicPr>
          <p:cNvPr id="191498" name="Picture 10" descr="za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237288"/>
            <a:ext cx="1714500" cy="171450"/>
          </a:xfrm>
          <a:prstGeom prst="rect">
            <a:avLst/>
          </a:prstGeom>
          <a:noFill/>
        </p:spPr>
      </p:pic>
      <p:pic>
        <p:nvPicPr>
          <p:cNvPr id="191499" name="Picture 11" descr="rapo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916113"/>
            <a:ext cx="207168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90" name="Group 42"/>
          <p:cNvGraphicFramePr>
            <a:graphicFrameLocks noGrp="1"/>
          </p:cNvGraphicFramePr>
          <p:nvPr/>
        </p:nvGraphicFramePr>
        <p:xfrm>
          <a:off x="323850" y="260350"/>
          <a:ext cx="8569325" cy="6614160"/>
        </p:xfrm>
        <a:graphic>
          <a:graphicData uri="http://schemas.openxmlformats.org/drawingml/2006/table">
            <a:tbl>
              <a:tblPr/>
              <a:tblGrid>
                <a:gridCol w="1676400"/>
                <a:gridCol w="1673225"/>
                <a:gridCol w="1501775"/>
                <a:gridCol w="1851025"/>
                <a:gridCol w="1866900"/>
              </a:tblGrid>
              <a:tr h="1184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Спорные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«Повесть временных лет»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Древние исторические источники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Е.Е. Голубинский «История Русской церкви»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А.Поппэ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Кто побудил князя креститься?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 986г. в Киеве появились представители трёх стран – Византии, Хазарии, Волжской Булгарии,  предлагая Владимиру принять веру.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Владимир решился принять христианство сам, без чьего-нибудь посредства и содействия.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Варяги-христиане расположили принять христианство Ольгу, они же обратили в христианство и Владимира.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Принятие Владимиром и Русью в целом христианства совершилось не в силу воздействия со стороны Византии (как было во многих землях, подчинявшихся ей), но по собственной воле Руси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Каковы были цели отправленных Владимиром посольств?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Как поклоняются Богу в разных странах.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Послы не приходили к Владимиру, он сам направил послов.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Послов не было, Владимир не принимал и не отправлял послов.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72" name="Group 172"/>
          <p:cNvGraphicFramePr>
            <a:graphicFrameLocks noGrp="1"/>
          </p:cNvGraphicFramePr>
          <p:nvPr/>
        </p:nvGraphicFramePr>
        <p:xfrm>
          <a:off x="323850" y="260350"/>
          <a:ext cx="8569325" cy="7589520"/>
        </p:xfrm>
        <a:graphic>
          <a:graphicData uri="http://schemas.openxmlformats.org/drawingml/2006/table">
            <a:tbl>
              <a:tblPr/>
              <a:tblGrid>
                <a:gridCol w="1676400"/>
                <a:gridCol w="1673225"/>
                <a:gridCol w="1501775"/>
                <a:gridCol w="1851025"/>
                <a:gridCol w="1866900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Спорные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«Повесть временных лет»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Древние исторические источники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Е.Е. Голубинский «История Русской церкви»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А.Поппэ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Каковы были цели похода на Корсунь?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Чтобы заставить византийского императора выполнить договор о женитьбе на принцессе Анне, который он вернул в качестве выкупа за невесту.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Завоевание Владимиром веры у греков посредством взятия их города Корсуни.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Отправился войной на греческий город и только в качестве победителя завязал с греками сношения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Военную помощь киевского князя византийским императорам. Византийский император  обратился к князю Владимиру с просьбой помочь в борьбе против мятежников, Херсонес примкнул к мятежу Фоки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Когда и кем совершено крещение князя?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 лето 988 епископ корсунский с царицыными попами крестил Владимира.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Владимир крестился до похода на Корсунь, в Киеве в 987г.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Владимир крестился в 987г.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Владимир был крещен в Киеве греческими послами (во главе посольства стоял епископ)  6 января 988г.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9933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ADAA"/>
      </a:accent3>
      <a:accent4>
        <a:srgbClr val="000000"/>
      </a:accent4>
      <a:accent5>
        <a:srgbClr val="AAE2CA"/>
      </a:accent5>
      <a:accent6>
        <a:srgbClr val="2D2DB9"/>
      </a:accent6>
      <a:hlink>
        <a:srgbClr val="996633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1135</Words>
  <Application>Microsoft Office PowerPoint</Application>
  <PresentationFormat>Экран (4:3)</PresentationFormat>
  <Paragraphs>97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Великий князь Владимир избирает религию И.Е.Эггинк</vt:lpstr>
      <vt:lpstr>Слайд 4</vt:lpstr>
      <vt:lpstr>Слайд 5</vt:lpstr>
      <vt:lpstr>Слайд 6</vt:lpstr>
      <vt:lpstr>Слайд 7</vt:lpstr>
      <vt:lpstr>Слайд 8</vt:lpstr>
      <vt:lpstr>Слайд 9</vt:lpstr>
      <vt:lpstr>Вывод:</vt:lpstr>
      <vt:lpstr>Слайд 11</vt:lpstr>
    </vt:vector>
  </TitlesOfParts>
  <Company>db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Крещение Руси:Легенда и факты</dc:subject>
  <dc:creator>Тестов</dc:creator>
  <cp:lastModifiedBy>Николай</cp:lastModifiedBy>
  <cp:revision>259</cp:revision>
  <dcterms:created xsi:type="dcterms:W3CDTF">2004-07-01T06:32:37Z</dcterms:created>
  <dcterms:modified xsi:type="dcterms:W3CDTF">2012-10-03T09:48:56Z</dcterms:modified>
</cp:coreProperties>
</file>