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0" r:id="rId17"/>
    <p:sldId id="274" r:id="rId18"/>
    <p:sldId id="275" r:id="rId19"/>
    <p:sldId id="276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00FF"/>
    <a:srgbClr val="0000CC"/>
    <a:srgbClr val="008000"/>
    <a:srgbClr val="6633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8" autoAdjust="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D8CC-1AC8-4559-B93A-11F775EDD673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AF7F-5B00-49A0-BDB1-A76ABF494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000" dirty="0" smtClean="0"/>
              <a:t>"Уже в древние времена, многие тысячи лет назад, славяне имели очень стройную и целостную систему мировоззрения, раскрывающую и объясняющую принципы устройства Мира - Мира живого, находящегося в постоянном движении саморазвития и самосовершенствования. И человечество, как основная часть его, тоже не что-то законченное, застывшее, а также стремится к обновлению, то есть к эволюции своего сознания и бытия. </a:t>
            </a:r>
          </a:p>
          <a:p>
            <a:r>
              <a:rPr lang="ru-RU" sz="1000" dirty="0" smtClean="0"/>
              <a:t>В основе этой системы древних славян лежало представление о существовании трёх сфер - миров, в которых проходит вся небесная и земная жизнь каждого человека. Это Миры - Прави, Нави и Яви. </a:t>
            </a:r>
          </a:p>
          <a:p>
            <a:r>
              <a:rPr lang="ru-RU" sz="1000" dirty="0" smtClean="0"/>
              <a:t>Мир Света, добра, истины, Божественной любви и красоты - это Мир Прави. В нём обитают светлые Боги и управляет там Сварог, старший сын Рода Небесного, Творца всего сущего.</a:t>
            </a:r>
          </a:p>
          <a:p>
            <a:r>
              <a:rPr lang="ru-RU" sz="1000" dirty="0" smtClean="0"/>
              <a:t>Мир Нави - это сфера присутствия Сознания Творца, куда после пребывания на Земле уходят души человеческие, где они обитают между предыдущим и последующим воплощениями.</a:t>
            </a:r>
          </a:p>
          <a:p>
            <a:r>
              <a:rPr lang="ru-RU" sz="1000" dirty="0" smtClean="0"/>
              <a:t>Ну и, наконец, наш земной проявленный мир - Мир формы или Мир Яви. Это - явный мир, где каждый из рождённых проходит школу Бытия, учится в конкретных жизненных ситуациях отличать плохое от хорошего, свет от тьмы, добро от зла. Отдаёт свет своей любви посредством творческого созидательного труда всем остальным людям, обществу.</a:t>
            </a:r>
          </a:p>
          <a:p>
            <a:r>
              <a:rPr lang="ru-RU" sz="1000" dirty="0" smtClean="0"/>
              <a:t>По воззрениям древних славян - Природа - это Храм, и всё, что их окружает - растения, животные, стихии огня, воздуха, земли и воды, сама Мать-Сыра Земля, планеты и звёзды - находятся под постоянным Божественным наблюдением, управлением и контролем.</a:t>
            </a:r>
          </a:p>
          <a:p>
            <a:r>
              <a:rPr lang="ru-RU" sz="1000" dirty="0" smtClean="0"/>
              <a:t>А судьбы людей сплетаются на веретене Небесной Богини </a:t>
            </a:r>
            <a:r>
              <a:rPr lang="ru-RU" sz="1000" dirty="0" err="1" smtClean="0"/>
              <a:t>Макоши</a:t>
            </a:r>
            <a:r>
              <a:rPr lang="ru-RU" sz="1000" dirty="0" smtClean="0"/>
              <a:t> в зависимости от Божественного предназначения каждого и его непосредственного образа существования в Мире Яви. </a:t>
            </a:r>
          </a:p>
          <a:p>
            <a:r>
              <a:rPr lang="ru-RU" sz="1000" dirty="0" smtClean="0"/>
              <a:t>Светлые Образы Славянских Богов века и тысячелетия наставляли славян мудрым законам мира Прави, мира высоких нравственных понятий, охраняющих их на тернистых дорогах земного бытия."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000" dirty="0" smtClean="0"/>
              <a:t>Сын Сварога и Лады.</a:t>
            </a:r>
          </a:p>
          <a:p>
            <a:r>
              <a:rPr lang="ru-RU" sz="1000" dirty="0" smtClean="0"/>
              <a:t>Бог воинства Сил Света, основной задачей которых, прежде всего, является оказание помощи человеку в очищении от присутствующих в нём демонических качеств. В каждом человеке сосредоточены все энергии Вселенной. Есть силы созидания и силы разрушения, светлое начало и тёмная сторона. Согласно закону Свободы Воли, каждый творит либо благое деяние мыслью, чувством, словом и действием, либо - </a:t>
            </a:r>
            <a:r>
              <a:rPr lang="ru-RU" sz="1000" dirty="0" err="1" smtClean="0"/>
              <a:t>неблагое</a:t>
            </a:r>
            <a:r>
              <a:rPr lang="ru-RU" sz="1000" dirty="0" smtClean="0"/>
              <a:t>. Воинство Небесное помогает разобраться в жизненных ситуациях через честь, совесть, искренность и другие качества </a:t>
            </a:r>
            <a:r>
              <a:rPr lang="ru-RU" sz="1000" dirty="0" err="1" smtClean="0"/>
              <a:t>яснопонимания</a:t>
            </a:r>
            <a:r>
              <a:rPr lang="ru-RU" sz="1000" dirty="0" smtClean="0"/>
              <a:t>, утвердить Свет и Добро, Любовь и Лад во Вселенной. Они теснят воинство силы тёмной, которое поддерживает эгоизм личности, стремится заставить человека нарушить закон Любви и Гармонии и привести его к </a:t>
            </a:r>
            <a:r>
              <a:rPr lang="ru-RU" sz="1000" dirty="0" err="1" smtClean="0"/>
              <a:t>ниспадению</a:t>
            </a:r>
            <a:r>
              <a:rPr lang="ru-RU" sz="1000" dirty="0" smtClean="0"/>
              <a:t>. Небесное </a:t>
            </a:r>
            <a:r>
              <a:rPr lang="ru-RU" sz="1000" dirty="0" err="1" smtClean="0"/>
              <a:t>Перуново</a:t>
            </a:r>
            <a:r>
              <a:rPr lang="ru-RU" sz="1000" dirty="0" smtClean="0"/>
              <a:t> Воинство помогает человеку победить в себе невежественные качества характера. На щитах воинов надписи: чистота, милосердие, любовь, мужество, самопожертвование, доблесть, честность, искренность и т.д. В стародавние времена Перун поведал людям Священные Веды или законы праведной жизни. Они записаны Рунами в книге мудрости Перуна.</a:t>
            </a:r>
          </a:p>
          <a:p>
            <a:r>
              <a:rPr lang="ru-RU" sz="1000" dirty="0" smtClean="0"/>
              <a:t>Перун </a:t>
            </a:r>
          </a:p>
          <a:p>
            <a:endParaRPr lang="ru-RU" sz="1000" dirty="0" smtClean="0"/>
          </a:p>
          <a:p>
            <a:r>
              <a:rPr lang="ru-RU" sz="1000" dirty="0" smtClean="0"/>
              <a:t>Сварога и Лады.</a:t>
            </a:r>
          </a:p>
          <a:p>
            <a:endParaRPr lang="ru-RU" sz="1000" dirty="0" smtClean="0"/>
          </a:p>
          <a:p>
            <a:r>
              <a:rPr lang="ru-RU" sz="1000" dirty="0" smtClean="0"/>
              <a:t>По воззрению славян, Отсюда Перун производитель, творец. В то же время Перун — божество грозное и карающее; его явление возбуждает страх и трепет. Перун являлся верховным божеством пантеона князя Владимира как покровитель правящей военной элиты.</a:t>
            </a:r>
          </a:p>
          <a:p>
            <a:r>
              <a:rPr lang="ru-RU" sz="1000" dirty="0" smtClean="0"/>
              <a:t>Бог воинства Сил Света, основной задачей которых, прежде всего, является оказание помощи человеку в очищении от присутствующих в нём демонических качеств. Небесное </a:t>
            </a:r>
            <a:r>
              <a:rPr lang="ru-RU" sz="1000" dirty="0" err="1" smtClean="0"/>
              <a:t>Перуново</a:t>
            </a:r>
            <a:r>
              <a:rPr lang="ru-RU" sz="1000" dirty="0" smtClean="0"/>
              <a:t> воинство помогало человеку победить в себе невежественные качества характера. На щитах воинов надписи: чистота, милосердие, любовь, мужество, самопожертвование, доблесть, честность, искренность и т.д. </a:t>
            </a:r>
          </a:p>
          <a:p>
            <a:r>
              <a:rPr lang="ru-RU" sz="1000" dirty="0" smtClean="0"/>
              <a:t>В древние времена Перун поведал людям Священные Веды или законы праведной жизни. Они записаны Рунами в книге мудрости Перуна.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Белобог </a:t>
            </a:r>
          </a:p>
          <a:p>
            <a:r>
              <a:rPr lang="ru-RU" dirty="0" smtClean="0"/>
              <a:t>В Славянском эпосе о нём сказано: "В правой руке он держит кусок раскалённого метала, который даёт испытуемому. И если человек светел, то остаётся цел и невредим. Если же нет, - то он сгорает в огне".</a:t>
            </a:r>
          </a:p>
          <a:p>
            <a:r>
              <a:rPr lang="ru-RU" dirty="0" err="1" smtClean="0"/>
              <a:t>Белбог</a:t>
            </a:r>
            <a:r>
              <a:rPr lang="ru-RU" dirty="0" smtClean="0"/>
              <a:t> (Белобог, </a:t>
            </a:r>
            <a:r>
              <a:rPr lang="ru-RU" dirty="0" err="1" smtClean="0"/>
              <a:t>Белун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Святилище его было на холме, открытом солнцу, а многочисленные золотые и серебряные украшения </a:t>
            </a:r>
            <a:r>
              <a:rPr lang="ru-RU" dirty="0" err="1" smtClean="0"/>
              <a:t>Белобога</a:t>
            </a:r>
            <a:r>
              <a:rPr lang="ru-RU" dirty="0" smtClean="0"/>
              <a:t> отражали игру лучей и даже ночью озаряли храм, где не было ни единой тени, ни единого мрачного уголка. Сегодня мы хорошо знаем, что все заболевания и страдания люди создают себе сами, своими разрушительными мыслями, эмоциями и действиями и, в конечном счете, сокращают наше земное пребывание. И это есть "кара небес" за наш отход от законов мира Прави.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Вышний Бог.</a:t>
            </a:r>
          </a:p>
          <a:p>
            <a:r>
              <a:rPr lang="ru-RU" dirty="0" smtClean="0"/>
              <a:t>Входит в великий </a:t>
            </a:r>
            <a:r>
              <a:rPr lang="ru-RU" dirty="0" err="1" smtClean="0"/>
              <a:t>Триглав</a:t>
            </a:r>
            <a:r>
              <a:rPr lang="ru-RU" dirty="0" smtClean="0"/>
              <a:t> Мира Нави - Велес, Даждьбог, Святовит. Даёт Миру, людям Духовный Свет. Это Дух Святой - что одухотворяет и животворит проявленные Миры Вселенной. По своей Внутренней Сути представляет необусловленную, безличную Божественную Любовь, её первородную энергию (Солнце светит всем одинаково), и неискажённые, вневременные первичные знания Истины. Бог - Покровитель Духа нашего, Родов и Отцов наших, так о нём говорится в Славяно-Арийских </a:t>
            </a:r>
            <a:r>
              <a:rPr lang="ru-RU" dirty="0" err="1" smtClean="0"/>
              <a:t>ВеРусский</a:t>
            </a:r>
            <a:r>
              <a:rPr lang="ru-RU" dirty="0" smtClean="0"/>
              <a:t> исследователь фольклора Александр Афанасьев в книге «Древо жизни» писал: «...основа же имени (свят — свет) указывает в </a:t>
            </a:r>
            <a:r>
              <a:rPr lang="ru-RU" dirty="0" err="1" smtClean="0"/>
              <a:t>Святовите</a:t>
            </a:r>
            <a:r>
              <a:rPr lang="ru-RU" dirty="0" smtClean="0"/>
              <a:t> божество, тождественное </a:t>
            </a:r>
            <a:r>
              <a:rPr lang="ru-RU" dirty="0" err="1" smtClean="0"/>
              <a:t>Сварогу</a:t>
            </a:r>
            <a:r>
              <a:rPr lang="ru-RU" dirty="0" smtClean="0"/>
              <a:t>: это только прозвания одного и того же высочайшего существа».</a:t>
            </a:r>
          </a:p>
          <a:p>
            <a:r>
              <a:rPr lang="ru-RU" dirty="0" smtClean="0"/>
              <a:t>Действительно, от имени этого славянского бога происходит само название святости, всего святого, святых праведников (то есть людей, следующих по пути Прави) и божественного света, проливающегося на землю. </a:t>
            </a:r>
          </a:p>
          <a:p>
            <a:r>
              <a:rPr lang="ru-RU" dirty="0" smtClean="0"/>
              <a:t>Кроме того, любой праздник на многих славянских языках называется - </a:t>
            </a:r>
            <a:r>
              <a:rPr lang="ru-RU" dirty="0" err="1" smtClean="0"/>
              <a:t>свято.дах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Сын Перуна, внук Сварога. </a:t>
            </a:r>
          </a:p>
          <a:p>
            <a:r>
              <a:rPr lang="ru-RU" dirty="0" smtClean="0"/>
              <a:t>Бог - хранитель Великой Мудрости. Назван </a:t>
            </a:r>
            <a:r>
              <a:rPr lang="ru-RU" dirty="0" err="1" smtClean="0"/>
              <a:t>Даждьбогом</a:t>
            </a:r>
            <a:r>
              <a:rPr lang="ru-RU" dirty="0" smtClean="0"/>
              <a:t> (дающим Богом) за то, что дал людям </a:t>
            </a:r>
            <a:r>
              <a:rPr lang="ru-RU" dirty="0" err="1" smtClean="0"/>
              <a:t>святарасы</a:t>
            </a:r>
            <a:r>
              <a:rPr lang="ru-RU" dirty="0" smtClean="0"/>
              <a:t> девять </a:t>
            </a:r>
            <a:r>
              <a:rPr lang="ru-RU" dirty="0" err="1" smtClean="0"/>
              <a:t>Саньтий</a:t>
            </a:r>
            <a:r>
              <a:rPr lang="ru-RU" dirty="0" smtClean="0"/>
              <a:t> (книг), содержащих Священные Веды. В "Книге Велеса" сообщается, что все Славяне - его внуки. Так что в каждом из нас присутствует частичка Его Души, Его сознания. Даждьбог сыграл величайшую роль, как просветитель наших пращуров - древних Славян. И сегодня глубина Божественной Мудрости, заключённая в </a:t>
            </a:r>
            <a:r>
              <a:rPr lang="ru-RU" dirty="0" err="1" smtClean="0"/>
              <a:t>саньтиях</a:t>
            </a:r>
            <a:r>
              <a:rPr lang="ru-RU" dirty="0" smtClean="0"/>
              <a:t> </a:t>
            </a:r>
            <a:r>
              <a:rPr lang="ru-RU" dirty="0" err="1" smtClean="0"/>
              <a:t>Тарха</a:t>
            </a:r>
            <a:r>
              <a:rPr lang="ru-RU" dirty="0" smtClean="0"/>
              <a:t> </a:t>
            </a:r>
            <a:r>
              <a:rPr lang="ru-RU" dirty="0" err="1" smtClean="0"/>
              <a:t>Даждьбога</a:t>
            </a:r>
            <a:r>
              <a:rPr lang="ru-RU" dirty="0" smtClean="0"/>
              <a:t>, - устремляет путём света. И за давностью тысячелетий ни в чём не потеряла своего изначального значения. Даждьбог – бог плодородия, олицетворял силу и яркость светила, его тепловые характеристики, животворящее тепло и даже правила мироздания. Сын Перуна, внук Сварога. </a:t>
            </a:r>
          </a:p>
          <a:p>
            <a:r>
              <a:rPr lang="ru-RU" dirty="0" smtClean="0"/>
              <a:t>От </a:t>
            </a:r>
            <a:r>
              <a:rPr lang="ru-RU" dirty="0" err="1" smtClean="0"/>
              <a:t>Даждьбога</a:t>
            </a:r>
            <a:r>
              <a:rPr lang="ru-RU" dirty="0" smtClean="0"/>
              <a:t> (дающий бог) ожидали исполнения желаний, здоровья и прочих благ. Символами </a:t>
            </a:r>
            <a:r>
              <a:rPr lang="ru-RU" dirty="0" err="1" smtClean="0"/>
              <a:t>Даждьбога</a:t>
            </a:r>
            <a:r>
              <a:rPr lang="ru-RU" dirty="0" smtClean="0"/>
              <a:t> служили серебро и золото — светлые, пылающие металлы. </a:t>
            </a:r>
          </a:p>
          <a:p>
            <a:r>
              <a:rPr lang="ru-RU" dirty="0" smtClean="0"/>
              <a:t>Он считался хранителем великой мудрости, поскольку дал людям </a:t>
            </a:r>
            <a:r>
              <a:rPr lang="ru-RU" dirty="0" err="1" smtClean="0"/>
              <a:t>святарасы</a:t>
            </a:r>
            <a:r>
              <a:rPr lang="ru-RU" dirty="0" smtClean="0"/>
              <a:t> девять </a:t>
            </a:r>
            <a:r>
              <a:rPr lang="ru-RU" dirty="0" err="1" smtClean="0"/>
              <a:t>Саньтий</a:t>
            </a:r>
            <a:r>
              <a:rPr lang="ru-RU" dirty="0" smtClean="0"/>
              <a:t> (книг), содержащих священные Веды. Даждьбог сыграл величайшую роль и как просветитель древних славян. </a:t>
            </a:r>
          </a:p>
          <a:p>
            <a:r>
              <a:rPr lang="ru-RU" dirty="0" smtClean="0"/>
              <a:t>В "Книге Велеса" сообщается, что все славяне - его внуки.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Богиня Зимы, покоя.</a:t>
            </a:r>
          </a:p>
          <a:p>
            <a:r>
              <a:rPr lang="ru-RU" dirty="0" smtClean="0"/>
              <a:t>В народных сказках о ней говорится как о Снежной Королеве. Каждый из нас по-своему любит это время года, несмотря на суровые морозы и холода, за его зимнее очарование, белый снежный покров, за внутреннюю тишину, умиротворённость и покой. Всё это - проявления прекрасной Богини Мары.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Морозко</a:t>
            </a:r>
          </a:p>
          <a:p>
            <a:endParaRPr lang="ru-RU" dirty="0" smtClean="0"/>
          </a:p>
          <a:p>
            <a:r>
              <a:rPr lang="ru-RU" dirty="0" smtClean="0"/>
              <a:t>Бог зимних морозов. Благодаря Ему земля покрывается белым покровом, а реки и озёра - льдом. Поистине Новый Год, где Морозко играет главную Роль, является самым радостным и весёлым праздником, как в стародавние времена, так и в наше время.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>Богиня жизни и покровительница Душ человеческих. Божественная супруга </a:t>
            </a:r>
            <a:r>
              <a:rPr lang="ru-RU" sz="1000" dirty="0" err="1" smtClean="0"/>
              <a:t>Тарха</a:t>
            </a:r>
            <a:r>
              <a:rPr lang="ru-RU" sz="1000" dirty="0" smtClean="0"/>
              <a:t> </a:t>
            </a:r>
            <a:r>
              <a:rPr lang="ru-RU" sz="1000" dirty="0" err="1" smtClean="0"/>
              <a:t>Даждьбога</a:t>
            </a:r>
            <a:r>
              <a:rPr lang="ru-RU" sz="1000" dirty="0" smtClean="0"/>
              <a:t>. На картине она показана цветущей весной, где мир наполнен торжеством и радостью бытия. Так и человеческая Душа стремится к любви, счастью и красоте этого Мира. </a:t>
            </a:r>
          </a:p>
          <a:p>
            <a:r>
              <a:rPr lang="ru-RU" sz="1000" dirty="0" smtClean="0"/>
              <a:t>Жива, </a:t>
            </a:r>
            <a:r>
              <a:rPr lang="ru-RU" sz="1000" dirty="0" err="1" smtClean="0"/>
              <a:t>Живана</a:t>
            </a:r>
            <a:r>
              <a:rPr lang="ru-RU" sz="1000" dirty="0" smtClean="0"/>
              <a:t>, Сева - олицетворение плодоносной силы, юности, красоты всей природы и человека - то есть весны. Некоторые полагали ее матерью Перуна, </a:t>
            </a:r>
            <a:r>
              <a:rPr lang="ru-RU" sz="1000" dirty="0" err="1" smtClean="0"/>
              <a:t>Бодана</a:t>
            </a:r>
            <a:r>
              <a:rPr lang="ru-RU" sz="1000" dirty="0" smtClean="0"/>
              <a:t> и </a:t>
            </a:r>
            <a:r>
              <a:rPr lang="ru-RU" sz="1000" dirty="0" err="1" smtClean="0"/>
              <a:t>Пекленца</a:t>
            </a:r>
            <a:r>
              <a:rPr lang="ru-RU" sz="1000" dirty="0" smtClean="0"/>
              <a:t> (покровителя адского пламени). </a:t>
            </a:r>
          </a:p>
          <a:p>
            <a:r>
              <a:rPr lang="ru-RU" sz="1000" dirty="0" smtClean="0"/>
              <a:t>Жива властвует, когда зеленеют, расцветают поля и леса, сады и огороды, когда люди, очнувшись от унылого зимнего сна, словно впервые видят красоту весенней природы, красоту расцветающей молодости, впервые познают прелесть любви и нежности. </a:t>
            </a:r>
          </a:p>
          <a:p>
            <a:r>
              <a:rPr lang="ru-RU" sz="1000" dirty="0" smtClean="0"/>
              <a:t>Именно весной можно увидеть Живу или </a:t>
            </a:r>
            <a:r>
              <a:rPr lang="ru-RU" sz="1000" dirty="0" err="1" smtClean="0"/>
              <a:t>Живиц</a:t>
            </a:r>
            <a:r>
              <a:rPr lang="ru-RU" sz="1000" dirty="0" smtClean="0"/>
              <a:t>, ее молоденьких прислужниц: в виде прекрасных дев они реют над землею, бросая на нее такие ласковые взгляды, что она еще пуще цветет и зеленеет.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>В верованиях древних Славян - это Богиня, берегущая и охраняемая всё живое. Жизнь любому существу, пришедшему на землю, даровал Всевышний, и она священна. Среди людей мы видим Её проявление, прежде всего через женское начало. Именно женщина является истинной </a:t>
            </a:r>
            <a:r>
              <a:rPr lang="ru-RU" sz="1000" dirty="0" err="1" smtClean="0"/>
              <a:t>Берегиней</a:t>
            </a:r>
            <a:r>
              <a:rPr lang="ru-RU" sz="1000" dirty="0" smtClean="0"/>
              <a:t>, и лежит на Её хрупких плечах ведение домашнего хозяйства, рождение воспитание детей, забота о своих близких. Она - Берегиня домашнего очага, олицетворение семейного счастья. На картине видно, как только Она проявилась из Тонкого Мира, к ней потянулось всё живое, ведь </a:t>
            </a:r>
          </a:p>
          <a:p>
            <a:r>
              <a:rPr lang="ru-RU" sz="1000" dirty="0" smtClean="0"/>
              <a:t>Берегиня - это великая богиня, породившая все сущее. Ее повсюду сопровождают светозарные всадники, олицетворяющие солнце. К ней особенно часто обращались в период созревания хлебов - это указывает на принадлежность богини к верховным покровителям человеческого рода. </a:t>
            </a:r>
          </a:p>
          <a:p>
            <a:r>
              <a:rPr lang="ru-RU" sz="1000" dirty="0" smtClean="0"/>
              <a:t>На картине видно - как только она появилась, к ней потянулось всё живое, ведь она и есть - воплощённая Любовь.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Бог - покровитель светлых помыслов, чистого Сердца и нашего светила. Благодаря энергии тепла и света, что даёт нам всем Ярило-Солнце, и возможна сама жизнь на Земле. </a:t>
            </a:r>
          </a:p>
          <a:p>
            <a:r>
              <a:rPr lang="ru-RU" dirty="0" smtClean="0"/>
              <a:t>В сознании деревенских жителей даже в XIX веке Ярило представлялся молодым красивым женихом, принимающем участие во всевозможных праздниках весны и ищущим себе красавицу невесту. </a:t>
            </a:r>
          </a:p>
          <a:p>
            <a:r>
              <a:rPr lang="ru-RU" dirty="0" smtClean="0"/>
              <a:t>Ярило давал хороший урожай, здоровое потомство, он изгонял зиму и холода. Само имя Ярила происходит от слова «ярый» — сильный, мощный. Недаром в западных землях у него было другое имя — </a:t>
            </a:r>
            <a:r>
              <a:rPr lang="ru-RU" dirty="0" err="1" smtClean="0"/>
              <a:t>Яровит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Богиня подземного мира - Нави. Соборная душа славян, она воплощена в девицах-красавицах, всех матерях и жёнах.</a:t>
            </a:r>
          </a:p>
          <a:p>
            <a:r>
              <a:rPr lang="ru-RU" dirty="0" smtClean="0"/>
              <a:t>Это свет её любви согревает души людские. </a:t>
            </a:r>
          </a:p>
          <a:p>
            <a:r>
              <a:rPr lang="ru-RU" dirty="0" smtClean="0"/>
              <a:t>Она хранит и бережёт народную культуру, её неповторимый фольклор, самобытность зодчества и народных ремёсел, вдохновляет музыкантов, поэтов, актёров, архитекторов и художников, всех одарённых творческих людей на создание их прекрасных произведений, несущих Миру радость красоты бытия.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000" dirty="0" smtClean="0"/>
              <a:t>"Источник жизни, бытия живых существ во Вселенной" - вот как о нём удивительно поэтично и образно повествуется в "Книге Коляды". Бог Сущий и Бог Всевышний! Родитель и Нарожденный! Бог Истинный, Всемогущий! Святой и Неизреченный! Эта песнь о Тебе - Родитель! До рождения Света Белого тьмой кромешною был окутан Мир. Был во тьме лишь Род - Прародитель наш. Род - Родник Вселенной, отец Богов. Был вначале Род заключён в яйце, был он семенем </a:t>
            </a:r>
            <a:r>
              <a:rPr lang="ru-RU" sz="1000" dirty="0" err="1" smtClean="0"/>
              <a:t>непророщеным</a:t>
            </a:r>
            <a:r>
              <a:rPr lang="ru-RU" sz="1000" dirty="0" smtClean="0"/>
              <a:t>, был он почкою нераскрывшейся, но конец пришёл заточению, Род родил Любовь - Ладу-матушку. Род разрушил темницу силою любви, и тогда любовью мир наполнился. И родил он Царство Небесное, а под ним создал Поднебесное. Отделил Океан - море синее от небесных вод твердью каменной. Разделил Свет и Тьму, Правду с Кривдою. На картине Он восседает на небесном Троне. Одной рукой Он перелистывает Книгу Жизни Бытия, а другой - благословляет на Бытие, даёт энергию жизни.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Пересвет </a:t>
            </a:r>
          </a:p>
          <a:p>
            <a:r>
              <a:rPr lang="ru-RU" dirty="0" smtClean="0"/>
              <a:t>Демиург, </a:t>
            </a:r>
            <a:r>
              <a:rPr lang="ru-RU" dirty="0" err="1" smtClean="0"/>
              <a:t>Народоводитель</a:t>
            </a:r>
            <a:r>
              <a:rPr lang="ru-RU" dirty="0" smtClean="0"/>
              <a:t> </a:t>
            </a:r>
            <a:r>
              <a:rPr lang="ru-RU" dirty="0" err="1" smtClean="0"/>
              <a:t>русичей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 в наши дни, когда </a:t>
            </a:r>
            <a:r>
              <a:rPr lang="ru-RU" dirty="0" err="1" smtClean="0"/>
              <a:t>Чернобожьи</a:t>
            </a:r>
            <a:r>
              <a:rPr lang="ru-RU" dirty="0" smtClean="0"/>
              <a:t> полчища наступают, русский народ выстоит и победит, сбросит пелену, что занимает очи, расправит плечи и пойдёт дорогой построения общества всеобщего блага, где будет властвовать одна лишь Божественная идеология ответственности перед Родом, построения государственности на высоких принципах социальной справедливости, истинной заботе о всех социальных слоях населения, бережного отношения к Родной Природе.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Они неустанно благодарили Её за щедрые дары, слагали и пели в честь Неё песни, и Она платила за любовное отношение к Ней людей Своей Материнской заботой. Леса дарили ягоды, орехи, фрукты. Богат и разнообразен был животный мир, реки и моря полны рыбой. Современный человек относится к дарам природы чисто потребительски, считая, что "хозяину" Земли всё дозволено. Поэтому-то скудеет и скудеет, казалось бы, неисчерпаемое изобилие, иссыхает любовь нашей Матери к своим детям. Даже на картине видно, с каким укором смотрит Она на живущих в Мире Яви людей.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b="0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</a:rPr>
              <a:t>Не только сушу, но и </a:t>
            </a:r>
            <a:r>
              <a:rPr lang="ru-RU" sz="1000" b="0" dirty="0" err="1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</a:rPr>
              <a:t>богов-сварожичей</a:t>
            </a:r>
            <a:r>
              <a:rPr lang="ru-RU" sz="1000" b="0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</a:rPr>
              <a:t> создал Сварог из искр, которые высек из </a:t>
            </a:r>
            <a:r>
              <a:rPr lang="ru-RU" sz="1000" b="0" dirty="0" err="1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</a:rPr>
              <a:t>Алатырь-камня</a:t>
            </a:r>
            <a:r>
              <a:rPr lang="ru-RU" sz="1000" b="0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</a:rPr>
              <a:t> его божественный молот. Этот молот был и орудием кузнецов, которые никогда не начинали свою работу, не принеся жертву </a:t>
            </a:r>
            <a:r>
              <a:rPr lang="ru-RU" sz="1000" b="0" dirty="0" err="1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</a:rPr>
              <a:t>Сварогу</a:t>
            </a:r>
            <a:r>
              <a:rPr lang="ru-RU" sz="1000" b="0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</a:rPr>
              <a:t>. Ведь этот бог тот, кто дал людям огонь и знания о металлах, дал кузнецам кузнечные клещи и научил их работе с железом, бронзой, медью. </a:t>
            </a:r>
            <a:endParaRPr lang="ru-RU" sz="10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>Божественная спутница Сварога. </a:t>
            </a:r>
          </a:p>
          <a:p>
            <a:r>
              <a:rPr lang="ru-RU" sz="1000" dirty="0" smtClean="0"/>
              <a:t>Ведёт всех путём созидания и сотворчества по законам и принципам божественного мира Прави. Мать Небесная, Богородица. Мать Богов Расы Великой, Покровительница Великой </a:t>
            </a:r>
            <a:r>
              <a:rPr lang="ru-RU" sz="1000" dirty="0" err="1" smtClean="0"/>
              <a:t>Расении</a:t>
            </a:r>
            <a:r>
              <a:rPr lang="ru-RU" sz="1000" dirty="0" smtClean="0"/>
              <a:t> (Славно-Арийских территорий). На картине она дарит всем цветы любви, и понимание света мудрости Бытия - её одеяние.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>Велес</a:t>
            </a:r>
          </a:p>
          <a:p>
            <a:r>
              <a:rPr lang="ru-RU" sz="1000" dirty="0" smtClean="0"/>
              <a:t>Средний Сын Рода. </a:t>
            </a:r>
          </a:p>
          <a:p>
            <a:r>
              <a:rPr lang="ru-RU" sz="1000" dirty="0" smtClean="0"/>
              <a:t>Дал энергию движения материальной Вселенной, её коловращение, что отображено в </a:t>
            </a:r>
            <a:r>
              <a:rPr lang="ru-RU" sz="1000" dirty="0" err="1" smtClean="0"/>
              <a:t>свастичных</a:t>
            </a:r>
            <a:r>
              <a:rPr lang="ru-RU" sz="1000" dirty="0" smtClean="0"/>
              <a:t> символах. Свастика - это инволюция, уплотнение Святого Духа до проявленных форм, воплощённых в Мире Яви; и эволюция, по мере завершения каждым своего пребывания в нижних, более плотных и ограниченных сферах бытия и возрастанием своего совершенства, разуплотнение и уход через преображение и вознесение в более прекрасные и гармоничные миры Света. В человеческом общежитии даёт дары Земные, а также и дары духовные тем, кто этого заслуживает. Он - хранитель Врат, ведущих в Райский Сад - </a:t>
            </a:r>
            <a:r>
              <a:rPr lang="ru-RU" sz="1000" dirty="0" err="1" smtClean="0"/>
              <a:t>Вырий</a:t>
            </a:r>
            <a:r>
              <a:rPr lang="ru-RU" sz="1000" dirty="0" smtClean="0"/>
              <a:t>. В человеческом существе и мире проявляется, прежде всего, через трудолюбие, постоянную работу над собой, оттачивание граней своего нравственного состояния и, как </a:t>
            </a:r>
            <a:r>
              <a:rPr lang="ru-RU" sz="1000" dirty="0" err="1" smtClean="0"/>
              <a:t>сотворца</a:t>
            </a:r>
            <a:r>
              <a:rPr lang="ru-RU" sz="1000" dirty="0" smtClean="0"/>
              <a:t> Всевышнего на Земле, посредством творческого созидательного труда на всеобщее благо. Человек не должен быть паразитом, впустую прожигающим земную жизнь и лишь пользующимся трудом других. Сколько отдал обществу, столько на небе и отмерено будет. На картине Велес как бы растворён в Природе, по сути, она движима Им.</a:t>
            </a:r>
          </a:p>
          <a:p>
            <a:r>
              <a:rPr lang="ru-RU" sz="1000" dirty="0" smtClean="0"/>
              <a:t>Велес - хозяин дикой Природы. В «Повести временных лет» летописец Нестор называет Велеса - «скотьим богом», покровителем домашних животных. Он - также Господин Путей, покровитель всех путешественников. Хозяин Нави, властитель непознанного, черный бог. Посмертный судья и прижизненный испытатель, могучий волшебник и повелитель магии, оборотень. Покровитель торговли, посредник в договорах и толкователь законов. Податель богатств. Покровитель знающих и ищущих, учитель искусствам. Бог удачи.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000" dirty="0" smtClean="0"/>
              <a:t>Крышень и Рада </a:t>
            </a:r>
          </a:p>
          <a:p>
            <a:endParaRPr lang="ru-RU" sz="1000" dirty="0" smtClean="0"/>
          </a:p>
          <a:p>
            <a:r>
              <a:rPr lang="ru-RU" sz="1000" dirty="0" smtClean="0"/>
              <a:t>Младший сын Рода Небесного со своей Божественной спутницей. </a:t>
            </a:r>
          </a:p>
          <a:p>
            <a:r>
              <a:rPr lang="ru-RU" sz="1000" dirty="0" smtClean="0"/>
              <a:t>Он - Верховная Личность Господа. Человек сотворён по образу и подобию Бога, и личность каждого (его мысленное тело, </a:t>
            </a:r>
            <a:r>
              <a:rPr lang="ru-RU" sz="1000" dirty="0" err="1" smtClean="0"/>
              <a:t>причинно-кармическое</a:t>
            </a:r>
            <a:r>
              <a:rPr lang="ru-RU" sz="1000" dirty="0" smtClean="0"/>
              <a:t>, эмоционально-чувственное и физические тела), в зависимости от явленных чистоты и святости, входит как частичка в Его Вселенскую Личность. Творец любит своих детей, им Он, по своей Великой Милости, всё дал для благополучной, счастливой и радостной жизни в Мире Яви. Великолепие и изобилие природы, совершенные тела! Человеку нужно лишь открыть своё сердце навстречу Божественному потоку Света Жизни, Любви, Красоты - научиться жить в гармонии с идущими рядом другими детьми Господа, стремиться по-настоящему радоваться этому живому Храму и не забывать от души Благодарить и Славить Творца за щедрые небесные и земные дары.</a:t>
            </a:r>
          </a:p>
          <a:p>
            <a:r>
              <a:rPr lang="ru-RU" sz="1000" dirty="0" smtClean="0"/>
              <a:t>Младший сын Рода небесного со своей божественной спутницей - Радой.</a:t>
            </a:r>
          </a:p>
          <a:p>
            <a:r>
              <a:rPr lang="ru-RU" sz="1000" dirty="0" smtClean="0"/>
              <a:t>В ряду древних славянских богов - Рода, Сварога, Перуна и других, обычно пропускают </a:t>
            </a:r>
            <a:r>
              <a:rPr lang="ru-RU" sz="1000" dirty="0" err="1" smtClean="0"/>
              <a:t>Крышня</a:t>
            </a:r>
            <a:r>
              <a:rPr lang="ru-RU" sz="1000" dirty="0" smtClean="0"/>
              <a:t>, а между тем, он — один из главных. </a:t>
            </a:r>
          </a:p>
          <a:p>
            <a:r>
              <a:rPr lang="ru-RU" sz="1000" dirty="0" smtClean="0"/>
              <a:t>Крышень (в Индии его называли Кришной) — сын Всевышнего и богини Майи, то есть он доводился братом самому </a:t>
            </a:r>
            <a:r>
              <a:rPr lang="ru-RU" sz="1000" dirty="0" err="1" smtClean="0"/>
              <a:t>первотворцу</a:t>
            </a:r>
            <a:r>
              <a:rPr lang="ru-RU" sz="1000" dirty="0" smtClean="0"/>
              <a:t> мира Роду, хотя и был значительно младше его. </a:t>
            </a:r>
          </a:p>
          <a:p>
            <a:r>
              <a:rPr lang="ru-RU" sz="1000" dirty="0" smtClean="0"/>
              <a:t>Он появился на свет не случайно, а чтобы исполнить великую миссию. В то время на мир Яви обрушились великие холода. Люди утратили дар богов, огонь, и вымирали, замерзая. </a:t>
            </a:r>
          </a:p>
          <a:p>
            <a:r>
              <a:rPr lang="ru-RU" sz="1000" dirty="0" smtClean="0"/>
              <a:t>Причиной этих великих бедствии был </a:t>
            </a:r>
            <a:r>
              <a:rPr lang="ru-RU" sz="1000" dirty="0" err="1" smtClean="0"/>
              <a:t>Чернобог</a:t>
            </a:r>
            <a:r>
              <a:rPr lang="ru-RU" sz="1000" dirty="0" smtClean="0"/>
              <a:t>. Крышень слетел с небес на белогривом коне, дал людям огонь, а потом сразился на берегу Ледовитого океана с </a:t>
            </a:r>
            <a:r>
              <a:rPr lang="ru-RU" sz="1000" dirty="0" err="1" smtClean="0"/>
              <a:t>Чернобогом</a:t>
            </a:r>
            <a:r>
              <a:rPr lang="ru-RU" sz="1000" dirty="0" smtClean="0"/>
              <a:t> и победил его. </a:t>
            </a:r>
          </a:p>
          <a:p>
            <a:r>
              <a:rPr lang="ru-RU" sz="1000" dirty="0" smtClean="0"/>
              <a:t>Это деяние </a:t>
            </a:r>
            <a:r>
              <a:rPr lang="ru-RU" sz="1000" dirty="0" err="1" smtClean="0"/>
              <a:t>Крышня</a:t>
            </a:r>
            <a:r>
              <a:rPr lang="ru-RU" sz="1000" dirty="0" smtClean="0"/>
              <a:t> воспето в священной «Книге Коляды»:</a:t>
            </a:r>
          </a:p>
          <a:p>
            <a:r>
              <a:rPr lang="ru-RU" sz="1000" dirty="0" smtClean="0"/>
              <a:t>Зажигайте Огонь Священный!</a:t>
            </a:r>
          </a:p>
          <a:p>
            <a:r>
              <a:rPr lang="ru-RU" sz="1000" dirty="0" smtClean="0"/>
              <a:t>Пусть пылают огни горючие — высоко до самого неба!</a:t>
            </a:r>
          </a:p>
          <a:p>
            <a:r>
              <a:rPr lang="ru-RU" sz="1000" dirty="0" smtClean="0"/>
              <a:t>Почитайте и помните </a:t>
            </a:r>
            <a:r>
              <a:rPr lang="ru-RU" sz="1000" dirty="0" err="1" smtClean="0"/>
              <a:t>Крышня</a:t>
            </a:r>
            <a:r>
              <a:rPr lang="ru-RU" sz="1000" dirty="0" smtClean="0"/>
              <a:t>,</a:t>
            </a:r>
          </a:p>
          <a:p>
            <a:r>
              <a:rPr lang="ru-RU" sz="1000" dirty="0" smtClean="0"/>
              <a:t>Сына Златой Майи и </a:t>
            </a:r>
            <a:r>
              <a:rPr lang="ru-RU" sz="1000" dirty="0" err="1" smtClean="0"/>
              <a:t>Вышня</a:t>
            </a:r>
            <a:r>
              <a:rPr lang="ru-RU" sz="1000" dirty="0" smtClean="0"/>
              <a:t>!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Макошь - Богиня всей Судьбы (кош, кошт - судьба, слог "</a:t>
            </a:r>
            <a:r>
              <a:rPr lang="ru-RU" dirty="0" err="1" smtClean="0"/>
              <a:t>ма</a:t>
            </a:r>
            <a:r>
              <a:rPr lang="ru-RU" dirty="0" smtClean="0"/>
              <a:t>" может сокращенно обозначать слово "мать"), старшая из богинь прях судьбы, а также - покровительница женских рукоделий - на Земле. Сестра Сварога.</a:t>
            </a:r>
          </a:p>
          <a:p>
            <a:r>
              <a:rPr lang="ru-RU" dirty="0" smtClean="0"/>
              <a:t>Вместе с дочерьми Долей и Недолей определяет Судьбы людей, плетя свои нити на веретене. К тому, кто достойно вершит свою земную жизнь, стремясь соблюдать данные свыше законы и заповеди, Макошь посылает свою дочь Богиню Долю, богиню счастливой судьбы. Хозяйкой же судьбы тех, кто вершит нечестье в угоду своему эгоизму, становится Недоля.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AF7F-5B00-49A0-BDB1-A76ABF49412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28724"/>
            <a:ext cx="7772400" cy="267178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 О Г И </a:t>
            </a:r>
            <a:b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 Р Е В Н И Х </a:t>
            </a:r>
            <a:b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 Л А В Я Н</a:t>
            </a:r>
            <a:endParaRPr lang="ru-RU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91044"/>
            <a:ext cx="6400800" cy="1752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63300"/>
                </a:solidFill>
                <a:latin typeface="Bookman Old Style" pitchFamily="18" charset="0"/>
                <a:ea typeface="+mj-ea"/>
                <a:cs typeface="+mj-cs"/>
              </a:rPr>
              <a:t>Подготовила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Bookman Old Style" pitchFamily="18" charset="0"/>
                <a:ea typeface="+mj-ea"/>
                <a:cs typeface="+mj-cs"/>
              </a:rPr>
              <a:t>Артишевская Маргарита Геннадьевна,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429156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Макошь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3900486" cy="47863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663300"/>
                </a:solidFill>
                <a:latin typeface="Palatino Linotype" pitchFamily="18" charset="0"/>
              </a:rPr>
              <a:t>Попечительствует женскому плодородию и урожайности, хозяйственности и достатку в доме. На картине - она льёт молоко Жизни и даёт изобилие.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Documents and Settings\admin\Рабочий стол\ИзображенияБогов\Макош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924300" cy="523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55435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Перун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2010" y="1404921"/>
            <a:ext cx="4471990" cy="54530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663300"/>
                </a:solidFill>
                <a:latin typeface="Palatino Linotype" pitchFamily="18" charset="0"/>
              </a:rPr>
              <a:t>Бог грома и молнии, покровитель воинов. Перун в теплые дни весны являлся со своими молниями, оплодотворял землю дождями и выводил из-за рассеянных туч ясное солнце. Его творческою силою пробуждалась природа к жизни, и он как бы вновь созидал Мир. </a:t>
            </a:r>
            <a:endParaRPr lang="ru-RU" sz="2400" b="1" dirty="0">
              <a:solidFill>
                <a:srgbClr val="663300"/>
              </a:solidFill>
              <a:latin typeface="Palatino Linotype" pitchFamily="18" charset="0"/>
            </a:endParaRPr>
          </a:p>
        </p:txBody>
      </p:sp>
      <p:pic>
        <p:nvPicPr>
          <p:cNvPr id="10242" name="Picture 2" descr="C:\Documents and Settings\admin\Рабочий стол\ИзображенияБогов\Пер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71546"/>
            <a:ext cx="3618745" cy="535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37147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Белобог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4286280" cy="49244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663300"/>
                </a:solidFill>
                <a:latin typeface="Palatino Linotype" pitchFamily="18" charset="0"/>
              </a:rPr>
              <a:t>Воплощение света, Бог добра, удачи, счастья, блага, олицетворение дневного и весеннего неба.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11266" name="Picture 2" descr="C:\Documents and Settings\admin\Рабочий стол\ИзображенияБогов\Белоб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785794"/>
            <a:ext cx="4281819" cy="53578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Святовит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000108"/>
            <a:ext cx="4429124" cy="49244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663300"/>
                </a:solidFill>
                <a:latin typeface="Palatino Linotype" pitchFamily="18" charset="0"/>
              </a:rPr>
              <a:t>Вышний Бог.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663300"/>
                </a:solidFill>
                <a:latin typeface="Palatino Linotype" pitchFamily="18" charset="0"/>
              </a:rPr>
              <a:t>	Даёт Миру, людям Духовный Свет. Покровитель Духа нашего, Родов и Отцов наших.</a:t>
            </a:r>
            <a:endParaRPr lang="ru-RU" sz="3600" b="1" dirty="0">
              <a:solidFill>
                <a:srgbClr val="663300"/>
              </a:solidFill>
              <a:latin typeface="Palatino Linotype" pitchFamily="18" charset="0"/>
            </a:endParaRPr>
          </a:p>
        </p:txBody>
      </p:sp>
      <p:pic>
        <p:nvPicPr>
          <p:cNvPr id="12290" name="Picture 2" descr="C:\Documents and Settings\admin\Рабочий стол\ИзображенияБогов\Святов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3728084" cy="54292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00042"/>
            <a:ext cx="3543296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Даждьбог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214422"/>
            <a:ext cx="4114800" cy="492442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  <a:latin typeface="Palatino Linotype" pitchFamily="18" charset="0"/>
              </a:rPr>
              <a:t>	</a:t>
            </a:r>
            <a:r>
              <a:rPr lang="ru-RU" sz="3600" b="1" dirty="0" smtClean="0">
                <a:solidFill>
                  <a:srgbClr val="663300"/>
                </a:solidFill>
                <a:latin typeface="Palatino Linotype" pitchFamily="18" charset="0"/>
              </a:rPr>
              <a:t>Бог плодородия. От него ожидали исполнения желаний, здоровья и прочих благ. </a:t>
            </a:r>
            <a:endParaRPr lang="ru-RU" sz="3600" b="1" dirty="0">
              <a:solidFill>
                <a:srgbClr val="663300"/>
              </a:solidFill>
              <a:latin typeface="Palatino Linotype" pitchFamily="18" charset="0"/>
            </a:endParaRPr>
          </a:p>
        </p:txBody>
      </p:sp>
      <p:pic>
        <p:nvPicPr>
          <p:cNvPr id="13314" name="Picture 2" descr="C:\Documents and Settings\admin\Рабочий стол\ИзображенияБогов\Даждьб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97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324" y="571480"/>
            <a:ext cx="4257676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Марена - Зима-Матушка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0200"/>
            <a:ext cx="3829048" cy="49244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Palatino Linotype" pitchFamily="18" charset="0"/>
              </a:rPr>
              <a:t>Богиня Зимы и покоя. Легенды рассказывают, как Марена, со злыми приспешниками, каждое утро пытается подкараулить и погубить Солнце, но всякий раз в ужасе отступает перед его лучезарной мощью и красотой.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4338" name="Picture 2" descr="C:\Documents and Settings\admin\Рабочий стол\ИзображенияБогов\Мор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680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Морозко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428736"/>
            <a:ext cx="3900486" cy="492442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400" b="1" dirty="0" smtClean="0">
                <a:solidFill>
                  <a:srgbClr val="9900FF"/>
                </a:solidFill>
                <a:latin typeface="Palatino Linotype" pitchFamily="18" charset="0"/>
              </a:rPr>
              <a:t>Бог зимних морозов. Благодаря Ему земля покрывается белым покровом, а реки и озёра - льдом. Новый Год, где Морозко играет главную Роль, является самым радостным и весёлым праздником, как в стародавние времена, так и в наше время.</a:t>
            </a:r>
          </a:p>
          <a:p>
            <a:pPr>
              <a:buNone/>
            </a:pPr>
            <a:endParaRPr lang="ru-RU" sz="2400" dirty="0">
              <a:latin typeface="Palatino Linotype" pitchFamily="18" charset="0"/>
            </a:endParaRPr>
          </a:p>
        </p:txBody>
      </p:sp>
      <p:pic>
        <p:nvPicPr>
          <p:cNvPr id="21506" name="Picture 2" descr="C:\Documents and Settings\admin\Рабочий стол\ИзображенияБогов\morozko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89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Джива (Жива)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47847"/>
            <a:ext cx="3857652" cy="492442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6666"/>
                </a:solidFill>
              </a:rPr>
              <a:t>	</a:t>
            </a:r>
            <a:r>
              <a:rPr lang="ru-RU" b="1" dirty="0" smtClean="0">
                <a:solidFill>
                  <a:srgbClr val="006666"/>
                </a:solidFill>
                <a:latin typeface="Palatino Linotype" pitchFamily="18" charset="0"/>
              </a:rPr>
              <a:t>Богиня жизни, олицетворение плодоносной силы, юности, красоты всей природы и человека - то есть весны. </a:t>
            </a:r>
            <a:endParaRPr lang="ru-RU" b="1" dirty="0">
              <a:solidFill>
                <a:srgbClr val="006666"/>
              </a:solidFill>
              <a:latin typeface="Palatino Linotype" pitchFamily="18" charset="0"/>
            </a:endParaRPr>
          </a:p>
        </p:txBody>
      </p:sp>
      <p:pic>
        <p:nvPicPr>
          <p:cNvPr id="15362" name="Picture 2" descr="C:\Documents and Settings\admin\Рабочий стол\ИзображенияБогов\Джива (Жива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4076981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561499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Берегиня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4886" y="1214422"/>
            <a:ext cx="4329114" cy="521497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2800" b="1" dirty="0" smtClean="0">
                <a:solidFill>
                  <a:srgbClr val="663300"/>
                </a:solidFill>
                <a:latin typeface="Palatino Linotype" pitchFamily="18" charset="0"/>
              </a:rPr>
              <a:t>Берегущая и охраняемая всё живое. На её хрупких плечах  лежит ведение домашнего хозяйства, рождение  и воспитание детей, забота о своих близких. Она и есть - Воплощённая Любовь.</a:t>
            </a:r>
            <a:endParaRPr lang="ru-RU" sz="2800" b="1" dirty="0">
              <a:solidFill>
                <a:srgbClr val="663300"/>
              </a:solidFill>
              <a:latin typeface="Palatino Linotype" pitchFamily="18" charset="0"/>
            </a:endParaRPr>
          </a:p>
        </p:txBody>
      </p:sp>
      <p:pic>
        <p:nvPicPr>
          <p:cNvPr id="16386" name="Picture 2" descr="C:\Documents and Settings\admin\Рабочий стол\ИзображенияБогов\Береги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4143404" cy="52496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4186238" cy="142872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Ра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Ярило-Солнце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00174"/>
            <a:ext cx="3714776" cy="406719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2800" b="1" dirty="0" smtClean="0">
                <a:solidFill>
                  <a:srgbClr val="663300"/>
                </a:solidFill>
                <a:latin typeface="Palatino Linotype" pitchFamily="18" charset="0"/>
              </a:rPr>
              <a:t>Покровитель Светлых помыслов, чистого Сердца и нашего светила. Благодаря энергии Тепла и Света, что даёт нам всем Ярило-Солнце, и возможна сама жизнь на Земле. </a:t>
            </a:r>
          </a:p>
          <a:p>
            <a:endParaRPr lang="ru-RU" sz="2400" dirty="0"/>
          </a:p>
        </p:txBody>
      </p:sp>
      <p:pic>
        <p:nvPicPr>
          <p:cNvPr id="17410" name="Picture 2" descr="C:\Documents and Settings\admin\Рабочий стол\ИзображенияБогов\Ярило-Солнц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546" y="785794"/>
            <a:ext cx="3613657" cy="5738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74638"/>
            <a:ext cx="7043758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Устройство Мира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8"/>
            <a:ext cx="3857620" cy="492442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663300"/>
                </a:solidFill>
                <a:latin typeface="Bookman Old Style" pitchFamily="18" charset="0"/>
              </a:rPr>
              <a:t>По воззрениям древних славян - Природа - это Храм, и всё, что их окружает - растения, животные, стихии огня, воздуха, земли и воды, сама Мать-Сыра Земля, планеты и звёзды - находятся под постоянным Божественным наблюдением, управлением и контролем.</a:t>
            </a:r>
          </a:p>
          <a:p>
            <a:endParaRPr lang="ru-RU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admin\Рабочий стол\ИзображенияБогов\Природа - это Хра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71546"/>
            <a:ext cx="4625824" cy="541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696" y="357166"/>
            <a:ext cx="4686304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4000528" cy="492442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400" b="1" dirty="0" smtClean="0">
                <a:solidFill>
                  <a:srgbClr val="006666"/>
                </a:solidFill>
                <a:latin typeface="Palatino Linotype" pitchFamily="18" charset="0"/>
              </a:rPr>
              <a:t>Вдохновляет музыкантов, поэтов, актёров, архитекторов и художников, всех одарённых творческих людей на создание их прекрасных произведений, несущих Миру радость красоты бытия.</a:t>
            </a:r>
            <a:endParaRPr lang="ru-RU" sz="2800" b="1" dirty="0" smtClean="0">
              <a:solidFill>
                <a:srgbClr val="006666"/>
              </a:solidFill>
              <a:latin typeface="Palatino Linotype" pitchFamily="18" charset="0"/>
            </a:endParaRPr>
          </a:p>
          <a:p>
            <a:endParaRPr lang="ru-RU" sz="2000" dirty="0"/>
          </a:p>
        </p:txBody>
      </p:sp>
      <p:pic>
        <p:nvPicPr>
          <p:cNvPr id="18434" name="Picture 2" descr="C:\Documents and Settings\admin\Рабочий стол\ИзображенияБогов\Нав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85794"/>
            <a:ext cx="3929090" cy="5445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010" y="285728"/>
            <a:ext cx="418627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Пересвет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071546"/>
            <a:ext cx="4329114" cy="550072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2200" b="1" dirty="0" smtClean="0">
                <a:solidFill>
                  <a:srgbClr val="663300"/>
                </a:solidFill>
                <a:latin typeface="Palatino Linotype" pitchFamily="18" charset="0"/>
              </a:rPr>
              <a:t>Под его Божественным началом русичи прошли долгий путь от былин стародавних времён до наших дней. Выстояли, несмотря ни на какие суровые, лихие времена, в большинстве своём сохранили свет любви своей Души, изначальную доброту, открытость и отзывчивость, честь и совесть и многие другие Божественные качества своего внутреннего мира. </a:t>
            </a:r>
            <a:endParaRPr lang="ru-RU" sz="2200" b="1" dirty="0">
              <a:solidFill>
                <a:srgbClr val="663300"/>
              </a:solidFill>
              <a:latin typeface="Palatino Linotype" pitchFamily="18" charset="0"/>
            </a:endParaRPr>
          </a:p>
        </p:txBody>
      </p:sp>
      <p:pic>
        <p:nvPicPr>
          <p:cNvPr id="19458" name="Picture 2" descr="C:\Documents and Settings\admin\Рабочий стол\ИзображенияБогов\peresve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3691533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285728"/>
            <a:ext cx="4386266" cy="267178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Птица Счастья</a:t>
            </a:r>
            <a:endParaRPr lang="ru-RU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" name="Picture 2" descr="C:\Documents and Settings\admin\Рабочий стол\ИзображенияБогов\Птица Счаст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42918"/>
            <a:ext cx="3683839" cy="5472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42976" y="2857496"/>
            <a:ext cx="49291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CC"/>
                </a:solidFill>
                <a:latin typeface="Palatino Linotype" pitchFamily="18" charset="0"/>
              </a:rPr>
              <a:t>Огненный вестник счастья - более известна как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C00CC"/>
                </a:solidFill>
                <a:latin typeface="Palatino Linotype" pitchFamily="18" charset="0"/>
              </a:rPr>
              <a:t>Жар-птица.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428604"/>
            <a:ext cx="6643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Главное божество древних славян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050" name="Picture 2" descr="C:\Documents and Settings\admin\Рабочий стол\ИзображенияБогов\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3924300" cy="5429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5072066" y="1000108"/>
            <a:ext cx="37147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Род  Небесный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Palatino Linotype" pitchFamily="18" charset="0"/>
              </a:rPr>
              <a:t>Среди </a:t>
            </a:r>
            <a:r>
              <a:rPr lang="ru-RU" sz="2000" b="1" dirty="0">
                <a:solidFill>
                  <a:srgbClr val="663300"/>
                </a:solidFill>
                <a:latin typeface="Palatino Linotype" pitchFamily="18" charset="0"/>
              </a:rPr>
              <a:t>множества богов древних славян один, вероятно, самый древний бог, стоит особняком. Этот бог, по представлениям древних славян, создал всё живое, всё существующее вокруг и разделил мир на видимый и невидимый - на Явь и Навь. Он дал миру закон – Правь. Имя этого бога можно услышать во множестве славянских слов: «</a:t>
            </a:r>
            <a:r>
              <a:rPr lang="ru-RU" sz="2000" b="1" dirty="0" err="1">
                <a:solidFill>
                  <a:srgbClr val="663300"/>
                </a:solidFill>
                <a:latin typeface="Palatino Linotype" pitchFamily="18" charset="0"/>
              </a:rPr>
              <a:t>при</a:t>
            </a:r>
            <a:r>
              <a:rPr lang="ru-RU" sz="2000" b="1" dirty="0" err="1">
                <a:solidFill>
                  <a:srgbClr val="C00000"/>
                </a:solidFill>
                <a:latin typeface="Palatino Linotype" pitchFamily="18" charset="0"/>
              </a:rPr>
              <a:t>РОД</a:t>
            </a:r>
            <a:r>
              <a:rPr lang="ru-RU" sz="2000" b="1" dirty="0" err="1">
                <a:solidFill>
                  <a:srgbClr val="663300"/>
                </a:solidFill>
                <a:latin typeface="Palatino Linotype" pitchFamily="18" charset="0"/>
              </a:rPr>
              <a:t>а</a:t>
            </a:r>
            <a:r>
              <a:rPr lang="ru-RU" sz="2000" b="1" dirty="0">
                <a:solidFill>
                  <a:srgbClr val="663300"/>
                </a:solidFill>
                <a:latin typeface="Palatino Linotype" pitchFamily="18" charset="0"/>
              </a:rPr>
              <a:t>», «</a:t>
            </a:r>
            <a:r>
              <a:rPr lang="ru-RU" sz="2000" b="1" dirty="0" err="1">
                <a:solidFill>
                  <a:srgbClr val="663300"/>
                </a:solidFill>
                <a:latin typeface="Palatino Linotype" pitchFamily="18" charset="0"/>
              </a:rPr>
              <a:t>по</a:t>
            </a:r>
            <a:r>
              <a:rPr lang="ru-RU" sz="2000" b="1" dirty="0" err="1">
                <a:solidFill>
                  <a:srgbClr val="C00000"/>
                </a:solidFill>
                <a:latin typeface="Palatino Linotype" pitchFamily="18" charset="0"/>
              </a:rPr>
              <a:t>РОД</a:t>
            </a:r>
            <a:r>
              <a:rPr lang="ru-RU" sz="2000" b="1" dirty="0" err="1">
                <a:solidFill>
                  <a:srgbClr val="663300"/>
                </a:solidFill>
                <a:latin typeface="Palatino Linotype" pitchFamily="18" charset="0"/>
              </a:rPr>
              <a:t>а</a:t>
            </a:r>
            <a:r>
              <a:rPr lang="ru-RU" sz="2000" b="1" dirty="0">
                <a:solidFill>
                  <a:srgbClr val="663300"/>
                </a:solidFill>
                <a:latin typeface="Palatino Linotype" pitchFamily="18" charset="0"/>
              </a:rPr>
              <a:t>», </a:t>
            </a:r>
            <a:r>
              <a:rPr lang="ru-RU" sz="2000" b="1" dirty="0" err="1">
                <a:solidFill>
                  <a:srgbClr val="C00000"/>
                </a:solidFill>
                <a:latin typeface="Palatino Linotype" pitchFamily="18" charset="0"/>
              </a:rPr>
              <a:t>РОД</a:t>
            </a:r>
            <a:r>
              <a:rPr lang="ru-RU" sz="2000" b="1" dirty="0" err="1">
                <a:solidFill>
                  <a:srgbClr val="663300"/>
                </a:solidFill>
                <a:latin typeface="Palatino Linotype" pitchFamily="18" charset="0"/>
              </a:rPr>
              <a:t>ина</a:t>
            </a:r>
            <a:r>
              <a:rPr lang="ru-RU" sz="2000" b="1" dirty="0">
                <a:solidFill>
                  <a:srgbClr val="663300"/>
                </a:solidFill>
                <a:latin typeface="Palatino Linotype" pitchFamily="18" charset="0"/>
              </a:rPr>
              <a:t>». Имя этому Единому богу – </a:t>
            </a:r>
            <a:r>
              <a:rPr lang="ru-RU" sz="2000" b="1" dirty="0">
                <a:solidFill>
                  <a:srgbClr val="C00000"/>
                </a:solidFill>
                <a:latin typeface="Palatino Linotype" pitchFamily="18" charset="0"/>
              </a:rPr>
              <a:t>Род.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74638"/>
            <a:ext cx="7043758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Мать-Сыра Земля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00174"/>
            <a:ext cx="3857620" cy="413860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</a:t>
            </a:r>
            <a:endParaRPr lang="ru-RU" sz="2000" b="1" dirty="0" smtClean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5" name="Picture 2" descr="C:\Documents and Settings\admin\Рабочий стол\ИзображенияБогов\Мать-Сыра-Зем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08"/>
            <a:ext cx="3967840" cy="5643578"/>
          </a:xfrm>
          <a:prstGeom prst="round2DiagRect">
            <a:avLst>
              <a:gd name="adj1" fmla="val 3601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785794"/>
            <a:ext cx="371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663300"/>
                </a:solidFill>
                <a:latin typeface="Palatino Linotype" pitchFamily="18" charset="0"/>
              </a:rPr>
              <a:t>Так в древности   пращуры именовали нашу зелёно-голубую планету, материнскую колыбель всего человечества. </a:t>
            </a:r>
            <a:endParaRPr lang="ru-RU" sz="3200" b="1" dirty="0">
              <a:solidFill>
                <a:srgbClr val="6633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14290"/>
            <a:ext cx="4714908" cy="79690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Сварог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ru-RU" sz="3600" dirty="0">
              <a:latin typeface="Palatino Linotype" pitchFamily="18" charset="0"/>
            </a:endParaRPr>
          </a:p>
        </p:txBody>
      </p:sp>
      <p:pic>
        <p:nvPicPr>
          <p:cNvPr id="4098" name="Picture 2" descr="C:\Documents and Settings\admin\Рабочий стол\ИзображенияБогов\Сварог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3929090" cy="53405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86380" y="500042"/>
            <a:ext cx="35004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u="sng" dirty="0" smtClean="0">
                <a:solidFill>
                  <a:srgbClr val="C00000"/>
                </a:solidFill>
                <a:latin typeface="Palatino Linotype" pitchFamily="18" charset="0"/>
                <a:ea typeface="Times New Roman" pitchFamily="18" charset="0"/>
              </a:rPr>
              <a:t>Бог кузнечного дела. </a:t>
            </a:r>
          </a:p>
          <a:p>
            <a:pPr lvl="0" eaLnBrk="0" hangingPunct="0"/>
            <a:r>
              <a:rPr lang="ru-RU" sz="2400" b="1" dirty="0" smtClean="0">
                <a:solidFill>
                  <a:srgbClr val="663300"/>
                </a:solidFill>
                <a:latin typeface="Palatino Linotype" pitchFamily="18" charset="0"/>
                <a:ea typeface="Times New Roman" pitchFamily="18" charset="0"/>
              </a:rPr>
              <a:t>Его древние славяне считали создателем земли. Найдя волшебный Алатырь-камень, он начал пахать им океан, который сгустился и стал сушей. Множество знаний подарил людям Сварог. Он был тем, кто даровал людям вдохновенье на создание чего-либо.</a:t>
            </a:r>
            <a:endParaRPr lang="ru-RU" sz="2400" b="1" dirty="0" smtClean="0">
              <a:solidFill>
                <a:srgbClr val="6633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6943716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Любовь - Лада матушка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3643338" cy="5429288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2400" b="1" dirty="0" smtClean="0">
                <a:solidFill>
                  <a:srgbClr val="663300"/>
                </a:solidFill>
                <a:latin typeface="Palatino Linotype" pitchFamily="18" charset="0"/>
              </a:rPr>
              <a:t>Первая, кого породил Род Небесный. В человеческом понимании это всё светлое, доброе, что объединяет между собой людей на принципах взаимопомощи, сотрудничества, братства. Она даёт Лад и Гармонию между мужчиной и женщиной.</a:t>
            </a:r>
            <a:endParaRPr lang="ru-RU" sz="2400" b="1" dirty="0">
              <a:solidFill>
                <a:srgbClr val="663300"/>
              </a:solidFill>
              <a:latin typeface="Palatino Linotype" pitchFamily="18" charset="0"/>
            </a:endParaRPr>
          </a:p>
        </p:txBody>
      </p:sp>
      <p:pic>
        <p:nvPicPr>
          <p:cNvPr id="5122" name="Picture 2" descr="C:\Documents and Settings\admin\Рабочий стол\ИзображенияБогов\Лад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85794"/>
            <a:ext cx="3924300" cy="58674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5114932" cy="7254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Велес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619103"/>
            <a:ext cx="3971924" cy="623889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Palatino Linotype" pitchFamily="18" charset="0"/>
              </a:rPr>
              <a:t>	Хозяин дикой Природы. Покровитель домашних животных, Господин Путей, покровитель всех путешественников. Покровитель торговли, посредник в договорах и толкователь законов. Податель богатств. Покровитель знающих и ищущих, учитель искусствам. Бог удачи.</a:t>
            </a:r>
            <a:endParaRPr lang="ru-RU" sz="2400" b="1" dirty="0">
              <a:solidFill>
                <a:srgbClr val="663300"/>
              </a:solidFill>
              <a:latin typeface="Palatino Linotype" pitchFamily="18" charset="0"/>
            </a:endParaRPr>
          </a:p>
        </p:txBody>
      </p:sp>
      <p:pic>
        <p:nvPicPr>
          <p:cNvPr id="6146" name="Picture 2" descr="C:\Documents and Settings\admin\Рабочий стол\ИзображенияБогов\Ве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3571900" cy="5201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Святогор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72066" y="1142984"/>
            <a:ext cx="3757610" cy="542928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000" b="1" dirty="0" smtClean="0">
                <a:solidFill>
                  <a:srgbClr val="663300"/>
                </a:solidFill>
                <a:latin typeface="Palatino Linotype" pitchFamily="18" charset="0"/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latin typeface="Palatino Linotype" pitchFamily="18" charset="0"/>
              </a:rPr>
              <a:t>На своих могучих плечах держит свод небесный, а внизу находится царство поднебесное. Он могучий Столп, Гора Света. В древних славянских сказаниях Святогор представлен Могучим, Грозным, Непобедимым Витязем.</a:t>
            </a:r>
            <a:endParaRPr lang="ru-RU" sz="2800" b="1" dirty="0">
              <a:solidFill>
                <a:srgbClr val="663300"/>
              </a:solidFill>
              <a:latin typeface="Palatino Linotype" pitchFamily="18" charset="0"/>
            </a:endParaRPr>
          </a:p>
        </p:txBody>
      </p:sp>
      <p:pic>
        <p:nvPicPr>
          <p:cNvPr id="7171" name="Picture 3" descr="C:\Documents and Settings\admin\Рабочий стол\ИзображенияБогов\Святогор.jpg"/>
          <p:cNvPicPr>
            <a:picLocks noChangeAspect="1" noChangeArrowheads="1"/>
          </p:cNvPicPr>
          <p:nvPr/>
        </p:nvPicPr>
        <p:blipFill>
          <a:blip r:embed="rId3" cstate="print"/>
          <a:srcRect r="12352" b="12500"/>
          <a:stretch>
            <a:fillRect/>
          </a:stretch>
        </p:blipFill>
        <p:spPr bwMode="auto">
          <a:xfrm>
            <a:off x="1142976" y="1142984"/>
            <a:ext cx="4245458" cy="5143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Крышень и Рада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4000528" cy="38576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663300"/>
                </a:solidFill>
                <a:latin typeface="Palatino Linotype" pitchFamily="18" charset="0"/>
              </a:rPr>
              <a:t>Младший сын Рода Небесного со своей Божественной спутницей. </a:t>
            </a:r>
          </a:p>
          <a:p>
            <a:endParaRPr lang="ru-RU" dirty="0"/>
          </a:p>
        </p:txBody>
      </p:sp>
      <p:pic>
        <p:nvPicPr>
          <p:cNvPr id="8194" name="Picture 2" descr="C:\Documents and Settings\admin\Рабочий стол\ИзображенияБогов\Крыш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46"/>
            <a:ext cx="3924300" cy="533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3115</Words>
  <Application>Microsoft Office PowerPoint</Application>
  <PresentationFormat>Экран (4:3)</PresentationFormat>
  <Paragraphs>150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Flora</vt:lpstr>
      <vt:lpstr>Б О Г И  Д Р Е В Н И Х  С Л А В Я Н</vt:lpstr>
      <vt:lpstr>Устройство Мира</vt:lpstr>
      <vt:lpstr>Слайд 3</vt:lpstr>
      <vt:lpstr>Мать-Сыра Земля</vt:lpstr>
      <vt:lpstr>Сварог  </vt:lpstr>
      <vt:lpstr>Любовь - Лада матушка  </vt:lpstr>
      <vt:lpstr>Велес</vt:lpstr>
      <vt:lpstr>Святогор</vt:lpstr>
      <vt:lpstr>Крышень и Рада</vt:lpstr>
      <vt:lpstr>Макошь</vt:lpstr>
      <vt:lpstr>Перун</vt:lpstr>
      <vt:lpstr>Белобог</vt:lpstr>
      <vt:lpstr>Святовит </vt:lpstr>
      <vt:lpstr>Даждьбог </vt:lpstr>
      <vt:lpstr>Марена - Зима-Матушка  </vt:lpstr>
      <vt:lpstr>Морозко</vt:lpstr>
      <vt:lpstr>Джива (Жива)  </vt:lpstr>
      <vt:lpstr>Берегиня</vt:lpstr>
      <vt:lpstr>Бог Ра  Ярило-Солнце  </vt:lpstr>
      <vt:lpstr>Навна </vt:lpstr>
      <vt:lpstr>Пересвет</vt:lpstr>
      <vt:lpstr>Птица Счастья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Древних славян</dc:title>
  <dc:creator>Маргарита</dc:creator>
  <cp:lastModifiedBy>ДВ</cp:lastModifiedBy>
  <cp:revision>30</cp:revision>
  <dcterms:created xsi:type="dcterms:W3CDTF">2010-02-25T12:26:25Z</dcterms:created>
  <dcterms:modified xsi:type="dcterms:W3CDTF">2011-02-22T07:52:11Z</dcterms:modified>
</cp:coreProperties>
</file>