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4" r:id="rId2"/>
    <p:sldId id="275" r:id="rId3"/>
    <p:sldId id="276" r:id="rId4"/>
    <p:sldId id="277" r:id="rId5"/>
    <p:sldId id="280" r:id="rId6"/>
    <p:sldId id="279" r:id="rId7"/>
    <p:sldId id="278" r:id="rId8"/>
    <p:sldId id="281" r:id="rId9"/>
    <p:sldId id="282" r:id="rId10"/>
    <p:sldId id="283" r:id="rId11"/>
    <p:sldId id="286" r:id="rId12"/>
    <p:sldId id="288" r:id="rId13"/>
    <p:sldId id="289" r:id="rId14"/>
    <p:sldId id="269" r:id="rId15"/>
    <p:sldId id="270" r:id="rId16"/>
    <p:sldId id="290" r:id="rId17"/>
    <p:sldId id="291" r:id="rId18"/>
    <p:sldId id="292" r:id="rId19"/>
    <p:sldId id="293" r:id="rId20"/>
    <p:sldId id="294" r:id="rId21"/>
    <p:sldId id="296" r:id="rId22"/>
    <p:sldId id="297" r:id="rId23"/>
    <p:sldId id="299" r:id="rId24"/>
    <p:sldId id="298" r:id="rId25"/>
    <p:sldId id="257" r:id="rId26"/>
    <p:sldId id="29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131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C36CB-4FF8-488A-B511-419B93DE1BBB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944FE-0D5F-4502-97E6-DD1924405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44FE-0D5F-4502-97E6-DD192440575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5FE-AE5F-4B87-BEA6-823D04318094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1C5FE-AE5F-4B87-BEA6-823D04318094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8E16F-3179-4418-8B77-C6244DB6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12" Type="http://schemas.openxmlformats.org/officeDocument/2006/relationships/image" Target="../media/image33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11" Type="http://schemas.openxmlformats.org/officeDocument/2006/relationships/image" Target="../media/image32.gif"/><Relationship Id="rId5" Type="http://schemas.openxmlformats.org/officeDocument/2006/relationships/image" Target="../media/image26.gif"/><Relationship Id="rId10" Type="http://schemas.openxmlformats.org/officeDocument/2006/relationships/image" Target="../media/image31.gif"/><Relationship Id="rId4" Type="http://schemas.openxmlformats.org/officeDocument/2006/relationships/image" Target="../media/image25.gif"/><Relationship Id="rId9" Type="http://schemas.openxmlformats.org/officeDocument/2006/relationships/image" Target="../media/image30.gif"/><Relationship Id="rId1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iddqd\My documents\Мои рисунки\4b6518dfbc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7288" y="-1643098"/>
            <a:ext cx="8429684" cy="10509724"/>
          </a:xfrm>
          <a:prstGeom prst="rect">
            <a:avLst/>
          </a:prstGeom>
          <a:noFill/>
        </p:spPr>
      </p:pic>
      <p:pic>
        <p:nvPicPr>
          <p:cNvPr id="23555" name="Picture 3" descr="C:\Documents and Settings\iddqd\My documents\Мои рисунки\3f002fd991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0"/>
            <a:ext cx="4486275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357694"/>
            <a:ext cx="96440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Славяне</a:t>
            </a:r>
            <a:endParaRPr lang="ru-RU" sz="20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4286248" y="-1643098"/>
            <a:ext cx="3286148" cy="64294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Prezentacii.com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iddqd\My documents\Мои рисунки\фон\backgrounds_0005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Славяне почитали огонь небесный (молния, солнце) </a:t>
            </a:r>
          </a:p>
          <a:p>
            <a:r>
              <a:rPr lang="ru-RU" sz="2400" dirty="0" smtClean="0"/>
              <a:t>и огонь земной (домашний очаг, костер). 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Небесный огонь соединял в себе два начала – карающее, воплощенное позднее в образе Перуна; и очищающее, несущее свет, тепло, а вместе с ними и жизнь. </a:t>
            </a:r>
            <a:endParaRPr lang="ru-RU" sz="2400" dirty="0"/>
          </a:p>
        </p:txBody>
      </p:sp>
      <p:pic>
        <p:nvPicPr>
          <p:cNvPr id="35845" name="Picture 5" descr="C:\Documents and Settings\iddqd\My documents\Мои рисунки\огонь курение\0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2202547" cy="3052100"/>
          </a:xfrm>
          <a:prstGeom prst="rect">
            <a:avLst/>
          </a:prstGeom>
          <a:noFill/>
        </p:spPr>
      </p:pic>
      <p:pic>
        <p:nvPicPr>
          <p:cNvPr id="35846" name="Picture 6" descr="C:\Documents and Settings\iddqd\My documents\Мои рисунки\звезды мир\0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071810"/>
            <a:ext cx="2173838" cy="2344079"/>
          </a:xfrm>
          <a:prstGeom prst="rect">
            <a:avLst/>
          </a:prstGeom>
          <a:noFill/>
        </p:spPr>
      </p:pic>
      <p:pic>
        <p:nvPicPr>
          <p:cNvPr id="35847" name="Picture 7" descr="C:\Documents and Settings\iddqd\My documents\Мои рисунки\звезды мир\11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571876"/>
            <a:ext cx="2428889" cy="2873392"/>
          </a:xfrm>
          <a:prstGeom prst="rect">
            <a:avLst/>
          </a:prstGeom>
          <a:noFill/>
        </p:spPr>
      </p:pic>
      <p:pic>
        <p:nvPicPr>
          <p:cNvPr id="35848" name="Picture 8" descr="C:\Documents and Settings\iddqd\My documents\Мои рисунки\звезды мир\sun_tu4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642918"/>
            <a:ext cx="3938021" cy="3500462"/>
          </a:xfrm>
          <a:prstGeom prst="rect">
            <a:avLst/>
          </a:prstGeom>
          <a:noFill/>
        </p:spPr>
      </p:pic>
      <p:sp>
        <p:nvSpPr>
          <p:cNvPr id="18" name="Стрелка вниз 17"/>
          <p:cNvSpPr/>
          <p:nvPr/>
        </p:nvSpPr>
        <p:spPr>
          <a:xfrm rot="1520085">
            <a:off x="2633900" y="1029550"/>
            <a:ext cx="192117" cy="2745526"/>
          </a:xfrm>
          <a:prstGeom prst="downArrow">
            <a:avLst>
              <a:gd name="adj1" fmla="val 57788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071934" y="1214422"/>
            <a:ext cx="214314" cy="142876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20646483">
            <a:off x="5932780" y="634671"/>
            <a:ext cx="239271" cy="2145772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51" name="Picture 11" descr="C:\Documents and Settings\iddqd\My documents\Мои рисунки\b8ad4d7fc9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2714620"/>
            <a:ext cx="3317238" cy="2814642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50006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Огонь земной воплощался в образе домашнего очага – защиты и объединяющего начала семьи. </a:t>
            </a:r>
          </a:p>
          <a:p>
            <a:r>
              <a:rPr lang="ru-RU" sz="2800" dirty="0">
                <a:solidFill>
                  <a:srgbClr val="FFFF00"/>
                </a:solidFill>
              </a:rPr>
              <a:t>Д</a:t>
            </a:r>
            <a:r>
              <a:rPr lang="ru-RU" sz="2800" dirty="0" smtClean="0">
                <a:solidFill>
                  <a:srgbClr val="FFFF00"/>
                </a:solidFill>
              </a:rPr>
              <a:t>омашний огонь постоянно поддерживали в печи, сохраняли его ночью в виде горячих углей как символ достатка и благополучия в доме. Он осмыслялся как живое существо, способное защищать, гневаться, наказывать. Образ домашнего огня упоминается в сказках, заговорах, оберегах. </a:t>
            </a:r>
          </a:p>
        </p:txBody>
      </p:sp>
      <p:pic>
        <p:nvPicPr>
          <p:cNvPr id="36866" name="Picture 2" descr="C:\Documents and Settings\iddqd\My documents\Мои рисунки\огонь курение\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714356"/>
            <a:ext cx="3714744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iddqd\My documents\Мои рисунки\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-1071594"/>
            <a:ext cx="11430080" cy="8572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52864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Вода</a:t>
            </a:r>
            <a:r>
              <a:rPr lang="ru-RU" sz="2400" dirty="0" smtClean="0">
                <a:solidFill>
                  <a:srgbClr val="FFFF00"/>
                </a:solidFill>
              </a:rPr>
              <a:t> являлась той стихией, из которой, по мнению славян, возникла сама земля;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на воде, по представлению славян и других народов, она и покоится.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Если огонь связывается с культурой, то вода, как и земля, - с жизнью.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У славян широко представлен культ колодцев, ключей, озер – вообще всяких водных источников.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Воде и огню посвящен праздник </a:t>
            </a:r>
            <a:r>
              <a:rPr lang="ru-RU" sz="2400" b="1" dirty="0" smtClean="0">
                <a:solidFill>
                  <a:srgbClr val="FFFF00"/>
                </a:solidFill>
              </a:rPr>
              <a:t>Ивана Купалы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Обливание водой в этот день было не только очистительным, но и должно было способствовать возникновению животворящего для земли дождя.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iddqd\My documents\Мои рисунки\25588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6414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С</a:t>
            </a:r>
            <a:r>
              <a:rPr lang="ru-RU" sz="3200" b="1" dirty="0" smtClean="0">
                <a:solidFill>
                  <a:srgbClr val="FFFF00"/>
                </a:solidFill>
              </a:rPr>
              <a:t>лавяне делили мир на три яруса.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928670"/>
            <a:ext cx="3530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Верхний ярус — небо, мир богов.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9288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Средний ярус — мир людей.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Нижний, подземный ярус — мир духов, теней.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428728" y="571480"/>
            <a:ext cx="1000132" cy="714380"/>
          </a:xfrm>
          <a:prstGeom prst="curvedRightArrow">
            <a:avLst>
              <a:gd name="adj1" fmla="val 13942"/>
              <a:gd name="adj2" fmla="val 45838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85720" y="571480"/>
            <a:ext cx="1000132" cy="1714512"/>
          </a:xfrm>
          <a:prstGeom prst="curvedRightArrow">
            <a:avLst>
              <a:gd name="adj1" fmla="val 13942"/>
              <a:gd name="adj2" fmla="val 45838"/>
              <a:gd name="adj3" fmla="val 25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4429124" y="2071678"/>
            <a:ext cx="1357322" cy="4071966"/>
          </a:xfrm>
          <a:prstGeom prst="curvedLeftArrow">
            <a:avLst>
              <a:gd name="adj1" fmla="val 17612"/>
              <a:gd name="adj2" fmla="val 33193"/>
              <a:gd name="adj3" fmla="val 3043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6000768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«Навь» </a:t>
            </a:r>
            <a:endParaRPr lang="ru-RU" sz="3600" dirty="0">
              <a:solidFill>
                <a:schemeClr val="accent3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2143108" y="2143116"/>
            <a:ext cx="2143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«Явь» </a:t>
            </a:r>
            <a:endParaRPr lang="ru-RU" sz="4000" dirty="0">
              <a:solidFill>
                <a:schemeClr val="accent3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9058" y="1285860"/>
            <a:ext cx="2525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«Правь» </a:t>
            </a:r>
            <a:endParaRPr lang="ru-RU" sz="3600" dirty="0">
              <a:solidFill>
                <a:schemeClr val="accent3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iddqd\My documents\Мои рисунки\180px-Древо_жиз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85728"/>
            <a:ext cx="3755582" cy="29210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3504" y="35004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Древо жизни в белокаменной резьбе, </a:t>
            </a:r>
            <a:endParaRPr lang="en-US" dirty="0" smtClean="0"/>
          </a:p>
          <a:p>
            <a:r>
              <a:rPr lang="ru-RU" dirty="0" smtClean="0"/>
              <a:t>г. Владимир, XII век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286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 средневековых изображениях славяне делили мир на три яруса. </a:t>
            </a:r>
          </a:p>
          <a:p>
            <a:endParaRPr lang="ru-RU" dirty="0" smtClean="0"/>
          </a:p>
          <a:p>
            <a:r>
              <a:rPr lang="ru-RU" dirty="0" smtClean="0"/>
              <a:t>Верхний ярус —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небо, мир богов. </a:t>
            </a:r>
          </a:p>
          <a:p>
            <a:r>
              <a:rPr lang="ru-RU" dirty="0" smtClean="0"/>
              <a:t>Средний ярус —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мир людей.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8573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Нижний, подземный ярус —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мир духов, теней.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500570"/>
            <a:ext cx="8501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Все три яруса объединяло </a:t>
            </a:r>
            <a:r>
              <a:rPr lang="ru-RU" sz="3200" b="1" dirty="0" smtClean="0">
                <a:solidFill>
                  <a:srgbClr val="00B050"/>
                </a:solidFill>
                <a:latin typeface="Arial Black" pitchFamily="34" charset="0"/>
              </a:rPr>
              <a:t>мировое древо, </a:t>
            </a:r>
            <a:r>
              <a:rPr lang="ru-RU" sz="3200" dirty="0" smtClean="0"/>
              <a:t>или </a:t>
            </a:r>
            <a:r>
              <a:rPr lang="ru-RU" sz="3200" b="1" dirty="0" smtClean="0"/>
              <a:t>древо жизни</a:t>
            </a:r>
            <a:r>
              <a:rPr lang="ru-RU" sz="3200" dirty="0" smtClean="0"/>
              <a:t>: корнями оно уходило под землю, ствол и дупло в нём — в мире людей, а ветви — в небе.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-1143032"/>
            <a:ext cx="8643998" cy="584043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endParaRPr lang="ru-RU" baseline="30000" dirty="0" smtClean="0"/>
          </a:p>
          <a:p>
            <a:pPr>
              <a:buNone/>
            </a:pPr>
            <a:r>
              <a:rPr lang="ru-RU" baseline="30000" dirty="0" smtClean="0"/>
              <a:t> </a:t>
            </a:r>
            <a:r>
              <a:rPr lang="ru-RU" dirty="0" smtClean="0"/>
              <a:t>   С образом древа связана кириллическая буква </a:t>
            </a:r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</a:rPr>
              <a:t>«Ж» </a:t>
            </a:r>
            <a:r>
              <a:rPr lang="ru-RU" b="1" dirty="0" smtClean="0"/>
              <a:t>(«живот», «живете» — жизнь).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3214686"/>
            <a:ext cx="22108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«Правь»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929066"/>
            <a:ext cx="18036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«Явь»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iddqd\Рабочий стол\Сказочные персонажи\7a35da76e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00174"/>
            <a:ext cx="3571875" cy="4648209"/>
          </a:xfrm>
          <a:prstGeom prst="rect">
            <a:avLst/>
          </a:prstGeom>
          <a:noFill/>
        </p:spPr>
      </p:pic>
      <p:sp>
        <p:nvSpPr>
          <p:cNvPr id="12" name="Облако 11"/>
          <p:cNvSpPr/>
          <p:nvPr/>
        </p:nvSpPr>
        <p:spPr>
          <a:xfrm>
            <a:off x="285720" y="5929330"/>
            <a:ext cx="8501122" cy="92867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«Навь»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214554"/>
            <a:ext cx="88583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3200" dirty="0" smtClean="0"/>
              <a:t>По мнению учён</a:t>
            </a:r>
            <a:r>
              <a:rPr lang="ru-RU" sz="3200" dirty="0" smtClean="0">
                <a:solidFill>
                  <a:srgbClr val="FFFF00"/>
                </a:solidFill>
              </a:rPr>
              <a:t>ых, у славян </a:t>
            </a:r>
            <a:r>
              <a:rPr lang="ru-RU" sz="3200" dirty="0" smtClean="0"/>
              <a:t>мировым древом был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дуб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Распределите по ярусам животных</a:t>
            </a:r>
            <a:r>
              <a:rPr lang="ru-RU" dirty="0" smtClean="0"/>
              <a:t>:  </a:t>
            </a:r>
            <a:endParaRPr lang="ru-RU" b="1" dirty="0"/>
          </a:p>
        </p:txBody>
      </p:sp>
      <p:pic>
        <p:nvPicPr>
          <p:cNvPr id="3" name="Picture 2" descr="C:\Documents and Settings\iddqd\My documents\Мои рисунки\животные\u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2219297" cy="1603538"/>
          </a:xfrm>
          <a:prstGeom prst="rect">
            <a:avLst/>
          </a:prstGeom>
          <a:noFill/>
        </p:spPr>
      </p:pic>
      <p:pic>
        <p:nvPicPr>
          <p:cNvPr id="3074" name="Picture 2" descr="C:\Documents and Settings\iddqd\My documents\Мои рисунки\животные\sc_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928670"/>
            <a:ext cx="1280902" cy="1452569"/>
          </a:xfrm>
          <a:prstGeom prst="rect">
            <a:avLst/>
          </a:prstGeom>
          <a:noFill/>
        </p:spPr>
      </p:pic>
      <p:pic>
        <p:nvPicPr>
          <p:cNvPr id="3075" name="Picture 3" descr="C:\Documents and Settings\iddqd\My documents\Мои рисунки\животные\ptisa04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85794"/>
            <a:ext cx="2064384" cy="1747845"/>
          </a:xfrm>
          <a:prstGeom prst="rect">
            <a:avLst/>
          </a:prstGeom>
          <a:noFill/>
        </p:spPr>
      </p:pic>
      <p:pic>
        <p:nvPicPr>
          <p:cNvPr id="3076" name="Picture 4" descr="C:\Documents and Settings\iddqd\My documents\Мои рисунки\животные\Pic_11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785794"/>
            <a:ext cx="1447797" cy="1910022"/>
          </a:xfrm>
          <a:prstGeom prst="rect">
            <a:avLst/>
          </a:prstGeom>
          <a:noFill/>
        </p:spPr>
      </p:pic>
      <p:pic>
        <p:nvPicPr>
          <p:cNvPr id="3078" name="Picture 6" descr="C:\Documents and Settings\iddqd\My documents\Мои рисунки\животные\Photo%2001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500570"/>
            <a:ext cx="4057650" cy="1971675"/>
          </a:xfrm>
          <a:prstGeom prst="rect">
            <a:avLst/>
          </a:prstGeom>
          <a:noFill/>
        </p:spPr>
      </p:pic>
      <p:pic>
        <p:nvPicPr>
          <p:cNvPr id="3079" name="Picture 7" descr="C:\Documents and Settings\iddqd\My documents\Мои рисунки\животные\Ins3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3143248"/>
            <a:ext cx="1428760" cy="1428760"/>
          </a:xfrm>
          <a:prstGeom prst="rect">
            <a:avLst/>
          </a:prstGeom>
          <a:noFill/>
        </p:spPr>
      </p:pic>
      <p:pic>
        <p:nvPicPr>
          <p:cNvPr id="3081" name="Picture 9" descr="C:\Documents and Settings\iddqd\My documents\Мои рисунки\животные\elephant_dance_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4714884"/>
            <a:ext cx="2342743" cy="1719271"/>
          </a:xfrm>
          <a:prstGeom prst="rect">
            <a:avLst/>
          </a:prstGeom>
          <a:noFill/>
        </p:spPr>
      </p:pic>
      <p:pic>
        <p:nvPicPr>
          <p:cNvPr id="3082" name="Picture 10" descr="C:\Documents and Settings\iddqd\My documents\Мои рисунки\животные\dogs_8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4786302"/>
            <a:ext cx="2762264" cy="2071698"/>
          </a:xfrm>
          <a:prstGeom prst="rect">
            <a:avLst/>
          </a:prstGeom>
          <a:noFill/>
        </p:spPr>
      </p:pic>
      <p:pic>
        <p:nvPicPr>
          <p:cNvPr id="3084" name="Picture 12" descr="C:\Documents and Settings\iddqd\My documents\Мои рисунки\животные\animal76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2571744"/>
            <a:ext cx="2176474" cy="1554624"/>
          </a:xfrm>
          <a:prstGeom prst="rect">
            <a:avLst/>
          </a:prstGeom>
          <a:noFill/>
        </p:spPr>
      </p:pic>
      <p:pic>
        <p:nvPicPr>
          <p:cNvPr id="3086" name="Picture 14" descr="C:\Documents and Settings\iddqd\My documents\Мои рисунки\животные\ani-crow_eating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3042" y="5657842"/>
            <a:ext cx="1714512" cy="1200158"/>
          </a:xfrm>
          <a:prstGeom prst="rect">
            <a:avLst/>
          </a:prstGeom>
          <a:noFill/>
        </p:spPr>
      </p:pic>
      <p:pic>
        <p:nvPicPr>
          <p:cNvPr id="3087" name="Picture 15" descr="C:\Documents and Settings\iddqd\My documents\Мои рисунки\животные\1015_babochkiz_narod_ru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20" y="3714752"/>
            <a:ext cx="1552575" cy="1419225"/>
          </a:xfrm>
          <a:prstGeom prst="rect">
            <a:avLst/>
          </a:prstGeom>
          <a:noFill/>
        </p:spPr>
      </p:pic>
      <p:pic>
        <p:nvPicPr>
          <p:cNvPr id="3088" name="Picture 16" descr="C:\Documents and Settings\iddqd\My documents\Мои рисунки\животные\bird4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28" y="2714620"/>
            <a:ext cx="1510395" cy="1762128"/>
          </a:xfrm>
          <a:prstGeom prst="rect">
            <a:avLst/>
          </a:prstGeom>
          <a:noFill/>
        </p:spPr>
      </p:pic>
      <p:pic>
        <p:nvPicPr>
          <p:cNvPr id="3089" name="Picture 17" descr="C:\Documents and Settings\iddqd\My documents\Мои рисунки\животные\332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58" y="2500306"/>
            <a:ext cx="1752600" cy="1143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500298" y="200024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4389899" y="2071677"/>
            <a:ext cx="539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57950" y="192880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429652" y="221455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4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928794" y="335756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5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286248" y="350043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6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72198" y="35718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7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572528" y="4214818"/>
            <a:ext cx="230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8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14282" y="507207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9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00100" y="6215082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10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286116" y="62865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11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143636" y="5929330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12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572528" y="60007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143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Распределите по ярусам: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iddqd\My documents\Мои рисунки\звезды мир\8cef944c627165c5816428a476354aa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785794"/>
            <a:ext cx="2594825" cy="3081354"/>
          </a:xfrm>
          <a:prstGeom prst="rect">
            <a:avLst/>
          </a:prstGeom>
          <a:noFill/>
        </p:spPr>
      </p:pic>
      <p:pic>
        <p:nvPicPr>
          <p:cNvPr id="4102" name="Picture 6" descr="C:\Documents and Settings\iddqd\Рабочий стол\Сказочные персонажи\b861062e1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000504"/>
            <a:ext cx="2916237" cy="2341563"/>
          </a:xfrm>
          <a:prstGeom prst="rect">
            <a:avLst/>
          </a:prstGeom>
          <a:noFill/>
        </p:spPr>
      </p:pic>
      <p:pic>
        <p:nvPicPr>
          <p:cNvPr id="4103" name="Picture 7" descr="C:\Documents and Settings\iddqd\Рабочий стол\Сказочные персонажи\15976195f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2324100" cy="2905125"/>
          </a:xfrm>
          <a:prstGeom prst="rect">
            <a:avLst/>
          </a:prstGeom>
          <a:noFill/>
        </p:spPr>
      </p:pic>
      <p:pic>
        <p:nvPicPr>
          <p:cNvPr id="4104" name="Picture 8" descr="C:\Documents and Settings\iddqd\Рабочий стол\Сказочные персонажи\3729c779d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71480"/>
            <a:ext cx="2244737" cy="2244737"/>
          </a:xfrm>
          <a:prstGeom prst="rect">
            <a:avLst/>
          </a:prstGeom>
          <a:noFill/>
        </p:spPr>
      </p:pic>
      <p:pic>
        <p:nvPicPr>
          <p:cNvPr id="4105" name="Picture 9" descr="C:\Documents and Settings\iddqd\Рабочий стол\Сказочные персонажи\2999d984c6c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3786190"/>
            <a:ext cx="1518395" cy="2616202"/>
          </a:xfrm>
          <a:prstGeom prst="rect">
            <a:avLst/>
          </a:prstGeom>
          <a:noFill/>
        </p:spPr>
      </p:pic>
      <p:pic>
        <p:nvPicPr>
          <p:cNvPr id="4106" name="Picture 10" descr="C:\Documents and Settings\iddqd\Рабочий стол\Сказочные персонажи\76e0d531a88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3357562"/>
            <a:ext cx="1933575" cy="2857500"/>
          </a:xfrm>
          <a:prstGeom prst="rect">
            <a:avLst/>
          </a:prstGeom>
          <a:noFill/>
        </p:spPr>
      </p:pic>
      <p:pic>
        <p:nvPicPr>
          <p:cNvPr id="4107" name="Picture 11" descr="C:\Documents and Settings\iddqd\Рабочий стол\Сказочные персонажи\6b167cc2c3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642918"/>
            <a:ext cx="2667779" cy="2695568"/>
          </a:xfrm>
          <a:prstGeom prst="rect">
            <a:avLst/>
          </a:prstGeom>
          <a:noFill/>
        </p:spPr>
      </p:pic>
      <p:sp>
        <p:nvSpPr>
          <p:cNvPr id="14" name="Блок-схема: задержка 13"/>
          <p:cNvSpPr/>
          <p:nvPr/>
        </p:nvSpPr>
        <p:spPr>
          <a:xfrm>
            <a:off x="1571604" y="2428868"/>
            <a:ext cx="612648" cy="612648"/>
          </a:xfrm>
          <a:prstGeom prst="flowChartDelay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задержка 14"/>
          <p:cNvSpPr/>
          <p:nvPr/>
        </p:nvSpPr>
        <p:spPr>
          <a:xfrm>
            <a:off x="5072066" y="1857364"/>
            <a:ext cx="612648" cy="612648"/>
          </a:xfrm>
          <a:prstGeom prst="flowChartDelay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задержка 15"/>
          <p:cNvSpPr/>
          <p:nvPr/>
        </p:nvSpPr>
        <p:spPr>
          <a:xfrm>
            <a:off x="5357818" y="5715016"/>
            <a:ext cx="612648" cy="612648"/>
          </a:xfrm>
          <a:prstGeom prst="flowChartDelay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задержка 16"/>
          <p:cNvSpPr/>
          <p:nvPr/>
        </p:nvSpPr>
        <p:spPr>
          <a:xfrm>
            <a:off x="1500166" y="6000768"/>
            <a:ext cx="612648" cy="612648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задержка 17"/>
          <p:cNvSpPr/>
          <p:nvPr/>
        </p:nvSpPr>
        <p:spPr>
          <a:xfrm>
            <a:off x="7358082" y="6000768"/>
            <a:ext cx="612648" cy="612648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задержка 18"/>
          <p:cNvSpPr/>
          <p:nvPr/>
        </p:nvSpPr>
        <p:spPr>
          <a:xfrm>
            <a:off x="3786182" y="5786454"/>
            <a:ext cx="612648" cy="612648"/>
          </a:xfrm>
          <a:prstGeom prst="flowChartDelay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задержка 19"/>
          <p:cNvSpPr/>
          <p:nvPr/>
        </p:nvSpPr>
        <p:spPr>
          <a:xfrm>
            <a:off x="8358214" y="3214686"/>
            <a:ext cx="612648" cy="612648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71604" y="242886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</a:t>
            </a:r>
            <a:endParaRPr lang="ru-RU" sz="4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1785926"/>
            <a:ext cx="559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2</a:t>
            </a:r>
            <a:endParaRPr lang="ru-RU" sz="4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429652" y="314324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3</a:t>
            </a:r>
            <a:endParaRPr lang="ru-RU" sz="4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5929330"/>
            <a:ext cx="444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4</a:t>
            </a:r>
            <a:endParaRPr lang="ru-RU" sz="4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57620" y="5786454"/>
            <a:ext cx="285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5</a:t>
            </a:r>
            <a:endParaRPr lang="ru-RU" sz="4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57818" y="564357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6</a:t>
            </a:r>
            <a:endParaRPr lang="ru-RU" sz="4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429520" y="5929330"/>
            <a:ext cx="285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7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iddqd\My documents\Мои рисунки\фон\backgrounds_0004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28604"/>
            <a:ext cx="89297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Язычество притягивает к себе любого человека не только таинственными, непонятными обрядами, не только забытыми, канувшими в века и извлечёнными из недр земли, памятниками культуры, но и запахом древнего леса, бескрайними речными долинами, мужеством древних охотников и первопроходцев. </a:t>
            </a:r>
          </a:p>
          <a:p>
            <a:r>
              <a:rPr lang="ru-RU" sz="3200" b="1" dirty="0" smtClean="0"/>
              <a:t>Именно язычество помогало древнему человеку противостоять неизвестной и враждебной стихии, делая мир ближе и понятнее.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iddqd\My documents\Мои рисунки\фон\backgrounds_0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6572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Особым почтением у славян пользовался медведь – хозяин  леса, защитник от зла.</a:t>
            </a:r>
          </a:p>
          <a:p>
            <a:r>
              <a:rPr lang="ru-RU" sz="2000" b="1" dirty="0" smtClean="0"/>
              <a:t> С весенним пробуждением медведя древние славяне связывали наступление весны. </a:t>
            </a:r>
          </a:p>
          <a:p>
            <a:r>
              <a:rPr lang="ru-RU" sz="2000" b="1" dirty="0" smtClean="0"/>
              <a:t>Славяне считали, что медведь наделен особой мудростью, всеведением, он способен защитить от колдовства, болезней и всевозможных бед. </a:t>
            </a:r>
          </a:p>
          <a:p>
            <a:r>
              <a:rPr lang="ru-RU" sz="2000" b="1" dirty="0" smtClean="0"/>
              <a:t>Медвежья лапа считалась очень сильным оберегом от всяческих напастей, поэтому многие славяне хранили такой талисман у себя дома. </a:t>
            </a:r>
          </a:p>
          <a:p>
            <a:r>
              <a:rPr lang="ru-RU" sz="2000" b="1" dirty="0" smtClean="0"/>
              <a:t>С течением времени хозяин леса из медведя превратился в косматого лешего с рогами и лапами, но все же напоминающего человека. </a:t>
            </a:r>
          </a:p>
          <a:p>
            <a:r>
              <a:rPr lang="ru-RU" sz="2000" b="1" dirty="0" smtClean="0"/>
              <a:t>Лешему, покровителю охоты, оставляли на пне первую добытую дичь. </a:t>
            </a:r>
          </a:p>
          <a:p>
            <a:r>
              <a:rPr lang="ru-RU" sz="2000" b="1" dirty="0" smtClean="0"/>
              <a:t>Считалось, что он может вывести из леса заплутавшего путника, но если его рассердить, может, наоборот, завести человека в чащу и погубить.</a:t>
            </a:r>
            <a:endParaRPr lang="ru-RU" sz="2000" b="1" dirty="0"/>
          </a:p>
        </p:txBody>
      </p:sp>
      <p:pic>
        <p:nvPicPr>
          <p:cNvPr id="6147" name="Picture 3" descr="C:\Documents and Settings\iddqd\My documents\Мои рисунки\животные\Pic_17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4708" y="0"/>
            <a:ext cx="1919292" cy="2864615"/>
          </a:xfrm>
          <a:prstGeom prst="rect">
            <a:avLst/>
          </a:prstGeom>
          <a:noFill/>
        </p:spPr>
      </p:pic>
      <p:pic>
        <p:nvPicPr>
          <p:cNvPr id="1026" name="Picture 2" descr="C:\Documents and Settings\iddqd\My documents\Мои рисунки\0_3994_2246ec06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1374" y="3357562"/>
            <a:ext cx="2472626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iddqd\My documents\Мои рисунки\фон\backgrounds_0005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pic>
        <p:nvPicPr>
          <p:cNvPr id="3" name="Picture 4" descr="C:\Documents and Settings\iddqd\My documents\Мои рисунки\1238531205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0"/>
            <a:ext cx="8583906" cy="8143908"/>
          </a:xfrm>
          <a:prstGeom prst="cloud">
            <a:avLst/>
          </a:prstGeom>
          <a:noFill/>
          <a:ln w="3175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0"/>
            <a:ext cx="864396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Историю развития славянского язычества вкратце можно представить так: первоначально славяне верили в добрых и злых духов природы . </a:t>
            </a:r>
          </a:p>
          <a:p>
            <a:endParaRPr lang="ru-RU" sz="4000" dirty="0">
              <a:solidFill>
                <a:srgbClr val="FFFF00"/>
              </a:solidFill>
            </a:endParaRPr>
          </a:p>
          <a:p>
            <a:endParaRPr lang="ru-RU" sz="4000" dirty="0" smtClean="0">
              <a:solidFill>
                <a:srgbClr val="FFFF00"/>
              </a:solidFill>
            </a:endParaRPr>
          </a:p>
          <a:p>
            <a:endParaRPr lang="ru-RU" sz="4000" b="1" dirty="0" smtClean="0">
              <a:solidFill>
                <a:srgbClr val="FFFF00"/>
              </a:solidFill>
            </a:endParaRPr>
          </a:p>
          <a:p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sz="3600" b="1" dirty="0" smtClean="0">
              <a:solidFill>
                <a:srgbClr val="FFFF00"/>
              </a:solidFill>
            </a:endParaRPr>
          </a:p>
          <a:p>
            <a:r>
              <a:rPr lang="ru-RU" sz="3600" b="1" dirty="0" smtClean="0">
                <a:solidFill>
                  <a:srgbClr val="FFFF00"/>
                </a:solidFill>
              </a:rPr>
              <a:t>И тем и другим люди приносили жертвы, чтобы возблагодарить добрых и умилостивить злых.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3050"/>
            <a:ext cx="5500694" cy="22145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Приведите примеры из сказок, в которых животные наделены необыкновенной силой, или другими качествами.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Определите их место обитания (мировое древо).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 descr="C:\Documents and Settings\iddqd\Рабочий стол\Сказочные персонажи\7a35da76e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14423"/>
            <a:ext cx="3571875" cy="5643578"/>
          </a:xfrm>
          <a:prstGeom prst="rect">
            <a:avLst/>
          </a:prstGeom>
          <a:noFill/>
        </p:spPr>
      </p:pic>
      <p:pic>
        <p:nvPicPr>
          <p:cNvPr id="7172" name="Picture 4" descr="C:\Documents and Settings\iddqd\Рабочий стол\Сказочные персонажи\d18d3d6ac0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6072207"/>
            <a:ext cx="1022410" cy="785794"/>
          </a:xfrm>
          <a:prstGeom prst="rect">
            <a:avLst/>
          </a:prstGeom>
          <a:noFill/>
        </p:spPr>
      </p:pic>
      <p:pic>
        <p:nvPicPr>
          <p:cNvPr id="7173" name="Picture 5" descr="C:\Documents and Settings\iddqd\Рабочий стол\Сказочные персонажи\2098e813475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7225" y="5819946"/>
            <a:ext cx="866775" cy="1038054"/>
          </a:xfrm>
          <a:prstGeom prst="rect">
            <a:avLst/>
          </a:prstGeom>
          <a:noFill/>
        </p:spPr>
      </p:pic>
      <p:pic>
        <p:nvPicPr>
          <p:cNvPr id="7174" name="Picture 6" descr="C:\Documents and Settings\iddqd\Рабочий стол\Сказочные персонажи\Копия c47fb78f0b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0"/>
            <a:ext cx="1928794" cy="1522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Нарисуйте древо жизни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C:\Documents and Settings\Иван\Мои документы\рисунки по мхк и изо\gallery_md_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-21119"/>
            <a:ext cx="4643438" cy="6879119"/>
          </a:xfrm>
          <a:prstGeom prst="rect">
            <a:avLst/>
          </a:prstGeom>
          <a:noFill/>
        </p:spPr>
      </p:pic>
      <p:pic>
        <p:nvPicPr>
          <p:cNvPr id="4" name="Picture 2" descr="C:\Documents and Settings\Иван\Мои документы\Мои рисунки\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14554"/>
            <a:ext cx="2922721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Иван\Мои документы\рисунки по мхк и изо\gallery_md_0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492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Иван\Мои документы\Мои рисунки\post-67607-1225525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429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ван\Мои документы\Мои рисунки\b6d7d8fd2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383" y="0"/>
            <a:ext cx="4702618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Иван\Мои документы\Мои рисунки\42296403_derevo_iz_skaz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3465186" cy="4821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ван\Мои документы\Мои рисунки\sk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Материалы Интернета: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http://paganism.msk.ru/index.htm</a:t>
            </a:r>
          </a:p>
          <a:p>
            <a:r>
              <a:rPr lang="en-US" dirty="0" smtClean="0"/>
              <a:t>http://heathen.narod.ru/library/ref.htm</a:t>
            </a:r>
          </a:p>
          <a:p>
            <a:r>
              <a:rPr lang="en-US" dirty="0" smtClean="0"/>
              <a:t>http://slawianie.narod.ru/str/vera/jazycz04.html</a:t>
            </a:r>
          </a:p>
          <a:p>
            <a:r>
              <a:rPr lang="en-US" dirty="0" smtClean="0"/>
              <a:t>http://ru.wikipedia.org/wiki/</a:t>
            </a:r>
          </a:p>
          <a:p>
            <a:r>
              <a:rPr lang="en-US" dirty="0" smtClean="0"/>
              <a:t>http://www.mythology.ru/quarta.htm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840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Презентация подготовлена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для урока МХК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5 классе</a:t>
            </a:r>
          </a:p>
          <a:p>
            <a:pPr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учителем ИЗО и МХК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Путиловой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Еленой Леонидовной</a:t>
            </a:r>
          </a:p>
          <a:p>
            <a:pPr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моу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сош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№ 25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г. Нижний Тагил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iddqd\Рабочий стол\Сказочные персонажи\7a35da76e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0"/>
            <a:ext cx="3786182" cy="6858000"/>
          </a:xfrm>
          <a:prstGeom prst="rect">
            <a:avLst/>
          </a:prstGeom>
          <a:noFill/>
        </p:spPr>
      </p:pic>
      <p:pic>
        <p:nvPicPr>
          <p:cNvPr id="8" name="Picture 4" descr="C:\Documents and Settings\iddqd\My documents\Мои рисунки\bur_med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359015"/>
            <a:ext cx="2428892" cy="1498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iddqd\My documents\Мои рисунки\фон\backgrounds_0005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Языче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2027119" cy="24288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7422" y="-285776"/>
            <a:ext cx="64294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err="1" smtClean="0">
                <a:ln w="12700"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зычество</a:t>
            </a:r>
            <a:r>
              <a:rPr lang="ru-RU" sz="8000" dirty="0" smtClean="0"/>
              <a:t> </a:t>
            </a:r>
            <a:r>
              <a:rPr lang="ru-RU" sz="2400" dirty="0" smtClean="0"/>
              <a:t>- это название верований разных народов, берущих свое начало из глубины веков. </a:t>
            </a:r>
          </a:p>
          <a:p>
            <a:r>
              <a:rPr lang="ru-RU" sz="2400" dirty="0" smtClean="0"/>
              <a:t>Славянское язычество - это наша вера, </a:t>
            </a:r>
          </a:p>
          <a:p>
            <a:r>
              <a:rPr lang="ru-RU" sz="2400" dirty="0" smtClean="0"/>
              <a:t>вера всего славянского народа.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71462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Вера одного из древнейших народов, в который входят сегодня:  русские и украинцы, белорусы и поляки, чехи и словаки, болгары и македонцы, сербы и черногорцы, словенцы и хорваты. </a:t>
            </a:r>
            <a:endParaRPr lang="ru-RU" sz="2400" dirty="0"/>
          </a:p>
        </p:txBody>
      </p:sp>
      <p:pic>
        <p:nvPicPr>
          <p:cNvPr id="6" name="Picture 2" descr="C:\Documents and Settings\iddqd\My documents\Мои рисунки\title_Slavan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636"/>
            <a:ext cx="9144000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iddqd\My documents\Мои рисунки\1d69771c3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13"/>
            <a:ext cx="6286512" cy="69850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57950" y="0"/>
            <a:ext cx="27860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Все мы понимаем друг друга без особого труда, поскольку у нас общий язык. </a:t>
            </a:r>
          </a:p>
          <a:p>
            <a:r>
              <a:rPr lang="ru-RU" sz="2400" dirty="0" smtClean="0"/>
              <a:t>Мы печем блины, провожая </a:t>
            </a:r>
            <a:r>
              <a:rPr lang="ru-RU" sz="2400" b="1" dirty="0" smtClean="0"/>
              <a:t>Масленицу</a:t>
            </a:r>
            <a:r>
              <a:rPr lang="ru-RU" sz="2400" dirty="0" smtClean="0"/>
              <a:t> - Морену и рассказываем древние сказки про </a:t>
            </a:r>
            <a:r>
              <a:rPr lang="ru-RU" sz="2400" b="1" dirty="0" smtClean="0"/>
              <a:t>Бабу - Ягу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Хлеб у нас до сих пор всему голова, </a:t>
            </a:r>
          </a:p>
          <a:p>
            <a:r>
              <a:rPr lang="ru-RU" sz="2400" dirty="0" smtClean="0"/>
              <a:t>а гостеприимство в чести.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iddqd\My documents\Мои рисунки\f_1131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4912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61436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Мы гадаем на Коляду, а иногда просто подкидываем монету. Мы чтим наших предков и в день памяти оставляем им подношения. Хвори да болезни мы лечим травами, а от упырей - вампиров используем чеснок да осиновый кол. Мы загадываем желание, сидя между тезками и плюем через левое плечо, встретив черную кошку.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iddqd\My documents\Мои рисунки\0_1f93d_1543542b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0364" y="5214950"/>
            <a:ext cx="66437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 наших домах вместе с нами живут домовые, а в реках и озерах купаются русалки.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iddqd\My documents\Мои рисунки\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2950"/>
            <a:ext cx="6562725" cy="7600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643702" y="428604"/>
            <a:ext cx="25002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</a:t>
            </a:r>
            <a:r>
              <a:rPr lang="ru-RU" sz="3200" b="1" dirty="0" smtClean="0"/>
              <a:t> Купалу </a:t>
            </a:r>
            <a:r>
              <a:rPr lang="ru-RU" sz="3200" dirty="0" smtClean="0"/>
              <a:t>мы прыгаем через костры и ищем цветущий папоротник.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iddqd\My documents\Мои рисунки\1208691932_27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0"/>
            <a:ext cx="5821680" cy="72151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35719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Рощи и дубравы для нас святы, а из родников мы пьем целебную воду. </a:t>
            </a:r>
          </a:p>
          <a:p>
            <a:r>
              <a:rPr lang="ru-RU" sz="2400" dirty="0" smtClean="0"/>
              <a:t>Мы заговариваем рыбацкие снасти и читаем обереги от сглаза. Удаль молодецкая находит себя в кулачных боях, а в случае беды наши храбрые воины отведут ее от славянской земли.</a:t>
            </a:r>
          </a:p>
          <a:p>
            <a:r>
              <a:rPr lang="ru-RU" sz="2400" dirty="0" smtClean="0"/>
              <a:t> И так будет всегда из века в век, </a:t>
            </a:r>
          </a:p>
          <a:p>
            <a:r>
              <a:rPr lang="ru-RU" sz="2400" dirty="0" smtClean="0"/>
              <a:t>ибо мы есть внуки </a:t>
            </a:r>
            <a:r>
              <a:rPr lang="ru-RU" sz="2400" dirty="0" err="1" smtClean="0"/>
              <a:t>Даждьбожии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iddqd\My documents\Мои рисунки\фон\backgrounds_0005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Религиозные представления славян-язычников относились к </a:t>
            </a:r>
            <a:r>
              <a:rPr lang="ru-RU" sz="2400" b="1" dirty="0" smtClean="0"/>
              <a:t>неодушевлённым и одушевлённым </a:t>
            </a:r>
            <a:r>
              <a:rPr lang="ru-RU" sz="2400" dirty="0" smtClean="0"/>
              <a:t>предметам, </a:t>
            </a:r>
          </a:p>
          <a:p>
            <a:r>
              <a:rPr lang="ru-RU" sz="2400" dirty="0" smtClean="0"/>
              <a:t>обожествляли они и силы природы.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643050"/>
            <a:ext cx="878684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Наиболее ранними у славян являются культы огня, воды и земли.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31432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охранная</a:t>
            </a:r>
            <a:br>
              <a:rPr lang="ru-RU" sz="2800" b="1" dirty="0" smtClean="0"/>
            </a:br>
            <a:r>
              <a:rPr lang="ru-RU" sz="2800" b="1" dirty="0" smtClean="0"/>
              <a:t>животворящая </a:t>
            </a:r>
            <a:br>
              <a:rPr lang="ru-RU" sz="2800" b="1" dirty="0" smtClean="0"/>
            </a:br>
            <a:r>
              <a:rPr lang="ru-RU" sz="2800" b="1" dirty="0" smtClean="0"/>
              <a:t>сила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31432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очищающая</a:t>
            </a:r>
            <a:br>
              <a:rPr lang="ru-RU" sz="2800" b="1" dirty="0" smtClean="0"/>
            </a:br>
            <a:r>
              <a:rPr lang="ru-RU" sz="2800" b="1" dirty="0" smtClean="0"/>
              <a:t>охранная </a:t>
            </a:r>
            <a:br>
              <a:rPr lang="ru-RU" sz="2800" b="1" dirty="0" smtClean="0"/>
            </a:br>
            <a:r>
              <a:rPr lang="ru-RU" sz="2800" b="1" dirty="0" smtClean="0"/>
              <a:t>сила</a:t>
            </a:r>
            <a:endParaRPr lang="ru-RU" sz="2800" b="1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4643446"/>
            <a:ext cx="42862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0070C0"/>
                </a:solidFill>
              </a:rPr>
              <a:t>вода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>
                <a:solidFill>
                  <a:srgbClr val="FF0000"/>
                </a:solidFill>
              </a:rPr>
              <a:t>огонь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5500702"/>
            <a:ext cx="23630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</a:rPr>
              <a:t>земля</a:t>
            </a:r>
            <a:endParaRPr lang="ru-RU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428596" y="4000504"/>
            <a:ext cx="928694" cy="2357454"/>
          </a:xfrm>
          <a:prstGeom prst="curved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643834" y="4000504"/>
            <a:ext cx="928694" cy="2214578"/>
          </a:xfrm>
          <a:prstGeom prst="curved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1428728" y="3143248"/>
            <a:ext cx="2714644" cy="1428760"/>
          </a:xfrm>
          <a:prstGeom prst="frame">
            <a:avLst>
              <a:gd name="adj1" fmla="val 506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мка 16"/>
          <p:cNvSpPr/>
          <p:nvPr/>
        </p:nvSpPr>
        <p:spPr>
          <a:xfrm>
            <a:off x="5143504" y="3143248"/>
            <a:ext cx="2357454" cy="1414466"/>
          </a:xfrm>
          <a:prstGeom prst="frame">
            <a:avLst>
              <a:gd name="adj1" fmla="val 520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966</Words>
  <Application>Microsoft Office PowerPoint</Application>
  <PresentationFormat>Экран (4:3)</PresentationFormat>
  <Paragraphs>127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Распределите по ярусам животных:  </vt:lpstr>
      <vt:lpstr>Распределите по ярусам: </vt:lpstr>
      <vt:lpstr>Слайд 18</vt:lpstr>
      <vt:lpstr>Слайд 19</vt:lpstr>
      <vt:lpstr>Приведите примеры из сказок, в которых животные наделены необыкновенной силой, или другими качествами. Определите их место обитания (мировое древо).</vt:lpstr>
      <vt:lpstr>Нарисуйте древо жизни</vt:lpstr>
      <vt:lpstr>Слайд 22</vt:lpstr>
      <vt:lpstr>Слайд 23</vt:lpstr>
      <vt:lpstr>Слайд 24</vt:lpstr>
      <vt:lpstr>Материалы Интернета:</vt:lpstr>
      <vt:lpstr>Слайд 26</vt:lpstr>
    </vt:vector>
  </TitlesOfParts>
  <Company>qwe123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iddqd</dc:creator>
  <cp:lastModifiedBy>Николай</cp:lastModifiedBy>
  <cp:revision>37</cp:revision>
  <dcterms:created xsi:type="dcterms:W3CDTF">2010-03-30T14:27:46Z</dcterms:created>
  <dcterms:modified xsi:type="dcterms:W3CDTF">2012-10-05T08:05:12Z</dcterms:modified>
</cp:coreProperties>
</file>