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33" r:id="rId2"/>
    <p:sldId id="336" r:id="rId3"/>
    <p:sldId id="305" r:id="rId4"/>
    <p:sldId id="287" r:id="rId5"/>
    <p:sldId id="293" r:id="rId6"/>
    <p:sldId id="288" r:id="rId7"/>
    <p:sldId id="291" r:id="rId8"/>
    <p:sldId id="297" r:id="rId9"/>
    <p:sldId id="294" r:id="rId10"/>
    <p:sldId id="321" r:id="rId11"/>
    <p:sldId id="298" r:id="rId12"/>
    <p:sldId id="337" r:id="rId13"/>
    <p:sldId id="302" r:id="rId14"/>
    <p:sldId id="320" r:id="rId15"/>
    <p:sldId id="338" r:id="rId16"/>
    <p:sldId id="303" r:id="rId17"/>
    <p:sldId id="331" r:id="rId18"/>
    <p:sldId id="304" r:id="rId19"/>
    <p:sldId id="306" r:id="rId20"/>
    <p:sldId id="322" r:id="rId21"/>
    <p:sldId id="323" r:id="rId22"/>
    <p:sldId id="312" r:id="rId23"/>
    <p:sldId id="309" r:id="rId24"/>
    <p:sldId id="318" r:id="rId25"/>
    <p:sldId id="327" r:id="rId26"/>
    <p:sldId id="328" r:id="rId27"/>
    <p:sldId id="329" r:id="rId28"/>
    <p:sldId id="319" r:id="rId29"/>
    <p:sldId id="33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341A"/>
    <a:srgbClr val="824100"/>
    <a:srgbClr val="A6482A"/>
    <a:srgbClr val="F2A50C"/>
    <a:srgbClr val="C8702E"/>
    <a:srgbClr val="582A04"/>
    <a:srgbClr val="6F3505"/>
    <a:srgbClr val="82694E"/>
    <a:srgbClr val="A18363"/>
    <a:srgbClr val="AB60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29" autoAdjust="0"/>
    <p:restoredTop sz="94660"/>
  </p:normalViewPr>
  <p:slideViewPr>
    <p:cSldViewPr>
      <p:cViewPr>
        <p:scale>
          <a:sx n="50" d="100"/>
          <a:sy n="50" d="100"/>
        </p:scale>
        <p:origin x="-212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43E08-D7BF-4965-9BF7-71F73764214F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A4232-C053-4EF6-9E9C-530083C4E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4232-C053-4EF6-9E9C-530083C4E48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4232-C053-4EF6-9E9C-530083C4E48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B146-0A59-4F1A-87E0-717C81648D26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8FC2-8345-4880-AE9C-A43FEBBE1D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B146-0A59-4F1A-87E0-717C81648D26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8FC2-8345-4880-AE9C-A43FEBBE1D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B146-0A59-4F1A-87E0-717C81648D26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8FC2-8345-4880-AE9C-A43FEBBE1D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B146-0A59-4F1A-87E0-717C81648D26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8FC2-8345-4880-AE9C-A43FEBBE1D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B146-0A59-4F1A-87E0-717C81648D26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8FC2-8345-4880-AE9C-A43FEBBE1D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B146-0A59-4F1A-87E0-717C81648D26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8FC2-8345-4880-AE9C-A43FEBBE1D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B146-0A59-4F1A-87E0-717C81648D26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8FC2-8345-4880-AE9C-A43FEBBE1D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B146-0A59-4F1A-87E0-717C81648D26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8FC2-8345-4880-AE9C-A43FEBBE1D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B146-0A59-4F1A-87E0-717C81648D26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8FC2-8345-4880-AE9C-A43FEBBE1D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B146-0A59-4F1A-87E0-717C81648D26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8FC2-8345-4880-AE9C-A43FEBBE1D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B146-0A59-4F1A-87E0-717C81648D26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8FC2-8345-4880-AE9C-A43FEBBE1D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1B146-0A59-4F1A-87E0-717C81648D26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58FC2-8345-4880-AE9C-A43FEBBE1D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Documents and Settings\теска\Рабочий стол\Рисунок3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8241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57422" y="0"/>
            <a:ext cx="4495800" cy="267652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642910" y="2143116"/>
            <a:ext cx="7786742" cy="192882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582A04"/>
                </a:solidFill>
                <a:latin typeface="CyrillicOld" pitchFamily="2" charset="0"/>
              </a:rPr>
              <a:t>Князь   Святослав Игоревич</a:t>
            </a:r>
            <a:endParaRPr lang="ru-RU" sz="4000" dirty="0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1428728" y="4071942"/>
            <a:ext cx="6215106" cy="142876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6596063"/>
            <a:ext cx="2582863" cy="26193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100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itchFamily="34" charset="0"/>
              </a:rPr>
              <a:t>Селиверстова И.А. Сарапул ГОУ НПО  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теска\Рабочий стол\Рисунок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" y="2"/>
            <a:ext cx="9800417" cy="68334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 smtClean="0">
                <a:solidFill>
                  <a:schemeClr val="bg1">
                    <a:lumMod val="95000"/>
                  </a:schemeClr>
                </a:solidFill>
              </a:rPr>
              <a:t>В. Киреев. эскиз к картине "Взятие хазарской крепости Итиль князем Святославом"</a:t>
            </a:r>
            <a:endParaRPr lang="ru-RU" sz="1600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одной из версий</a:t>
            </a:r>
            <a:endParaRPr lang="ru-RU" dirty="0"/>
          </a:p>
        </p:txBody>
      </p:sp>
      <p:pic>
        <p:nvPicPr>
          <p:cNvPr id="2051" name="Picture 3" descr="C:\Documents and Settings\теска\Рабочий стол\святослав\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80000" y="0"/>
            <a:ext cx="6062472" cy="6917436"/>
          </a:xfrm>
          <a:prstGeom prst="rect">
            <a:avLst/>
          </a:prstGeom>
          <a:noFill/>
        </p:spPr>
      </p:pic>
      <p:pic>
        <p:nvPicPr>
          <p:cNvPr id="2052" name="Picture 4" descr="C:\Documents and Settings\теска\Рабочий стол\святослав\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80000" y="0"/>
            <a:ext cx="6062663" cy="6916738"/>
          </a:xfrm>
          <a:prstGeom prst="rect">
            <a:avLst/>
          </a:prstGeom>
          <a:noFill/>
        </p:spPr>
      </p:pic>
      <p:pic>
        <p:nvPicPr>
          <p:cNvPr id="2053" name="Picture 5" descr="C:\Documents and Settings\теска\Рабочий стол\святослав\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80000" y="0"/>
            <a:ext cx="6062663" cy="6916738"/>
          </a:xfrm>
          <a:prstGeom prst="rect">
            <a:avLst/>
          </a:prstGeom>
          <a:noFill/>
        </p:spPr>
      </p:pic>
      <p:pic>
        <p:nvPicPr>
          <p:cNvPr id="2054" name="Picture 6" descr="C:\Documents and Settings\теска\Рабочий стол\святослав\3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80000" y="0"/>
            <a:ext cx="6062663" cy="69167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85720" y="2428868"/>
            <a:ext cx="2568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одной из версий</a:t>
            </a:r>
            <a:endParaRPr lang="ru-RU" sz="2200" dirty="0">
              <a:solidFill>
                <a:srgbClr val="582A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3" descr="C:\Documents and Settings\теска\Рабочий стол\Рисунок3.jpg"/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rgbClr val="8241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-214346" y="-1"/>
            <a:ext cx="3012186" cy="179327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3" name="Picture 7" descr="C:\Documents and Settings\теска\Рабочий стол\святослав\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80000" y="0"/>
            <a:ext cx="6062663" cy="6916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C:\Documents and Settings\теска\Рабочий стол\святослав\Воин Каганат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00" y="1404000"/>
            <a:ext cx="4171429" cy="4384636"/>
          </a:xfrm>
          <a:prstGeom prst="rect">
            <a:avLst/>
          </a:prstGeom>
          <a:noFill/>
        </p:spPr>
      </p:pic>
      <p:pic>
        <p:nvPicPr>
          <p:cNvPr id="9" name="Picture 3" descr="C:\Documents and Settings\теска\Рабочий стол\Рисунок3.jp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8241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-285784" y="214290"/>
            <a:ext cx="3012186" cy="1793272"/>
          </a:xfrm>
          <a:prstGeom prst="rect">
            <a:avLst/>
          </a:prstGeom>
          <a:noFill/>
          <a:effectLst>
            <a:softEdge rad="635000"/>
          </a:effectLst>
        </p:spPr>
      </p:pic>
      <p:sp useBgFill="1">
        <p:nvSpPr>
          <p:cNvPr id="8" name="Прямоугольник 7"/>
          <p:cNvSpPr/>
          <p:nvPr/>
        </p:nvSpPr>
        <p:spPr>
          <a:xfrm>
            <a:off x="285720" y="1571612"/>
            <a:ext cx="4786346" cy="48577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200" dirty="0" smtClean="0">
                <a:solidFill>
                  <a:srgbClr val="582A04"/>
                </a:solidFill>
                <a:latin typeface="CyrillicOld" pitchFamily="2" charset="0"/>
              </a:rPr>
              <a:t>Святослав Игоревич</a:t>
            </a:r>
            <a:endParaRPr lang="ru-RU" sz="4200" dirty="0">
              <a:solidFill>
                <a:srgbClr val="582A04"/>
              </a:solidFill>
              <a:latin typeface="CyrillicOld" pitchFamily="2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1571612"/>
            <a:ext cx="5043494" cy="452596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Batang" pitchFamily="18" charset="-127"/>
              </a:rPr>
              <a:t>       </a:t>
            </a:r>
          </a:p>
          <a:p>
            <a:pPr>
              <a:spcBef>
                <a:spcPct val="5000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Batang" pitchFamily="18" charset="-127"/>
              </a:rPr>
              <a:t>        </a:t>
            </a:r>
            <a:endParaRPr lang="ru-RU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360000" y="1728000"/>
            <a:ext cx="4716000" cy="1404000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300" dirty="0" smtClean="0">
                <a:solidFill>
                  <a:srgbClr val="6F3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Значение</a:t>
            </a:r>
          </a:p>
          <a:p>
            <a:r>
              <a:rPr lang="ru-RU" sz="2300" dirty="0" smtClean="0">
                <a:solidFill>
                  <a:schemeClr val="bg1">
                    <a:lumMod val="95000"/>
                  </a:schemeClr>
                </a:solidFill>
              </a:rPr>
              <a:t>Святослав освободил Киев от дани хазарскому кагану, </a:t>
            </a:r>
          </a:p>
        </p:txBody>
      </p:sp>
      <p:sp useBgFill="1">
        <p:nvSpPr>
          <p:cNvPr id="11" name="Скругленный прямоугольник 10"/>
          <p:cNvSpPr/>
          <p:nvPr/>
        </p:nvSpPr>
        <p:spPr>
          <a:xfrm>
            <a:off x="360000" y="3456000"/>
            <a:ext cx="4714908" cy="1404000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очистил русским купцам торговый путь на Восток, </a:t>
            </a:r>
          </a:p>
        </p:txBody>
      </p:sp>
      <p:sp useBgFill="1">
        <p:nvSpPr>
          <p:cNvPr id="12" name="Скругленный прямоугольник 11"/>
          <p:cNvSpPr/>
          <p:nvPr/>
        </p:nvSpPr>
        <p:spPr>
          <a:xfrm>
            <a:off x="360000" y="5004000"/>
            <a:ext cx="4714908" cy="1404000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>
                <a:solidFill>
                  <a:schemeClr val="bg1">
                    <a:lumMod val="95000"/>
                  </a:schemeClr>
                </a:solidFill>
              </a:rPr>
              <a:t> воссоединил Тмутаракань с Русской землей.</a:t>
            </a:r>
            <a:endParaRPr lang="ru-RU" sz="2300" dirty="0" smtClean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7884" y="6072206"/>
            <a:ext cx="1715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Воин Каганата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теска\Рабочий стол\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6635" y="3357558"/>
            <a:ext cx="1411570" cy="2254520"/>
          </a:xfrm>
          <a:prstGeom prst="rect">
            <a:avLst/>
          </a:prstGeom>
          <a:noFill/>
        </p:spPr>
      </p:pic>
      <p:pic>
        <p:nvPicPr>
          <p:cNvPr id="1027" name="Picture 3" descr="C:\Documents and Settings\теска\Рабочий стол\Nikiphoros_Phoka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9995" y="1799996"/>
            <a:ext cx="2303165" cy="37426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200" dirty="0" smtClean="0">
                <a:solidFill>
                  <a:srgbClr val="582A04"/>
                </a:solidFill>
                <a:latin typeface="CyrillicOld" pitchFamily="2" charset="0"/>
              </a:rPr>
              <a:t>Поход на юг</a:t>
            </a:r>
            <a:endParaRPr lang="ru-RU" sz="4200" dirty="0">
              <a:solidFill>
                <a:srgbClr val="582A04"/>
              </a:solidFill>
              <a:latin typeface="CyrillicOld" pitchFamily="2" charset="0"/>
            </a:endParaRP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285720" y="1571612"/>
            <a:ext cx="4680000" cy="48577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1785926"/>
            <a:ext cx="4643470" cy="4311649"/>
          </a:xfrm>
        </p:spPr>
        <p:txBody>
          <a:bodyPr>
            <a:normAutofit/>
          </a:bodyPr>
          <a:lstStyle/>
          <a:p>
            <a:pPr marL="0" indent="457200">
              <a:spcBef>
                <a:spcPts val="0"/>
              </a:spcBef>
              <a:buNone/>
            </a:pPr>
            <a:endParaRPr lang="ru-RU" sz="2300" dirty="0" smtClean="0">
              <a:solidFill>
                <a:srgbClr val="FFFFFF"/>
              </a:solidFill>
            </a:endParaRPr>
          </a:p>
          <a:p>
            <a:pPr marL="0" indent="457200">
              <a:spcBef>
                <a:spcPts val="0"/>
              </a:spcBef>
              <a:buNone/>
            </a:pPr>
            <a:endParaRPr lang="ru-RU" sz="2300" dirty="0" smtClean="0">
              <a:solidFill>
                <a:srgbClr val="FFFFFF"/>
              </a:solidFill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ru-RU" sz="2300" dirty="0" smtClean="0">
                <a:solidFill>
                  <a:srgbClr val="FFFFFF"/>
                </a:solidFill>
              </a:rPr>
              <a:t>Византийский император Никифор II Фока (963 - 969) прислал к Святославу в Киев своего посла, который посоветовал киевскому князю выступить против Болгарии и присоединил к своему совету солидный куш золота греческой чеканки. </a:t>
            </a:r>
          </a:p>
          <a:p>
            <a:pPr marL="0" indent="457200">
              <a:spcBef>
                <a:spcPts val="0"/>
              </a:spcBef>
              <a:buNone/>
            </a:pPr>
            <a:endParaRPr lang="ru-RU" sz="2300" dirty="0" smtClean="0">
              <a:solidFill>
                <a:srgbClr val="FFFFFF"/>
              </a:solidFill>
            </a:endParaRPr>
          </a:p>
        </p:txBody>
      </p:sp>
      <p:pic>
        <p:nvPicPr>
          <p:cNvPr id="9" name="Picture 3" descr="C:\Documents and Settings\теска\Рабочий стол\Рисунок3.jp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8241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-214346" y="-1"/>
            <a:ext cx="3012186" cy="179327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056E-7 L -0.14063 0.04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теска\Рабочий стол\святослав\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68000" y="72000"/>
            <a:ext cx="5880598" cy="6709913"/>
          </a:xfrm>
          <a:prstGeom prst="rect">
            <a:avLst/>
          </a:prstGeom>
          <a:noFill/>
        </p:spPr>
      </p:pic>
      <p:pic>
        <p:nvPicPr>
          <p:cNvPr id="1028" name="Picture 4" descr="C:\Documents and Settings\теска\Рабочий стол\святослав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68000" y="72000"/>
            <a:ext cx="5880598" cy="67099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00034" y="1643050"/>
            <a:ext cx="2686040" cy="4525963"/>
          </a:xfrm>
        </p:spPr>
        <p:txBody>
          <a:bodyPr/>
          <a:lstStyle/>
          <a:p>
            <a:pPr marL="36000" indent="342900">
              <a:spcBef>
                <a:spcPts val="0"/>
              </a:spcBef>
              <a:buNone/>
            </a:pPr>
            <a:endParaRPr lang="ru-RU" sz="2300" dirty="0" smtClean="0">
              <a:solidFill>
                <a:srgbClr val="FFFFFF"/>
              </a:solidFill>
            </a:endParaRPr>
          </a:p>
          <a:p>
            <a:pPr marL="36000" indent="342900">
              <a:spcBef>
                <a:spcPts val="0"/>
              </a:spcBef>
              <a:buNone/>
            </a:pPr>
            <a:endParaRPr lang="ru-RU" sz="2300" dirty="0" smtClean="0">
              <a:solidFill>
                <a:srgbClr val="A6482A"/>
              </a:solidFill>
            </a:endParaRPr>
          </a:p>
          <a:p>
            <a:pPr marL="36000" indent="342900" algn="ctr">
              <a:spcBef>
                <a:spcPts val="0"/>
              </a:spcBef>
              <a:buNone/>
            </a:pPr>
            <a:r>
              <a:rPr lang="ru-RU" sz="2300" dirty="0" smtClean="0">
                <a:solidFill>
                  <a:srgbClr val="824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Святослав с десятитысячной дружиной отправился в новый поход</a:t>
            </a:r>
            <a:r>
              <a:rPr lang="ru-RU" sz="2300" dirty="0" smtClean="0">
                <a:solidFill>
                  <a:srgbClr val="A6482A"/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7" name="Picture 3" descr="C:\Documents and Settings\теска\Рабочий стол\Рисунок3.jp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8241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-214346" y="-1"/>
            <a:ext cx="3012186" cy="179327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00034" y="1643050"/>
            <a:ext cx="2686040" cy="4525963"/>
          </a:xfrm>
        </p:spPr>
        <p:txBody>
          <a:bodyPr/>
          <a:lstStyle/>
          <a:p>
            <a:pPr marL="36000" indent="342900">
              <a:spcBef>
                <a:spcPts val="0"/>
              </a:spcBef>
              <a:buNone/>
            </a:pPr>
            <a:endParaRPr lang="ru-RU" sz="2300" dirty="0" smtClean="0">
              <a:solidFill>
                <a:srgbClr val="FFFFFF"/>
              </a:solidFill>
            </a:endParaRPr>
          </a:p>
          <a:p>
            <a:pPr marL="36000" indent="342900">
              <a:spcBef>
                <a:spcPts val="0"/>
              </a:spcBef>
              <a:buNone/>
            </a:pPr>
            <a:endParaRPr lang="ru-RU" sz="2300" dirty="0" smtClean="0">
              <a:solidFill>
                <a:srgbClr val="A6482A"/>
              </a:solidFill>
            </a:endParaRPr>
          </a:p>
          <a:p>
            <a:pPr marL="36000" indent="342900" algn="ctr">
              <a:spcBef>
                <a:spcPts val="0"/>
              </a:spcBef>
              <a:buNone/>
            </a:pPr>
            <a:r>
              <a:rPr lang="ru-RU" sz="2300" dirty="0" smtClean="0">
                <a:solidFill>
                  <a:srgbClr val="824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Святослав с десятитысячной дружиной отправился в новый поход</a:t>
            </a:r>
            <a:r>
              <a:rPr lang="ru-RU" sz="2300" dirty="0" smtClean="0">
                <a:solidFill>
                  <a:srgbClr val="A6482A"/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7" name="Picture 3" descr="C:\Documents and Settings\теска\Рабочий стол\Рисунок3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8241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-214346" y="-1"/>
            <a:ext cx="3012186" cy="179327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7" name="Picture 3" descr="C:\Documents and Settings\теска\Рабочий стол\Рисунок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68000" y="72000"/>
            <a:ext cx="5852160" cy="6682740"/>
          </a:xfrm>
          <a:prstGeom prst="rect">
            <a:avLst/>
          </a:prstGeom>
          <a:noFill/>
        </p:spPr>
      </p:pic>
      <p:pic>
        <p:nvPicPr>
          <p:cNvPr id="3" name="Picture 4" descr="C:\Documents and Settings\теска\Рабочий стол\Рисунок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68000" y="72000"/>
            <a:ext cx="5852160" cy="6682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285720" y="857232"/>
            <a:ext cx="8358246" cy="5181462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r>
              <a:rPr lang="ru-RU" sz="2400" i="1" dirty="0" smtClean="0">
                <a:solidFill>
                  <a:schemeClr val="tx1"/>
                </a:solidFill>
              </a:rPr>
              <a:t>     Походы Святослава 965—968 годов представляют собой как бы единый сабельный удар, прочертивший на карте Европы широкий полукруг от Среднего Поволжья до Каспия и далее по Северному Кавказу и Причерноморью до балканских земель Византии. 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6578" y="5643578"/>
            <a:ext cx="1501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Рыбаков Б.А.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285720" y="1428736"/>
            <a:ext cx="4680000" cy="48577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r>
              <a:rPr lang="ru-RU" sz="2300" dirty="0" smtClean="0"/>
              <a:t>Святослав с 10-тысячным войском разгромил 30-тысячное войско болгар.  </a:t>
            </a:r>
          </a:p>
          <a:p>
            <a:pPr indent="457200"/>
            <a:r>
              <a:rPr lang="ru-RU" sz="2300" dirty="0" smtClean="0"/>
              <a:t> </a:t>
            </a:r>
          </a:p>
          <a:p>
            <a:pPr indent="457200"/>
            <a:r>
              <a:rPr lang="ru-RU" sz="2300" dirty="0" err="1" smtClean="0"/>
              <a:t>Переяславец</a:t>
            </a:r>
            <a:r>
              <a:rPr lang="ru-RU" sz="2300" dirty="0" smtClean="0"/>
              <a:t> объявил столицей своей державы. </a:t>
            </a:r>
          </a:p>
          <a:p>
            <a:pPr indent="457200"/>
            <a:endParaRPr lang="ru-RU" sz="2300" dirty="0" smtClean="0"/>
          </a:p>
          <a:p>
            <a:pPr indent="457200"/>
            <a:r>
              <a:rPr lang="ru-RU" sz="2300" dirty="0" smtClean="0"/>
              <a:t>В Киев он возвращаться не хотел.</a:t>
            </a:r>
            <a:endParaRPr lang="ru-RU" sz="23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1285858"/>
            <a:ext cx="3621024" cy="4834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76000" y="6012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Ю. Лазарев.  Завоевание Болгарского царства. 968—969 годы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3" descr="C:\Documents and Settings\теска\Рабочий стол\Рисунок3.jp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8241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-214346" y="-1"/>
            <a:ext cx="3012186" cy="179327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Блок-схема: несколько документов 11"/>
          <p:cNvSpPr/>
          <p:nvPr/>
        </p:nvSpPr>
        <p:spPr>
          <a:xfrm>
            <a:off x="500034" y="428604"/>
            <a:ext cx="8358246" cy="5181462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r>
              <a:rPr lang="ru-RU" sz="2400" i="1" dirty="0" smtClean="0">
                <a:solidFill>
                  <a:schemeClr val="tx1"/>
                </a:solidFill>
              </a:rPr>
              <a:t>Не любо мне сидеть в Киеве, хочу жить в </a:t>
            </a:r>
            <a:r>
              <a:rPr lang="ru-RU" sz="2400" i="1" dirty="0" err="1" smtClean="0">
                <a:solidFill>
                  <a:schemeClr val="tx1"/>
                </a:solidFill>
              </a:rPr>
              <a:t>Переяславце</a:t>
            </a:r>
            <a:r>
              <a:rPr lang="ru-RU" sz="2400" i="1" dirty="0" smtClean="0">
                <a:solidFill>
                  <a:schemeClr val="tx1"/>
                </a:solidFill>
              </a:rPr>
              <a:t> на Дунае — там середина земли моей, туда стекаются все блага: из Греческой земли — золото, паволоки (драгоценные ткани), вина, различные плоды, из Чехии и из Венгрии — серебро и кони, из Руси же — мех и воск, мед и рабы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8256" y="6000768"/>
            <a:ext cx="300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«Повесть временных лет»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теска\Рабочий стол\Рисунок3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8241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-214346" y="-1"/>
            <a:ext cx="3012186" cy="179327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285720" y="1571612"/>
            <a:ext cx="4680000" cy="48577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endParaRPr lang="ru-RU" sz="2300" dirty="0" smtClean="0"/>
          </a:p>
          <a:p>
            <a:pPr indent="457200"/>
            <a:r>
              <a:rPr lang="ru-RU" sz="2300" smtClean="0"/>
              <a:t>  Но </a:t>
            </a:r>
            <a:r>
              <a:rPr lang="ru-RU" sz="2300" dirty="0" smtClean="0"/>
              <a:t>вскоре греки поняли, что приобрели опасного соседа. </a:t>
            </a:r>
          </a:p>
          <a:p>
            <a:pPr indent="457200"/>
            <a:r>
              <a:rPr lang="ru-RU" sz="2300" dirty="0" smtClean="0"/>
              <a:t>Император убедил печенегов выступить на Киев. Святославу пришлось вернуться с частью дружины в Киев. Он разгромил печенежское войско и отогнал в степь. А хану Куре даровал жизнь и отпустил из плена, взяв с него слово</a:t>
            </a:r>
            <a:r>
              <a:rPr lang="ru-RU" sz="2000" dirty="0" smtClean="0">
                <a:solidFill>
                  <a:srgbClr val="FFFFFF"/>
                </a:solidFill>
                <a:latin typeface="Batang" pitchFamily="18" charset="-127"/>
              </a:rPr>
              <a:t> больше не нападать на русские города. </a:t>
            </a:r>
          </a:p>
          <a:p>
            <a:pPr indent="457200"/>
            <a:endParaRPr lang="ru-RU" sz="2300" dirty="0" smtClean="0"/>
          </a:p>
          <a:p>
            <a:pPr>
              <a:spcBef>
                <a:spcPct val="50000"/>
              </a:spcBef>
            </a:pPr>
            <a:endParaRPr lang="ru-RU" dirty="0" smtClean="0"/>
          </a:p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5715016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Иванов. Подвиг молодого киевлянина при осаде Киева..</a:t>
            </a:r>
            <a:endParaRPr lang="ru-RU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8" name="Picture 2" descr="C:\Documents and Settings\теска\Рабочий стол\Рисунок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68000" y="1476000"/>
            <a:ext cx="4081463" cy="497998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теска\Рабочий стол\Рисунок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643050"/>
            <a:ext cx="4011613" cy="3876675"/>
          </a:xfrm>
          <a:prstGeom prst="rect">
            <a:avLst/>
          </a:prstGeom>
          <a:noFill/>
        </p:spPr>
      </p:pic>
      <p:pic>
        <p:nvPicPr>
          <p:cNvPr id="9" name="Picture 3" descr="C:\Documents and Settings\теска\Рабочий стол\Рисунок3.jp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8241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-285784" y="214290"/>
            <a:ext cx="3012186" cy="1793272"/>
          </a:xfrm>
          <a:prstGeom prst="rect">
            <a:avLst/>
          </a:prstGeom>
          <a:noFill/>
          <a:effectLst>
            <a:softEdge rad="635000"/>
          </a:effectLst>
        </p:spPr>
      </p:pic>
      <p:sp useBgFill="1">
        <p:nvSpPr>
          <p:cNvPr id="8" name="Прямоугольник 7"/>
          <p:cNvSpPr/>
          <p:nvPr/>
        </p:nvSpPr>
        <p:spPr>
          <a:xfrm>
            <a:off x="285720" y="1571612"/>
            <a:ext cx="4786346" cy="48577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200" dirty="0" smtClean="0">
                <a:solidFill>
                  <a:srgbClr val="582A04"/>
                </a:solidFill>
                <a:latin typeface="CyrillicOld" pitchFamily="2" charset="0"/>
              </a:rPr>
              <a:t>Святослав Игоревич</a:t>
            </a:r>
            <a:endParaRPr lang="ru-RU" sz="4200" dirty="0">
              <a:solidFill>
                <a:srgbClr val="582A04"/>
              </a:solidFill>
              <a:latin typeface="CyrillicOld" pitchFamily="2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1571612"/>
            <a:ext cx="5043494" cy="452596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Batang" pitchFamily="18" charset="-127"/>
              </a:rPr>
              <a:t>       </a:t>
            </a:r>
          </a:p>
          <a:p>
            <a:pPr>
              <a:spcBef>
                <a:spcPct val="5000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Batang" pitchFamily="18" charset="-127"/>
              </a:rPr>
              <a:t>        </a:t>
            </a:r>
            <a:endParaRPr lang="ru-RU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360000" y="1728000"/>
            <a:ext cx="4716000" cy="1404000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>
                <a:solidFill>
                  <a:schemeClr val="bg1"/>
                </a:solidFill>
              </a:rPr>
              <a:t>Один из самых легендарных  киевских князей</a:t>
            </a:r>
            <a:endParaRPr lang="ru-RU" sz="2300" dirty="0"/>
          </a:p>
        </p:txBody>
      </p:sp>
      <p:sp useBgFill="1">
        <p:nvSpPr>
          <p:cNvPr id="11" name="Скругленный прямоугольник 10"/>
          <p:cNvSpPr/>
          <p:nvPr/>
        </p:nvSpPr>
        <p:spPr>
          <a:xfrm>
            <a:off x="360000" y="3456000"/>
            <a:ext cx="4714908" cy="1404000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945г. -  972г.</a:t>
            </a:r>
            <a:endParaRPr lang="ru-RU" sz="2400" dirty="0"/>
          </a:p>
        </p:txBody>
      </p:sp>
      <p:sp useBgFill="1">
        <p:nvSpPr>
          <p:cNvPr id="12" name="Скругленный прямоугольник 11"/>
          <p:cNvSpPr/>
          <p:nvPr/>
        </p:nvSpPr>
        <p:spPr>
          <a:xfrm>
            <a:off x="360000" y="5004000"/>
            <a:ext cx="4714908" cy="1404000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None/>
            </a:pPr>
            <a:r>
              <a:rPr lang="ru-RU" sz="2300" i="1" dirty="0" smtClean="0">
                <a:solidFill>
                  <a:schemeClr val="bg1">
                    <a:lumMod val="95000"/>
                  </a:schemeClr>
                </a:solidFill>
              </a:rPr>
              <a:t>«Александр (Македонский) нашей древней истории». </a:t>
            </a:r>
          </a:p>
          <a:p>
            <a:pPr>
              <a:spcBef>
                <a:spcPct val="50000"/>
              </a:spcBef>
              <a:buNone/>
            </a:pPr>
            <a:r>
              <a:rPr lang="ru-RU" sz="2300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</a:t>
            </a:r>
            <a:r>
              <a:rPr lang="ru-RU" sz="23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Н.М. Карамзин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428596" y="1643050"/>
            <a:ext cx="4680000" cy="48577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sz="2300" dirty="0" smtClean="0"/>
              <a:t>    Весной 970 года Святослав перешел через Балканы</a:t>
            </a:r>
            <a:endParaRPr lang="ru-RU" sz="2300" dirty="0"/>
          </a:p>
        </p:txBody>
      </p:sp>
      <p:pic>
        <p:nvPicPr>
          <p:cNvPr id="7" name="Picture 3" descr="C:\Documents and Settings\теска\Рабочий стол\Рисунок3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8241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-214346" y="-1"/>
            <a:ext cx="3012186" cy="179327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122" name="Picture 2" descr="C:\Documents and Settings\теска\Рабочий стол\Рисунок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00" y="1728000"/>
            <a:ext cx="4001357" cy="470335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Блок-схема: несколько документов 11"/>
          <p:cNvSpPr/>
          <p:nvPr/>
        </p:nvSpPr>
        <p:spPr>
          <a:xfrm>
            <a:off x="285720" y="142852"/>
            <a:ext cx="8643998" cy="6476827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Потом Святослав послал к грекам сказать: “Иду на вас, хочу и ваши города взять, как взял </a:t>
            </a:r>
            <a:r>
              <a:rPr lang="ru-RU" sz="17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Переяславец</a:t>
            </a:r>
            <a:r>
              <a:rPr lang="ru-RU" sz="17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”.</a:t>
            </a:r>
            <a:br>
              <a:rPr lang="ru-RU" sz="17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7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  — Не в силах мы совладать с тобой! — отвечали греки. — Возьми с нас дань на себя и на дружину свою. Да скажи, сколько вас, и мы дадим дани на каждого воина.      Спрашивали это греки с хитрым умыслом. </a:t>
            </a:r>
            <a:br>
              <a:rPr lang="ru-RU" sz="17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7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  — Нас двадцать тысяч человек, — отвечал Святослав.</a:t>
            </a:r>
            <a:br>
              <a:rPr lang="ru-RU" sz="17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7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  Чтобы получить больше дани, прибавил он вдвое. Русских было с ним только десять тысяч.</a:t>
            </a:r>
            <a:br>
              <a:rPr lang="ru-RU" sz="17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7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  Греки дани не дали, а привели стотысячное войско. Увидали русские это множество воинов и убоялись, было. Но Святослав сказал: </a:t>
            </a:r>
            <a:br>
              <a:rPr lang="ru-RU" sz="17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7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  — Деться нам некуда! Волей-неволей надо биться. Не посрамим земли русской, ляжем костьми! Побежим — стыдно нам будет. Станем же крепко. Я пойду впереди. Если сложу голову, делайте что знаете. </a:t>
            </a:r>
            <a:br>
              <a:rPr lang="ru-RU" sz="17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7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  — Где ты свою голову сложишь, там и наши лягут! — отвечали ему дружинники. </a:t>
            </a:r>
            <a:br>
              <a:rPr lang="ru-RU" sz="17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7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мужеством прониклись воины русские. Святослав одолел, греки бежали. И двинулся Святослав на города греческие, захватывая, </a:t>
            </a:r>
          </a:p>
          <a:p>
            <a:r>
              <a:rPr lang="ru-RU" sz="17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опустошая их.</a:t>
            </a:r>
            <a:br>
              <a:rPr lang="ru-RU" sz="17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7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7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17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8256" y="6000768"/>
            <a:ext cx="300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«Повесть временных лет»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5429264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Б. А.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Чориков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 Военный совет Святослава.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3" descr="C:\Documents and Settings\теска\Рабочий стол\Рисунок3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8241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-214346" y="-1"/>
            <a:ext cx="3012186" cy="1793272"/>
          </a:xfrm>
          <a:prstGeom prst="rect">
            <a:avLst/>
          </a:prstGeom>
          <a:noFill/>
          <a:effectLst>
            <a:softEdge rad="635000"/>
          </a:effectLst>
        </p:spPr>
      </p:pic>
      <p:sp useBgFill="1">
        <p:nvSpPr>
          <p:cNvPr id="8" name="Прямоугольник 7"/>
          <p:cNvSpPr/>
          <p:nvPr/>
        </p:nvSpPr>
        <p:spPr>
          <a:xfrm>
            <a:off x="285720" y="1571612"/>
            <a:ext cx="4786346" cy="48577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endParaRPr lang="ru-RU" sz="2300" dirty="0" smtClean="0"/>
          </a:p>
          <a:p>
            <a:pPr indent="457200"/>
            <a:endParaRPr lang="ru-RU" sz="2300" dirty="0" smtClean="0"/>
          </a:p>
          <a:p>
            <a:pPr indent="457200"/>
            <a:endParaRPr lang="ru-RU" sz="2300" dirty="0" smtClean="0"/>
          </a:p>
          <a:p>
            <a:pPr indent="457200"/>
            <a:r>
              <a:rPr lang="ru-RU" sz="2300" dirty="0" smtClean="0"/>
              <a:t> В 971 году война продолжилась. В этот раз византийцы хорошо подготовились.. </a:t>
            </a:r>
          </a:p>
          <a:p>
            <a:pPr indent="457200"/>
            <a:r>
              <a:rPr lang="ru-RU" sz="2300" dirty="0" smtClean="0"/>
              <a:t>С тяжелыми боями, отбиваясь от наседающего врага, отходили русские к Дунаю. Там, в городе </a:t>
            </a:r>
            <a:r>
              <a:rPr lang="ru-RU" sz="2300" dirty="0" err="1" smtClean="0"/>
              <a:t>Доростоле</a:t>
            </a:r>
            <a:r>
              <a:rPr lang="ru-RU" sz="2300" dirty="0" smtClean="0"/>
              <a:t>, последней русской крепости в Болгарии, отрезанное от родной земли, войско Святослава оказалось в осаде. </a:t>
            </a:r>
          </a:p>
          <a:p>
            <a:pPr>
              <a:spcBef>
                <a:spcPct val="50000"/>
              </a:spcBef>
            </a:pPr>
            <a:endParaRPr lang="ru-RU" sz="2300" dirty="0" smtClean="0"/>
          </a:p>
          <a:p>
            <a:pPr>
              <a:spcBef>
                <a:spcPct val="50000"/>
              </a:spcBef>
            </a:pPr>
            <a:r>
              <a:rPr lang="ru-RU" sz="2300" dirty="0" smtClean="0"/>
              <a:t> </a:t>
            </a:r>
          </a:p>
          <a:p>
            <a:pPr>
              <a:spcBef>
                <a:spcPct val="50000"/>
              </a:spcBef>
            </a:pPr>
            <a:endParaRPr lang="ru-RU" dirty="0" smtClean="0"/>
          </a:p>
        </p:txBody>
      </p:sp>
      <p:pic>
        <p:nvPicPr>
          <p:cNvPr id="6146" name="Picture 2" descr="C:\Documents and Settings\теска\Рабочий стол\Рисунок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00" y="2340000"/>
            <a:ext cx="3913187" cy="282892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теска\Рабочий стол\святослав\sviatoslav_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9224" y="1928802"/>
            <a:ext cx="4114776" cy="387705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7" name="Picture 3" descr="C:\Documents and Settings\теска\Рабочий стол\Рисунок3.jp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8241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-214346" y="-1"/>
            <a:ext cx="3012186" cy="179327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572132" y="6072206"/>
            <a:ext cx="3425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«Иду на вы!»   Художник Лео </a:t>
            </a:r>
            <a:r>
              <a:rPr lang="ru-RU" i="1" dirty="0" err="1" smtClean="0"/>
              <a:t>Хао</a:t>
            </a:r>
            <a:endParaRPr lang="ru-RU" i="1" dirty="0"/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285720" y="1571612"/>
            <a:ext cx="4680000" cy="48577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endParaRPr lang="ru-RU" dirty="0" smtClean="0"/>
          </a:p>
          <a:p>
            <a:pPr>
              <a:spcBef>
                <a:spcPct val="50000"/>
              </a:spcBef>
            </a:pPr>
            <a:r>
              <a:rPr lang="ru-RU" sz="2300" dirty="0" smtClean="0"/>
              <a:t>       </a:t>
            </a:r>
          </a:p>
          <a:p>
            <a:pPr>
              <a:spcBef>
                <a:spcPct val="50000"/>
              </a:spcBef>
            </a:pPr>
            <a:r>
              <a:rPr lang="ru-RU" sz="2300" dirty="0" smtClean="0">
                <a:solidFill>
                  <a:srgbClr val="FFFFFF"/>
                </a:solidFill>
              </a:rPr>
              <a:t>     Несмотря на двухмесячную осаду крепости и неоднократные жестокие сечи у стен, </a:t>
            </a:r>
            <a:r>
              <a:rPr lang="ru-RU" sz="2300" dirty="0" err="1" smtClean="0">
                <a:solidFill>
                  <a:srgbClr val="FFFFFF"/>
                </a:solidFill>
              </a:rPr>
              <a:t>Цимисхий</a:t>
            </a:r>
            <a:r>
              <a:rPr lang="ru-RU" sz="2300" dirty="0" smtClean="0">
                <a:solidFill>
                  <a:srgbClr val="FFFFFF"/>
                </a:solidFill>
              </a:rPr>
              <a:t> не смог одолеть русско-болгарское войско. </a:t>
            </a:r>
          </a:p>
          <a:p>
            <a:pPr>
              <a:spcBef>
                <a:spcPct val="50000"/>
              </a:spcBef>
            </a:pPr>
            <a:r>
              <a:rPr lang="ru-RU" sz="2300" dirty="0" smtClean="0">
                <a:solidFill>
                  <a:srgbClr val="FFFFFF"/>
                </a:solidFill>
              </a:rPr>
              <a:t>    </a:t>
            </a:r>
            <a:r>
              <a:rPr lang="ru-RU" sz="2300" dirty="0" smtClean="0"/>
              <a:t>Наконец, 22 июля 971 года русские начали свой последний бой. Расстроенные натиском спереди, теснимые сзади, среди вихря и ливня, русы храбро сражались и с трудом пробились к стенам </a:t>
            </a:r>
            <a:r>
              <a:rPr lang="ru-RU" sz="2300" dirty="0" err="1" smtClean="0"/>
              <a:t>Доростола</a:t>
            </a:r>
            <a:r>
              <a:rPr lang="ru-RU" sz="2300" dirty="0" smtClean="0"/>
              <a:t>.</a:t>
            </a:r>
          </a:p>
          <a:p>
            <a:pPr>
              <a:spcBef>
                <a:spcPct val="50000"/>
              </a:spcBef>
            </a:pPr>
            <a:endParaRPr lang="ru-RU" sz="2300" dirty="0" smtClean="0"/>
          </a:p>
          <a:p>
            <a:pPr>
              <a:spcBef>
                <a:spcPct val="50000"/>
              </a:spcBef>
            </a:pPr>
            <a:r>
              <a:rPr lang="ru-RU" sz="2300" dirty="0" smtClean="0"/>
              <a:t>  </a:t>
            </a:r>
            <a:endParaRPr lang="ru-RU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285720" y="1571612"/>
            <a:ext cx="4680000" cy="48577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300" dirty="0" smtClean="0"/>
              <a:t>    Византийцы имели численное и техническое превосходство,  но не смогли разбить противника  и взять </a:t>
            </a:r>
            <a:r>
              <a:rPr lang="ru-RU" sz="2300" dirty="0" err="1" smtClean="0"/>
              <a:t>Доростол</a:t>
            </a:r>
            <a:r>
              <a:rPr lang="ru-RU" sz="2300" dirty="0" smtClean="0"/>
              <a:t>. </a:t>
            </a:r>
          </a:p>
          <a:p>
            <a:r>
              <a:rPr lang="ru-RU" sz="2300" dirty="0" smtClean="0">
                <a:solidFill>
                  <a:srgbClr val="FFFFFF"/>
                </a:solidFill>
              </a:rPr>
              <a:t>Силы Святослава  были на исходе, поэтому почетный мир вполне его устраивал. </a:t>
            </a:r>
            <a:endParaRPr lang="ru-RU" sz="230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72198" y="1000108"/>
            <a:ext cx="2428892" cy="4929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500694" y="5786454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Боляков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Н.  Битва при </a:t>
            </a:r>
            <a:r>
              <a:rPr lang="ru-RU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Доростоле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(триптих). </a:t>
            </a:r>
            <a:r>
              <a:rPr lang="ru-RU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Цимисхий</a:t>
            </a:r>
            <a:endParaRPr lang="ru-RU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3" descr="C:\Documents and Settings\теска\Рабочий стол\Рисунок3.jp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8241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-214346" y="-1"/>
            <a:ext cx="3012186" cy="179327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285720" y="1571612"/>
            <a:ext cx="4680000" cy="48577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300" dirty="0" smtClean="0"/>
              <a:t>       Враг вынужден был согласиться на условия, предложенные Святославом. После заключения мира Святослав обязался не воевать с Византией, а </a:t>
            </a:r>
            <a:r>
              <a:rPr lang="ru-RU" sz="2300" dirty="0" err="1" smtClean="0"/>
              <a:t>Цимисхий</a:t>
            </a:r>
            <a:r>
              <a:rPr lang="ru-RU" sz="2300" dirty="0" smtClean="0"/>
              <a:t> должен был пропустить ладьи </a:t>
            </a:r>
            <a:r>
              <a:rPr lang="ru-RU" sz="2300" dirty="0" err="1" smtClean="0"/>
              <a:t>русов</a:t>
            </a:r>
            <a:r>
              <a:rPr lang="ru-RU" sz="2300" dirty="0" smtClean="0"/>
              <a:t> и выдать им по две меры хлеба на дорогу. Обе стороны скрепили свои обязательства клятвами.</a:t>
            </a:r>
          </a:p>
          <a:p>
            <a:endParaRPr lang="ru-RU" sz="2300" dirty="0" smtClean="0"/>
          </a:p>
          <a:p>
            <a:r>
              <a:rPr lang="ru-RU" sz="2300" dirty="0" smtClean="0"/>
              <a:t>После заключения мира состоялось свидание Святослава с </a:t>
            </a:r>
            <a:r>
              <a:rPr lang="ru-RU" sz="2300" dirty="0" err="1" smtClean="0"/>
              <a:t>Цимисхием</a:t>
            </a:r>
            <a:r>
              <a:rPr lang="ru-RU" sz="2300" dirty="0" smtClean="0"/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5857892"/>
            <a:ext cx="3929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К. Лебедев. Встреча Святослава с Иоанном </a:t>
            </a:r>
            <a:r>
              <a:rPr lang="ru-RU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Цимисхием</a:t>
            </a:r>
            <a:endParaRPr lang="ru-RU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Picture 3" descr="C:\Documents and Settings\теска\Рабочий стол\Рисунок3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8241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-214346" y="-1"/>
            <a:ext cx="3012186" cy="179327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7170" name="Picture 2" descr="C:\Documents and Settings\теска\Рабочий стол\Рисунок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00" y="1404000"/>
            <a:ext cx="3876675" cy="444341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582A04"/>
                </a:solidFill>
                <a:latin typeface="CyrillicOld" pitchFamily="2" charset="0"/>
              </a:rPr>
              <a:t>Последняя битва</a:t>
            </a:r>
            <a:endParaRPr lang="ru-RU" dirty="0"/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285720" y="1571612"/>
            <a:ext cx="4680000" cy="48577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300" dirty="0" smtClean="0"/>
              <a:t>        Весной 972 года, после заключения мирного договора, Святослав с богатой казной и малой дружиной возвращается на Русь.  </a:t>
            </a:r>
          </a:p>
          <a:p>
            <a:endParaRPr lang="ru-RU" sz="2300" dirty="0" smtClean="0"/>
          </a:p>
          <a:p>
            <a:r>
              <a:rPr lang="ru-RU" sz="2300" dirty="0" smtClean="0"/>
              <a:t>      Печенеги во главе с князем Курей внезапно напали на Святослава у днепровских порогов. </a:t>
            </a:r>
          </a:p>
        </p:txBody>
      </p:sp>
      <p:pic>
        <p:nvPicPr>
          <p:cNvPr id="1026" name="Picture 2" descr="C:\Documents and Settings\теска\Рабочий стол\святослав\Последняя битва Святослава (А. Клименко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00" y="2000240"/>
            <a:ext cx="4191000" cy="3027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214943" y="5357826"/>
            <a:ext cx="3929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err="1" smtClean="0"/>
              <a:t>Клименко</a:t>
            </a:r>
            <a:r>
              <a:rPr lang="ru-RU" i="1" dirty="0" smtClean="0"/>
              <a:t>.  Последняя битва Святослава</a:t>
            </a:r>
            <a:endParaRPr lang="ru-RU" i="1" dirty="0"/>
          </a:p>
        </p:txBody>
      </p:sp>
      <p:pic>
        <p:nvPicPr>
          <p:cNvPr id="7" name="Picture 3" descr="C:\Documents and Settings\теска\Рабочий стол\Рисунок3.jp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8241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-214346" y="-1"/>
            <a:ext cx="3012186" cy="179327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Documents and Settings\теска\Рабочий стол\Рисунок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2000" y="36000"/>
            <a:ext cx="10165976" cy="6765497"/>
          </a:xfrm>
          <a:prstGeom prst="rect">
            <a:avLst/>
          </a:prstGeom>
          <a:noFill/>
        </p:spPr>
      </p:pic>
      <p:pic>
        <p:nvPicPr>
          <p:cNvPr id="8195" name="Picture 3" descr="C:\Documents and Settings\теска\Рабочий стол\Рисунок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88000" y="144000"/>
            <a:ext cx="10360152" cy="6571172"/>
          </a:xfrm>
          <a:prstGeom prst="rect">
            <a:avLst/>
          </a:prstGeom>
          <a:noFill/>
        </p:spPr>
      </p:pic>
      <p:pic>
        <p:nvPicPr>
          <p:cNvPr id="8194" name="Picture 2" descr="C:\Documents and Settings\теска\Рабочий стол\Рисунок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16000" y="36000"/>
            <a:ext cx="10290125" cy="66790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285720" y="1571612"/>
            <a:ext cx="4680000" cy="48577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300" dirty="0" smtClean="0"/>
              <a:t>     А так  последняя трагическая битва изображена Борисом Ольшанским. Святослав обнажил свой меч, дабы нанести решающий удар. Но не суждено храбрым </a:t>
            </a:r>
            <a:r>
              <a:rPr lang="ru-RU" sz="2300" dirty="0" err="1" smtClean="0"/>
              <a:t>ратичам</a:t>
            </a:r>
            <a:r>
              <a:rPr lang="ru-RU" sz="2300" dirty="0" smtClean="0"/>
              <a:t> вернуться на Родину. Печенежские князья и столетием позже поднимали окованный золотом кубок, сделанный из черепа Святослава Храброго, и пили из него вино, полагая, что к ним перейдет воинская мудрость и доблесть русского полководца.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29256" y="5357826"/>
            <a:ext cx="3714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Ольшанский. Сеча на Днепре</a:t>
            </a:r>
            <a:endParaRPr lang="ru-RU" i="1" dirty="0"/>
          </a:p>
        </p:txBody>
      </p:sp>
      <p:pic>
        <p:nvPicPr>
          <p:cNvPr id="10" name="Picture 3" descr="C:\Documents and Settings\теска\Рабочий стол\Рисунок3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8241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-214346" y="-1"/>
            <a:ext cx="3012186" cy="179327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8" name="Picture 4" descr="C:\Documents and Settings\теска\Рабочий стол\Рисунок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5999" y="2484000"/>
            <a:ext cx="4057498" cy="257556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9" name="Picture 5" descr="C:\Documents and Settings\теска\Рабочий стол\Рисунок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60000" y="252000"/>
            <a:ext cx="10050109" cy="6379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Прямоугольник 11"/>
          <p:cNvSpPr/>
          <p:nvPr/>
        </p:nvSpPr>
        <p:spPr>
          <a:xfrm>
            <a:off x="5500694" y="1548000"/>
            <a:ext cx="3312000" cy="48577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/>
              <a:t>    По отношению к Руси вся стремительная деятельность Святослава не только не была невниманием к ее интересам…. но, наоборот, все было </a:t>
            </a:r>
            <a:r>
              <a:rPr lang="ru-RU" sz="2400" i="1" dirty="0" err="1" smtClean="0"/>
              <a:t>расчитано</a:t>
            </a:r>
            <a:r>
              <a:rPr lang="ru-RU" sz="2400" i="1" dirty="0" smtClean="0"/>
              <a:t> на решение больших государственных задач.</a:t>
            </a:r>
          </a:p>
          <a:p>
            <a:pPr algn="r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Рыбаков.</a:t>
            </a:r>
            <a:endParaRPr lang="ru-RU" sz="23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285720" y="1548000"/>
            <a:ext cx="3312000" cy="48577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i="1" dirty="0" smtClean="0"/>
          </a:p>
          <a:p>
            <a:endParaRPr lang="ru-RU" sz="2400" i="1" dirty="0" smtClean="0"/>
          </a:p>
          <a:p>
            <a:endParaRPr lang="ru-RU" sz="2400" i="1" dirty="0" smtClean="0"/>
          </a:p>
          <a:p>
            <a:r>
              <a:rPr lang="ru-RU" sz="2400" i="1" dirty="0" smtClean="0"/>
              <a:t>Святослав… с своей отборной дружиной покинул Русскую землю для подвигов отдаленных, славных для него и бесполезных для родной земли</a:t>
            </a:r>
            <a:r>
              <a:rPr lang="ru-RU" sz="2400" dirty="0" smtClean="0"/>
              <a:t>            </a:t>
            </a:r>
          </a:p>
          <a:p>
            <a:endParaRPr lang="ru-RU" sz="2400" dirty="0" smtClean="0"/>
          </a:p>
          <a:p>
            <a:pPr algn="r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Соловьев. </a:t>
            </a:r>
          </a:p>
          <a:p>
            <a:endParaRPr lang="ru-RU" sz="2400" i="1" dirty="0" smtClean="0"/>
          </a:p>
          <a:p>
            <a:endParaRPr lang="ru-RU" sz="2400" i="1" dirty="0" smtClean="0"/>
          </a:p>
          <a:p>
            <a:endParaRPr lang="ru-RU" sz="2300" i="1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672000" y="1368000"/>
            <a:ext cx="1819275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Documents and Settings\теска\Рабочий стол\Рисунок3.jp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8241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-214346" y="-1"/>
            <a:ext cx="3012186" cy="179327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9" name="TextBox 8"/>
          <p:cNvSpPr txBox="1"/>
          <p:nvPr/>
        </p:nvSpPr>
        <p:spPr>
          <a:xfrm>
            <a:off x="4428000" y="5832000"/>
            <a:ext cx="935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4E34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600" b="1" dirty="0">
              <a:solidFill>
                <a:srgbClr val="4E34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теска\Рабочий стол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12000" y="1260000"/>
            <a:ext cx="3862387" cy="4795837"/>
          </a:xfrm>
          <a:prstGeom prst="rect">
            <a:avLst/>
          </a:prstGeom>
          <a:noFill/>
          <a:effectLst>
            <a:softEdge rad="127000"/>
          </a:effectLst>
        </p:spPr>
      </p:pic>
      <p:sp useBgFill="1">
        <p:nvSpPr>
          <p:cNvPr id="8" name="Прямоугольник 7"/>
          <p:cNvSpPr/>
          <p:nvPr/>
        </p:nvSpPr>
        <p:spPr>
          <a:xfrm>
            <a:off x="285720" y="1571612"/>
            <a:ext cx="4680000" cy="48577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1571612"/>
            <a:ext cx="464347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/>
                </a:solidFill>
                <a:latin typeface="Batang" pitchFamily="18" charset="-127"/>
              </a:rPr>
              <a:t>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 smtClean="0">
                <a:solidFill>
                  <a:schemeClr val="bg1">
                    <a:lumMod val="95000"/>
                  </a:schemeClr>
                </a:solidFill>
              </a:rPr>
              <a:t>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 smtClean="0">
                <a:solidFill>
                  <a:schemeClr val="bg1">
                    <a:lumMod val="95000"/>
                  </a:schemeClr>
                </a:solidFill>
              </a:rPr>
              <a:t>        Воспитатель  и  наставник Святослава, варяг </a:t>
            </a:r>
            <a:r>
              <a:rPr lang="ru-RU" sz="2300" dirty="0" err="1" smtClean="0">
                <a:solidFill>
                  <a:schemeClr val="bg1">
                    <a:lumMod val="95000"/>
                  </a:schemeClr>
                </a:solidFill>
              </a:rPr>
              <a:t>Асмуд</a:t>
            </a:r>
            <a:r>
              <a:rPr lang="ru-RU" sz="2300" dirty="0" smtClean="0">
                <a:solidFill>
                  <a:schemeClr val="bg1">
                    <a:lumMod val="95000"/>
                  </a:schemeClr>
                </a:solidFill>
              </a:rPr>
              <a:t>, учил  своего юного  воспитанника быть первым и в бою, и на охоте, крепко держаться в седле, управлять ладьей, плавать, укрываться от вражеских глаз и в лесу, и в степи. </a:t>
            </a:r>
          </a:p>
          <a:p>
            <a:pPr>
              <a:spcBef>
                <a:spcPct val="50000"/>
              </a:spcBef>
              <a:buNone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6000768"/>
            <a:ext cx="371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Николай Зубков. Русские воины 10 века (Святослав и </a:t>
            </a:r>
            <a:r>
              <a:rPr lang="ru-RU" i="1" dirty="0" err="1" smtClean="0"/>
              <a:t>Асмуд</a:t>
            </a:r>
            <a:r>
              <a:rPr lang="ru-RU" i="1" dirty="0" smtClean="0"/>
              <a:t> ?) </a:t>
            </a:r>
            <a:endParaRPr lang="ru-RU" i="1" dirty="0"/>
          </a:p>
        </p:txBody>
      </p:sp>
      <p:pic>
        <p:nvPicPr>
          <p:cNvPr id="9" name="Picture 3" descr="C:\Documents and Settings\теска\Рабочий стол\Рисунок3.jp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8241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-214346" y="-1"/>
            <a:ext cx="3012186" cy="179327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Блок-схема: несколько документов 11"/>
          <p:cNvSpPr/>
          <p:nvPr/>
        </p:nvSpPr>
        <p:spPr>
          <a:xfrm>
            <a:off x="428596" y="142852"/>
            <a:ext cx="8330146" cy="6476827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«... умеренного роста, не слишком высокого и не очень низкого, с густыми бровями и светло-синими глазами, курносый, безбородый, с густыми, чрезмерно длинными волосами над верхней губой. Голова у него была совершенно голая, но с одной стороны её свисал клок волос — признак знатности рода; крепкий затылок, широкая грудь…,  выглядел он хмурым и суровым. В одно ухо у него была вдета золотая серьга; она была украшена карбункулом, обрамленным двумя жемчужинами. Одеяние его было белым и отличалось от одежды его приближённых только заметной чистотой»</a:t>
            </a:r>
            <a:endParaRPr lang="ru-RU" sz="22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8256" y="6000768"/>
            <a:ext cx="365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византийский историк Лев Диакон: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2800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571472" y="285728"/>
            <a:ext cx="8072494" cy="1143008"/>
          </a:xfrm>
          <a:prstGeom prst="roundRect">
            <a:avLst/>
          </a:prstGeom>
          <a:ln w="31750">
            <a:solidFill>
              <a:srgbClr val="6F350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внешнеполитической деятельности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11" name="Скругленный прямоугольник 10"/>
          <p:cNvSpPr>
            <a:spLocks/>
          </p:cNvSpPr>
          <p:nvPr/>
        </p:nvSpPr>
        <p:spPr>
          <a:xfrm>
            <a:off x="857226" y="1728000"/>
            <a:ext cx="3960000" cy="1500198"/>
          </a:xfrm>
          <a:prstGeom prst="roundRect">
            <a:avLst/>
          </a:prstGeom>
          <a:ln w="25400">
            <a:noFill/>
          </a:ln>
          <a:effectLst>
            <a:outerShdw blurRad="50800" dist="63500" dir="30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походы против своих ближайших соседей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7224" y="3214686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17" name="Скругленный прямоугольник 16"/>
          <p:cNvSpPr>
            <a:spLocks/>
          </p:cNvSpPr>
          <p:nvPr/>
        </p:nvSpPr>
        <p:spPr>
          <a:xfrm>
            <a:off x="2857488" y="3348000"/>
            <a:ext cx="3960000" cy="1500198"/>
          </a:xfrm>
          <a:prstGeom prst="roundRect">
            <a:avLst/>
          </a:prstGeom>
          <a:ln w="25400">
            <a:noFill/>
          </a:ln>
          <a:effectLst>
            <a:outerShdw blurRad="50800" dist="63500" dir="30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походы на восток 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18" name="Скругленный прямоугольник 17"/>
          <p:cNvSpPr>
            <a:spLocks/>
          </p:cNvSpPr>
          <p:nvPr/>
        </p:nvSpPr>
        <p:spPr>
          <a:xfrm>
            <a:off x="4716000" y="4929198"/>
            <a:ext cx="3960000" cy="1500198"/>
          </a:xfrm>
          <a:prstGeom prst="roundRect">
            <a:avLst/>
          </a:prstGeom>
          <a:ln w="25400">
            <a:noFill/>
          </a:ln>
          <a:effectLst>
            <a:outerShdw blurRad="50800" dist="63500" dir="30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походы на юг  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19" name="Стрелка вниз 18"/>
          <p:cNvSpPr/>
          <p:nvPr/>
        </p:nvSpPr>
        <p:spPr>
          <a:xfrm>
            <a:off x="1476000" y="1440000"/>
            <a:ext cx="1332000" cy="274488"/>
          </a:xfrm>
          <a:prstGeom prst="downArrow">
            <a:avLst/>
          </a:prstGeom>
          <a:ln>
            <a:noFill/>
          </a:ln>
          <a:effectLst>
            <a:outerShdw blurRad="50800" dist="38100" dir="300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0" name="Стрелка вниз 19"/>
          <p:cNvSpPr/>
          <p:nvPr/>
        </p:nvSpPr>
        <p:spPr>
          <a:xfrm>
            <a:off x="5214942" y="1500174"/>
            <a:ext cx="1332000" cy="1785950"/>
          </a:xfrm>
          <a:prstGeom prst="downArrow">
            <a:avLst/>
          </a:prstGeom>
          <a:ln>
            <a:noFill/>
          </a:ln>
          <a:effectLst>
            <a:outerShdw blurRad="50800" dist="38100" dir="300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1" name="Стрелка вниз 20"/>
          <p:cNvSpPr/>
          <p:nvPr/>
        </p:nvSpPr>
        <p:spPr>
          <a:xfrm>
            <a:off x="7072330" y="1500174"/>
            <a:ext cx="1332000" cy="3357586"/>
          </a:xfrm>
          <a:prstGeom prst="downArrow">
            <a:avLst/>
          </a:prstGeom>
          <a:ln>
            <a:noFill/>
          </a:ln>
          <a:effectLst>
            <a:outerShdw blurRad="50800" dist="38100" dir="300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/>
          <p:cNvSpPr/>
          <p:nvPr/>
        </p:nvSpPr>
        <p:spPr>
          <a:xfrm>
            <a:off x="285720" y="1571612"/>
            <a:ext cx="4680000" cy="48577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1571612"/>
            <a:ext cx="464347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/>
                </a:solidFill>
                <a:latin typeface="Batang" pitchFamily="18" charset="-127"/>
              </a:rPr>
              <a:t>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 smtClean="0">
                <a:solidFill>
                  <a:schemeClr val="accent1"/>
                </a:solidFill>
              </a:rPr>
              <a:t>          </a:t>
            </a:r>
            <a:r>
              <a:rPr lang="ru-RU" sz="2400" dirty="0" smtClean="0"/>
              <a:t> </a:t>
            </a:r>
            <a:r>
              <a:rPr lang="ru-RU" sz="2300" dirty="0" smtClean="0">
                <a:solidFill>
                  <a:schemeClr val="bg1"/>
                </a:solidFill>
              </a:rPr>
              <a:t>В X веке на степных просторах южнее Киева кочевало воинственное племя печенегов. Они часто, весной, когда степь оживала, нападали на русские города и постоянно держали Киевскую Русь в состояние напряженности. Поэтому Святослав прежде всего выступил против печенегов. В один из своих степных набегов он наголову разгромил их.</a:t>
            </a:r>
            <a:endParaRPr lang="ru-RU" sz="2300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Documents and Settings\теска\Рабочий стол\святослав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6" y="1000108"/>
            <a:ext cx="2835275" cy="5340350"/>
          </a:xfrm>
          <a:prstGeom prst="rect">
            <a:avLst/>
          </a:prstGeom>
          <a:noFill/>
        </p:spPr>
      </p:pic>
      <p:pic>
        <p:nvPicPr>
          <p:cNvPr id="9" name="Picture 3" descr="C:\Documents and Settings\теска\Рабочий стол\Рисунок3.jp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8241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-214346" y="-1"/>
            <a:ext cx="3012186" cy="179327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200" dirty="0" smtClean="0">
                <a:solidFill>
                  <a:schemeClr val="bg1"/>
                </a:solidFill>
                <a:latin typeface="CyrillicOld" pitchFamily="2" charset="0"/>
              </a:rPr>
              <a:t>     </a:t>
            </a:r>
            <a:r>
              <a:rPr lang="ru-RU" sz="4200" dirty="0" smtClean="0">
                <a:solidFill>
                  <a:srgbClr val="582A04"/>
                </a:solidFill>
                <a:latin typeface="CyrillicOld" pitchFamily="2" charset="0"/>
              </a:rPr>
              <a:t>Поход против печенегов</a:t>
            </a:r>
            <a:endParaRPr lang="ru-RU" sz="4200" dirty="0">
              <a:solidFill>
                <a:srgbClr val="582A04"/>
              </a:solidFill>
              <a:latin typeface="CyrillicOl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теска\Рабочий стол\святослав\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0" y="1584000"/>
            <a:ext cx="4243730" cy="4842205"/>
          </a:xfrm>
          <a:prstGeom prst="rect">
            <a:avLst/>
          </a:prstGeom>
          <a:noFill/>
        </p:spPr>
      </p:pic>
      <p:pic>
        <p:nvPicPr>
          <p:cNvPr id="1027" name="Picture 3" descr="C:\Documents and Settings\теска\Рабочий стол\святослав\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0" y="1584000"/>
            <a:ext cx="4243730" cy="4842205"/>
          </a:xfrm>
          <a:prstGeom prst="rect">
            <a:avLst/>
          </a:prstGeom>
          <a:noFill/>
        </p:spPr>
      </p:pic>
      <p:sp useBgFill="1">
        <p:nvSpPr>
          <p:cNvPr id="8" name="Прямоугольник 7"/>
          <p:cNvSpPr/>
          <p:nvPr/>
        </p:nvSpPr>
        <p:spPr>
          <a:xfrm>
            <a:off x="285720" y="1571612"/>
            <a:ext cx="4680000" cy="48577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1571612"/>
            <a:ext cx="464347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/>
                </a:solidFill>
                <a:latin typeface="Batang" pitchFamily="18" charset="-127"/>
              </a:rPr>
              <a:t>    </a:t>
            </a:r>
            <a:r>
              <a:rPr lang="ru-RU" sz="2300" dirty="0" smtClean="0">
                <a:solidFill>
                  <a:schemeClr val="bg1"/>
                </a:solidFill>
              </a:rPr>
              <a:t>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 smtClean="0">
                <a:solidFill>
                  <a:schemeClr val="bg1"/>
                </a:solidFill>
              </a:rPr>
              <a:t>       На реке Оке издавна жили вятичи. Это сравнительно многочисленное славянское племя до Святослава не признавало власти киевского князя и не платило ему дани.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 smtClean="0">
                <a:solidFill>
                  <a:schemeClr val="bg1"/>
                </a:solidFill>
              </a:rPr>
              <a:t>Святослав пошел на Оку,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 smtClean="0">
                <a:solidFill>
                  <a:schemeClr val="bg1"/>
                </a:solidFill>
              </a:rPr>
              <a:t>"смирил" вятичей 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 smtClean="0">
                <a:solidFill>
                  <a:schemeClr val="bg1"/>
                </a:solidFill>
              </a:rPr>
              <a:t>заставил их платить дань Киеву.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 smtClean="0">
                <a:solidFill>
                  <a:schemeClr val="bg1"/>
                </a:solidFill>
              </a:rPr>
              <a:t> </a:t>
            </a:r>
            <a:endParaRPr lang="ru-RU" sz="2300" dirty="0">
              <a:solidFill>
                <a:schemeClr val="bg1"/>
              </a:solidFill>
            </a:endParaRPr>
          </a:p>
        </p:txBody>
      </p:sp>
      <p:pic>
        <p:nvPicPr>
          <p:cNvPr id="1029" name="Picture 5" descr="C:\Documents and Settings\теска\Рабочий стол\святослав\sviatoslavtitlescreen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15206" y="2428868"/>
            <a:ext cx="929524" cy="15238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200" dirty="0" smtClean="0">
                <a:solidFill>
                  <a:srgbClr val="582A04"/>
                </a:solidFill>
                <a:latin typeface="CyrillicOld" pitchFamily="2" charset="0"/>
              </a:rPr>
              <a:t>     Присоединение вятичей</a:t>
            </a:r>
            <a:endParaRPr lang="ru-RU" sz="4200" dirty="0">
              <a:solidFill>
                <a:srgbClr val="582A04"/>
              </a:solidFill>
              <a:latin typeface="CyrillicOld" pitchFamily="2" charset="0"/>
            </a:endParaRPr>
          </a:p>
        </p:txBody>
      </p:sp>
      <p:pic>
        <p:nvPicPr>
          <p:cNvPr id="9" name="Picture 3" descr="C:\Documents and Settings\теска\Рабочий стол\Рисунок3.jp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8241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-214346" y="-1"/>
            <a:ext cx="3012186" cy="179327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200" dirty="0" smtClean="0">
                <a:solidFill>
                  <a:srgbClr val="582A04"/>
                </a:solidFill>
                <a:latin typeface="CyrillicOld" pitchFamily="2" charset="0"/>
              </a:rPr>
              <a:t>Поход на восток</a:t>
            </a:r>
            <a:endParaRPr lang="ru-RU" sz="4200" dirty="0">
              <a:solidFill>
                <a:srgbClr val="582A04"/>
              </a:solidFill>
              <a:latin typeface="CyrillicOld" pitchFamily="2" charset="0"/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>
          <a:xfrm>
            <a:off x="571472" y="1571612"/>
            <a:ext cx="8072494" cy="1143008"/>
          </a:xfrm>
          <a:prstGeom prst="roundRect">
            <a:avLst/>
          </a:prstGeom>
          <a:ln w="31750">
            <a:solidFill>
              <a:srgbClr val="6F350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Победа над хазарами необходима:</a:t>
            </a:r>
          </a:p>
        </p:txBody>
      </p:sp>
      <p:sp useBgFill="1">
        <p:nvSpPr>
          <p:cNvPr id="13" name="Скругленный прямоугольник 12"/>
          <p:cNvSpPr>
            <a:spLocks/>
          </p:cNvSpPr>
          <p:nvPr/>
        </p:nvSpPr>
        <p:spPr>
          <a:xfrm>
            <a:off x="1080000" y="2844000"/>
            <a:ext cx="6588000" cy="1620000"/>
          </a:xfrm>
          <a:prstGeom prst="roundRect">
            <a:avLst>
              <a:gd name="adj" fmla="val 37248"/>
            </a:avLst>
          </a:prstGeom>
          <a:ln w="25400">
            <a:noFill/>
          </a:ln>
          <a:effectLst>
            <a:outerShdw blurRad="50800" dist="63500" dir="30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Киевская Русь продолжала платить дань хазарам,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14" name="Скругленный прямоугольник 13"/>
          <p:cNvSpPr>
            <a:spLocks/>
          </p:cNvSpPr>
          <p:nvPr/>
        </p:nvSpPr>
        <p:spPr>
          <a:xfrm>
            <a:off x="1080000" y="4752000"/>
            <a:ext cx="6572296" cy="1620000"/>
          </a:xfrm>
          <a:prstGeom prst="roundRect">
            <a:avLst>
              <a:gd name="adj" fmla="val 37248"/>
            </a:avLst>
          </a:prstGeom>
          <a:ln w="25400">
            <a:noFill/>
          </a:ln>
          <a:effectLst>
            <a:outerShdw blurRad="50800" dist="63500" dir="30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торговый путь  в Азию  через реку Итиль и Хазарское море  был для русских купцов  трудным    и  опасным.  Часто хазары грабили их и убивали.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 descr="C:\Documents and Settings\теска\Рабочий стол\Рисунок3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8241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-214346" y="-1"/>
            <a:ext cx="3012186" cy="179327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 useBgFill="1">
        <p:nvSpPr>
          <p:cNvPr id="10" name="Стрелка вправо 9"/>
          <p:cNvSpPr/>
          <p:nvPr/>
        </p:nvSpPr>
        <p:spPr>
          <a:xfrm>
            <a:off x="4320000" y="2124000"/>
            <a:ext cx="4428000" cy="1980000"/>
          </a:xfrm>
          <a:prstGeom prst="rightArrow">
            <a:avLst/>
          </a:prstGeom>
          <a:ln>
            <a:noFill/>
          </a:ln>
          <a:effectLst>
            <a:outerShdw blurRad="50800" dist="508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>
                <a:solidFill>
                  <a:schemeClr val="bg1">
                    <a:lumMod val="95000"/>
                  </a:schemeClr>
                </a:solidFill>
              </a:rPr>
              <a:t>прошел через поселения камских болгар,</a:t>
            </a:r>
            <a:endParaRPr lang="ru-RU" sz="2300" dirty="0"/>
          </a:p>
        </p:txBody>
      </p:sp>
      <p:sp useBgFill="1">
        <p:nvSpPr>
          <p:cNvPr id="8" name="Стрелка вправо 7"/>
          <p:cNvSpPr/>
          <p:nvPr/>
        </p:nvSpPr>
        <p:spPr>
          <a:xfrm>
            <a:off x="288000" y="1357298"/>
            <a:ext cx="4320000" cy="1980000"/>
          </a:xfrm>
          <a:prstGeom prst="rightArrow">
            <a:avLst/>
          </a:prstGeom>
          <a:ln>
            <a:noFill/>
          </a:ln>
          <a:effectLst>
            <a:outerShdw blurRad="50800" dist="50800" dir="24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>
                <a:solidFill>
                  <a:schemeClr val="bg1">
                    <a:lumMod val="95000"/>
                  </a:schemeClr>
                </a:solidFill>
              </a:rPr>
              <a:t>Святослав с  дружиной прибыл на реку Итиль,</a:t>
            </a:r>
            <a:endParaRPr lang="ru-RU" sz="2300" dirty="0"/>
          </a:p>
        </p:txBody>
      </p:sp>
      <p:sp useBgFill="1">
        <p:nvSpPr>
          <p:cNvPr id="14" name="Стрелка вправо 13"/>
          <p:cNvSpPr/>
          <p:nvPr/>
        </p:nvSpPr>
        <p:spPr>
          <a:xfrm>
            <a:off x="4320000" y="3960000"/>
            <a:ext cx="4536000" cy="2052000"/>
          </a:xfrm>
          <a:prstGeom prst="rightArrow">
            <a:avLst/>
          </a:prstGeom>
          <a:ln>
            <a:noFill/>
          </a:ln>
          <a:effectLst>
            <a:outerShdw blurRad="50800" dist="508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</a:rPr>
              <a:t>по Хазарскому морю  перешел на западный берег, бросил  ладьи , покорил на Кавказе ясов и </a:t>
            </a:r>
            <a:r>
              <a:rPr lang="ru-RU" sz="2200" dirty="0" err="1" smtClean="0">
                <a:solidFill>
                  <a:schemeClr val="bg1">
                    <a:lumMod val="95000"/>
                  </a:schemeClr>
                </a:solidFill>
              </a:rPr>
              <a:t>касогов</a:t>
            </a:r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</a:rPr>
              <a:t>,</a:t>
            </a:r>
            <a:endParaRPr lang="ru-RU" sz="2200" dirty="0"/>
          </a:p>
        </p:txBody>
      </p:sp>
      <p:sp useBgFill="1">
        <p:nvSpPr>
          <p:cNvPr id="11" name="Стрелка вправо 10"/>
          <p:cNvSpPr/>
          <p:nvPr/>
        </p:nvSpPr>
        <p:spPr>
          <a:xfrm>
            <a:off x="285720" y="2952000"/>
            <a:ext cx="4320000" cy="19800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</a:rPr>
              <a:t>спустился  по реке к столице хазар – г. Итили, взял его с боем и полностью разрушил, </a:t>
            </a:r>
            <a:endParaRPr lang="ru-RU" sz="2200" dirty="0"/>
          </a:p>
        </p:txBody>
      </p:sp>
      <p:sp useBgFill="1">
        <p:nvSpPr>
          <p:cNvPr id="16" name="Стрелка вправо 15"/>
          <p:cNvSpPr/>
          <p:nvPr/>
        </p:nvSpPr>
        <p:spPr>
          <a:xfrm>
            <a:off x="0" y="4752000"/>
            <a:ext cx="4605720" cy="1980000"/>
          </a:xfrm>
          <a:prstGeom prst="rightArrow">
            <a:avLst>
              <a:gd name="adj1" fmla="val 50000"/>
              <a:gd name="adj2" fmla="val 50000"/>
            </a:avLst>
          </a:prstGeom>
          <a:ln>
            <a:noFill/>
          </a:ln>
          <a:effectLst>
            <a:outerShdw blurRad="50800" dist="508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</a:rPr>
              <a:t>вышел на берег Сурожского моря к городу Тмутаракани, где жили </a:t>
            </a:r>
            <a:r>
              <a:rPr lang="ru-RU" sz="2200" dirty="0" err="1" smtClean="0">
                <a:solidFill>
                  <a:schemeClr val="bg1">
                    <a:lumMod val="95000"/>
                  </a:schemeClr>
                </a:solidFill>
              </a:rPr>
              <a:t>русичи</a:t>
            </a:r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ru-RU" sz="2200" dirty="0"/>
          </a:p>
        </p:txBody>
      </p:sp>
      <p:pic>
        <p:nvPicPr>
          <p:cNvPr id="9" name="Picture 3" descr="C:\Documents and Settings\теска\Рабочий стол\Рисунок3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8241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-214346" y="-1"/>
            <a:ext cx="3012186" cy="179327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1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3412</TotalTime>
  <Words>1179</Words>
  <Application>Microsoft Office PowerPoint</Application>
  <PresentationFormat>Экран (4:3)</PresentationFormat>
  <Paragraphs>119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Святослав Игоревич</vt:lpstr>
      <vt:lpstr>Слайд 3</vt:lpstr>
      <vt:lpstr>Слайд 4</vt:lpstr>
      <vt:lpstr>Слайд 5</vt:lpstr>
      <vt:lpstr>     Поход против печенегов</vt:lpstr>
      <vt:lpstr>     Присоединение вятичей</vt:lpstr>
      <vt:lpstr>Поход на восток</vt:lpstr>
      <vt:lpstr>Слайд 9</vt:lpstr>
      <vt:lpstr>Слайд 10</vt:lpstr>
      <vt:lpstr>По одной из версий</vt:lpstr>
      <vt:lpstr>Святослав Игоревич</vt:lpstr>
      <vt:lpstr>Поход на юг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Последняя битва</vt:lpstr>
      <vt:lpstr>Слайд 27</vt:lpstr>
      <vt:lpstr>Слайд 28</vt:lpstr>
      <vt:lpstr>Слайд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теска</dc:creator>
  <cp:lastModifiedBy>Олег</cp:lastModifiedBy>
  <cp:revision>250</cp:revision>
  <dcterms:created xsi:type="dcterms:W3CDTF">2012-02-17T13:31:03Z</dcterms:created>
  <dcterms:modified xsi:type="dcterms:W3CDTF">2012-03-02T17:21:17Z</dcterms:modified>
</cp:coreProperties>
</file>