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82" r:id="rId3"/>
    <p:sldId id="264" r:id="rId4"/>
    <p:sldId id="265" r:id="rId5"/>
    <p:sldId id="267" r:id="rId6"/>
    <p:sldId id="272" r:id="rId7"/>
    <p:sldId id="273" r:id="rId8"/>
    <p:sldId id="281" r:id="rId9"/>
    <p:sldId id="268" r:id="rId10"/>
    <p:sldId id="279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DADD95-3675-48C6-89F8-0D5E5AED96D3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7B0D9C-7A61-4CBD-92D9-42AC937FF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F647-D127-4463-A7E9-25F08769359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CCF7C-B69B-4723-91FB-953D88BCABA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3511E-0DF9-4AAC-BC85-C519343F72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20B09-B832-4D50-B9A3-8624FEA0CD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96E53F-3AA2-4006-B864-F12D0528B87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B13FB-D498-4BA4-BEFD-934CED3FA0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F69F2-F572-44CE-9A82-CC26DE44935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B6DF37-0622-48E5-8592-DDC6857B2DD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615BA-0524-4932-9B86-02C04A5676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B1BB67-4A81-46E3-A21C-19BD74EE9CB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B33BE-9543-496E-A33F-B9C72E1615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BEF5-E5E8-438B-A3EA-D15127BB1528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9924-C426-4154-BB48-2EC61D599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6485-E79C-43DD-A031-0FD09E4524DA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7AA0-98F8-443F-B864-81A7593F0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1E5B-7A10-4972-BA69-03847877FBAD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0263-5A0F-4B85-853C-1FD47D12A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E72A-D40B-4691-91B0-D357FC9B4CBE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160A-7509-4207-B133-190FF70ED6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0D2E-5996-4843-AAF4-02E0A73640DF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D78E-2131-4078-9D3F-AC4753A8F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0EF0-1A2B-4A8D-94D5-9D03D2332919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EBA8-319C-45AF-84BB-DA5E012C2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9BA4-EF9A-49E9-8403-E57DC40E3683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D2C6-37CA-40F9-BD97-3B139C4B35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FD3D-1C43-4ECF-9761-2B61CA697FA8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7818-C0C7-4D30-9906-BA0AFC1168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EDC0-027F-4CDC-BBFF-791EA6BA2042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9F0E-DFF7-4785-A0BF-507F61B6F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A8D2-0C91-4E0A-B7E8-DCC426AB16D9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5C2B-4407-4163-A598-AA9017CD2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62D1-17F5-410D-9488-2DE5439C2A09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AC76-B576-4B91-BF3E-7C45036A1F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B9C8D7-936C-4E42-94A2-F3F2F7340820}" type="datetimeFigureOut">
              <a:rPr lang="ru-RU"/>
              <a:pPr>
                <a:defRPr/>
              </a:pPr>
              <a:t>14.12.2011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053CD-C874-4E69-8564-645E75F48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0513" y="188913"/>
            <a:ext cx="8712200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66713" y="1465263"/>
            <a:ext cx="8382000" cy="3043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Правление первых князей.</a:t>
            </a:r>
          </a:p>
          <a:p>
            <a:pPr algn="ctr"/>
            <a:r>
              <a:rPr lang="ru-RU" sz="3600" b="1" kern="10">
                <a:ln w="12700">
                  <a:solidFill>
                    <a:srgbClr val="40458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Олег, Игорь, Ольга, Святослав.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513" y="6308725"/>
            <a:ext cx="87122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Чупров Л.А. МКОУ СОШ №3. с. Камень-Рыболов Ханкайского района Приморского края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233863"/>
            <a:ext cx="13684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438" y="4167188"/>
            <a:ext cx="16065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38" y="4389438"/>
            <a:ext cx="13906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75" y="-19050"/>
            <a:ext cx="2243138" cy="245745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1525" y="244475"/>
            <a:ext cx="2695575" cy="1846263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5713" y="103188"/>
            <a:ext cx="1925637" cy="198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0563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«Александр Македонский Восточной Европы»</a:t>
            </a:r>
            <a:endParaRPr lang="ru-RU" sz="28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00150"/>
            <a:ext cx="4567238" cy="5334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148263" y="1216025"/>
            <a:ext cx="3600450" cy="525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Мрачный и свирепый,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презирал любые удобства,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Спал под открытым небом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И, вместо подушки,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Клал под голову седло…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«Иду на Вы»…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250" y="1052513"/>
            <a:ext cx="6048375" cy="4679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Дома: §4, выполнить задания в рабочей тетради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712200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333375"/>
            <a:ext cx="8424863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Повторим даты правления.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125538"/>
            <a:ext cx="2447925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Рюрик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938" y="1123950"/>
            <a:ext cx="2592387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862-879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463" y="2573338"/>
            <a:ext cx="2447925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Олег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463" y="3933825"/>
            <a:ext cx="2447925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Игорь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938" y="2573338"/>
            <a:ext cx="2592387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879-912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2988" y="3933825"/>
            <a:ext cx="2592387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912-945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5229225"/>
            <a:ext cx="2447925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938" y="5229225"/>
            <a:ext cx="2592387" cy="647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945-969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8350"/>
            <a:ext cx="2706688" cy="169386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341563"/>
            <a:ext cx="2651125" cy="151765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9188" y="3876675"/>
            <a:ext cx="2700337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0813"/>
            <a:ext cx="83629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 первых киевских князей Олега, Игоря, княгини Ольги и князя Святослава была подчинена двум целям:</a:t>
            </a:r>
          </a:p>
        </p:txBody>
      </p:sp>
      <p:sp>
        <p:nvSpPr>
          <p:cNvPr id="5" name="Двойная стрелка влево/вверх 4"/>
          <p:cNvSpPr/>
          <p:nvPr/>
        </p:nvSpPr>
        <p:spPr>
          <a:xfrm rot="13454472">
            <a:off x="2982913" y="1174750"/>
            <a:ext cx="2795587" cy="2727325"/>
          </a:xfrm>
          <a:prstGeom prst="left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363" y="3141663"/>
            <a:ext cx="3883025" cy="1800225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Times New Roman"/>
              </a:rPr>
              <a:t>объединение всех восточнославянских племен под властью киевского князя;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7900" y="3141663"/>
            <a:ext cx="3883025" cy="1800225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Times New Roman"/>
              </a:rPr>
              <a:t>поддержание торговых связей с другими государствами 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и защита торговых путей от противников</a:t>
            </a:r>
            <a:endParaRPr lang="ru-RU" sz="22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969963"/>
            <a:ext cx="1878012" cy="207168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25" y="1054100"/>
            <a:ext cx="2865438" cy="192722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25" y="4779963"/>
            <a:ext cx="1719263" cy="1919287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9163" y="4992688"/>
            <a:ext cx="3748087" cy="1878012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0738" y="4937125"/>
            <a:ext cx="1731962" cy="1824038"/>
          </a:xfrm>
          <a:prstGeom prst="rect">
            <a:avLst/>
          </a:prstGeom>
          <a:noFill/>
        </p:spPr>
      </p:pic>
      <p:pic>
        <p:nvPicPr>
          <p:cNvPr id="184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8263" y="5062538"/>
            <a:ext cx="116363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22250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88913"/>
            <a:ext cx="54006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95963" y="338138"/>
            <a:ext cx="3030537" cy="1584325"/>
          </a:xfrm>
          <a:prstGeom prst="roundRect">
            <a:avLst/>
          </a:prstGeom>
          <a:noFill/>
          <a:ln w="762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Основные направления походов первых киевских князей: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 flipH="1">
            <a:off x="5867400" y="2276475"/>
            <a:ext cx="2959100" cy="720725"/>
          </a:xfrm>
          <a:prstGeom prst="rightArrowCallout">
            <a:avLst/>
          </a:prstGeom>
          <a:solidFill>
            <a:srgbClr val="FFFF00"/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Times New Roman"/>
              </a:rPr>
              <a:t>Византийское</a:t>
            </a:r>
            <a:endParaRPr lang="ru-RU" sz="2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 rot="16393954" flipH="1">
            <a:off x="596106" y="4599782"/>
            <a:ext cx="2549525" cy="719138"/>
          </a:xfrm>
          <a:prstGeom prst="rightArrowCallout">
            <a:avLst/>
          </a:prstGeom>
          <a:solidFill>
            <a:srgbClr val="FFFF00"/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flipH="1">
            <a:off x="5867400" y="3357563"/>
            <a:ext cx="2959100" cy="935037"/>
          </a:xfrm>
          <a:prstGeom prst="rightArrowCallout">
            <a:avLst/>
          </a:prstGeom>
          <a:solidFill>
            <a:srgbClr val="00B0F0"/>
          </a:solidFill>
          <a:ln w="762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Times New Roman"/>
              </a:rPr>
              <a:t>Восточное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(хазары, печенеги, волжские булгары)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 rot="14174411" flipH="1">
            <a:off x="2078831" y="3785394"/>
            <a:ext cx="1166813" cy="720725"/>
          </a:xfrm>
          <a:prstGeom prst="rightArrowCallout">
            <a:avLst/>
          </a:prstGeom>
          <a:solidFill>
            <a:srgbClr val="00B0F0"/>
          </a:solidFill>
          <a:ln w="762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rot="10066124" flipH="1">
            <a:off x="2573338" y="2622550"/>
            <a:ext cx="1876425" cy="720725"/>
          </a:xfrm>
          <a:prstGeom prst="rightArrowCallout">
            <a:avLst/>
          </a:prstGeom>
          <a:solidFill>
            <a:srgbClr val="00B0F0"/>
          </a:solidFill>
          <a:ln w="762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661788" y="1769256"/>
            <a:ext cx="2802965" cy="3528392"/>
          </a:xfrm>
          <a:custGeom>
            <a:avLst/>
            <a:gdLst>
              <a:gd name="connsiteX0" fmla="*/ 1310185 w 2839414"/>
              <a:gd name="connsiteY0" fmla="*/ 0 h 3706091"/>
              <a:gd name="connsiteX1" fmla="*/ 2019869 w 2839414"/>
              <a:gd name="connsiteY1" fmla="*/ 354842 h 3706091"/>
              <a:gd name="connsiteX2" fmla="*/ 2019869 w 2839414"/>
              <a:gd name="connsiteY2" fmla="*/ 354842 h 3706091"/>
              <a:gd name="connsiteX3" fmla="*/ 2620370 w 2839414"/>
              <a:gd name="connsiteY3" fmla="*/ 1037230 h 3706091"/>
              <a:gd name="connsiteX4" fmla="*/ 2620370 w 2839414"/>
              <a:gd name="connsiteY4" fmla="*/ 1037230 h 3706091"/>
              <a:gd name="connsiteX5" fmla="*/ 2838734 w 2839414"/>
              <a:gd name="connsiteY5" fmla="*/ 1801505 h 3706091"/>
              <a:gd name="connsiteX6" fmla="*/ 2538484 w 2839414"/>
              <a:gd name="connsiteY6" fmla="*/ 2893325 h 3706091"/>
              <a:gd name="connsiteX7" fmla="*/ 1583140 w 2839414"/>
              <a:gd name="connsiteY7" fmla="*/ 3630305 h 3706091"/>
              <a:gd name="connsiteX8" fmla="*/ 573206 w 2839414"/>
              <a:gd name="connsiteY8" fmla="*/ 3657600 h 3706091"/>
              <a:gd name="connsiteX9" fmla="*/ 27296 w 2839414"/>
              <a:gd name="connsiteY9" fmla="*/ 3411940 h 3706091"/>
              <a:gd name="connsiteX10" fmla="*/ 27296 w 2839414"/>
              <a:gd name="connsiteY10" fmla="*/ 3411940 h 3706091"/>
              <a:gd name="connsiteX11" fmla="*/ 0 w 2839414"/>
              <a:gd name="connsiteY11" fmla="*/ 3411940 h 370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9414" h="3706091">
                <a:moveTo>
                  <a:pt x="1310185" y="0"/>
                </a:moveTo>
                <a:lnTo>
                  <a:pt x="2019869" y="354842"/>
                </a:lnTo>
                <a:lnTo>
                  <a:pt x="2019869" y="354842"/>
                </a:lnTo>
                <a:lnTo>
                  <a:pt x="2620370" y="1037230"/>
                </a:lnTo>
                <a:lnTo>
                  <a:pt x="2620370" y="1037230"/>
                </a:lnTo>
                <a:cubicBezTo>
                  <a:pt x="2656764" y="1164609"/>
                  <a:pt x="2852382" y="1492156"/>
                  <a:pt x="2838734" y="1801505"/>
                </a:cubicBezTo>
                <a:cubicBezTo>
                  <a:pt x="2825086" y="2110854"/>
                  <a:pt x="2747750" y="2588525"/>
                  <a:pt x="2538484" y="2893325"/>
                </a:cubicBezTo>
                <a:cubicBezTo>
                  <a:pt x="2329218" y="3198125"/>
                  <a:pt x="1910686" y="3502926"/>
                  <a:pt x="1583140" y="3630305"/>
                </a:cubicBezTo>
                <a:cubicBezTo>
                  <a:pt x="1255594" y="3757684"/>
                  <a:pt x="832513" y="3693994"/>
                  <a:pt x="573206" y="3657600"/>
                </a:cubicBezTo>
                <a:cubicBezTo>
                  <a:pt x="313899" y="3621206"/>
                  <a:pt x="27296" y="3411940"/>
                  <a:pt x="27296" y="3411940"/>
                </a:cubicBezTo>
                <a:lnTo>
                  <a:pt x="27296" y="3411940"/>
                </a:lnTo>
                <a:lnTo>
                  <a:pt x="0" y="3411940"/>
                </a:lnTo>
              </a:path>
            </a:pathLst>
          </a:custGeom>
          <a:solidFill>
            <a:srgbClr val="00B0F0">
              <a:alpha val="38000"/>
            </a:srgbClr>
          </a:solidFill>
          <a:ln w="76200">
            <a:solidFill>
              <a:srgbClr val="FF0000">
                <a:alpha val="49000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3" name="Хорда 12"/>
          <p:cNvGrpSpPr>
            <a:grpSpLocks/>
          </p:cNvGrpSpPr>
          <p:nvPr/>
        </p:nvGrpSpPr>
        <p:grpSpPr bwMode="auto">
          <a:xfrm>
            <a:off x="1231900" y="5310188"/>
            <a:ext cx="1614488" cy="1298575"/>
            <a:chOff x="776" y="3345"/>
            <a:chExt cx="1017" cy="818"/>
          </a:xfrm>
        </p:grpSpPr>
        <p:pic>
          <p:nvPicPr>
            <p:cNvPr id="20492" name="Хорда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6" y="3345"/>
              <a:ext cx="1017" cy="818"/>
            </a:xfrm>
            <a:prstGeom prst="rect">
              <a:avLst/>
            </a:prstGeom>
            <a:noFill/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 rot="17794102">
              <a:off x="854" y="3237"/>
              <a:ext cx="86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5" name="Выноска со стрелкой вправо 14"/>
          <p:cNvSpPr/>
          <p:nvPr/>
        </p:nvSpPr>
        <p:spPr>
          <a:xfrm flipH="1">
            <a:off x="5832475" y="4830763"/>
            <a:ext cx="2957513" cy="1119187"/>
          </a:xfrm>
          <a:prstGeom prst="rightArrowCallout">
            <a:avLst/>
          </a:prstGeom>
          <a:solidFill>
            <a:srgbClr val="92D050"/>
          </a:solidFill>
          <a:ln w="762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Борьба за объединение восточнославянских племен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5616" y="1431325"/>
            <a:ext cx="2395827" cy="2235574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788" y="333375"/>
            <a:ext cx="4321175" cy="6191250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Захват князем Киева в 882 г.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Объединение Новгорода с Киевом.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Стремление объединить все восточнославянские племена.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Создание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единого Древнерусского государства с центром в Киеве (Киевская Русь).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Принятие Олегом титула великого князя.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Осуществление походов на древлян, северян, радимичей, которые платили дань хазарам. Теперь они подчинились Киеву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8513" y="333375"/>
            <a:ext cx="4319587" cy="6167438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Стремление укрепить внешнеполи­тические позиции государства. Военные походы на Византию в 907-911 гг.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Заключение выгодных для Руси мирных договоров с Византией. 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Получение русскими купцами права на беспошлинную торговлю на византийских рынках, создание торговых колоний русских купцов.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Византия ежегодно выплачивала дань Руси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268288"/>
            <a:ext cx="4460875" cy="634523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255588"/>
            <a:ext cx="4456113" cy="635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788" y="333375"/>
            <a:ext cx="4321175" cy="6191250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Продолжение объединения восточнославянских племен. Покорение тиверцев, уличей, древлян.</a:t>
            </a:r>
          </a:p>
          <a:p>
            <a:pPr marL="457200" indent="-4572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Обложение древлян данью.</a:t>
            </a:r>
          </a:p>
          <a:p>
            <a:pPr marL="457200" indent="-4572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попытке повторного сбора дани был убит древлянами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8513" y="333375"/>
            <a:ext cx="4319587" cy="6167438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мира с печенегами. 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Основание русских поселений рядом с византийскими колониями в Крыму и Северном Причерноморье. 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Русско-византийская война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(941-944 гг.).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Византии к Игорю с просьбой о мире, так как Византия оказалась неспособной вести затяжную войну. 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взаимовыгодных договоров.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Обязательство Византии ежегодно платить дань Руси.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Отмена права беспошлинной русской торговли в Византии. 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военного союза с Византией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www.stihi.ru/pics/2011/05/17/4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68288"/>
            <a:ext cx="4419600" cy="6376987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8288"/>
            <a:ext cx="4419600" cy="6327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788" y="333375"/>
            <a:ext cx="4321175" cy="6191250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Жестокая расправа с древлянами за убийство мужа.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Сожжение столицы древлян - Искоростень. Древляне были обложены тяжелой данью. 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Налоговая реформа. Введение уроков и погостов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Установление порядка внутри государства.</a:t>
            </a: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Стремление Ольги сделать христианство государственной религией. Сопротивление правящих кругов и сына Ольги Святослава. 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Язычество остается официальной религией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8513" y="333375"/>
            <a:ext cx="4319587" cy="6167438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Попытки поднять международный авторитет Руси и княжеской династии.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957 г. - посольство Ольги в Константинополе.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Крещение княгини Ольги</a:t>
            </a:r>
            <a:endParaRPr lang="en-US" sz="4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261938"/>
            <a:ext cx="4437063" cy="635158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2917" r="9200"/>
          <a:stretch>
            <a:fillRect/>
          </a:stretch>
        </p:blipFill>
        <p:spPr bwMode="auto">
          <a:xfrm>
            <a:off x="4818063" y="549275"/>
            <a:ext cx="382111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188" y="188913"/>
            <a:ext cx="8713787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788" y="333375"/>
            <a:ext cx="4321175" cy="6191250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Присоединил   последний восточно- славянский союз -  </a:t>
            </a:r>
            <a:b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</a:b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вятичей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На Таманском полуострове образовал русское Тмутараканское княжество </a:t>
            </a:r>
            <a:endParaRPr lang="ru-RU" b="1" kern="0" dirty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Укрепил государственность, определив наместниками удельных княжеств </a:t>
            </a: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своих сыновей</a:t>
            </a:r>
            <a:r>
              <a:rPr lang="ru-RU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: «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Он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посадил на княжество в Киеве своего старшего сына, Ярополка, а другого сына, Олега, посадил княжить в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Древлянской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 земле. Все другие волости (районы) Киевской Руси должны были управляться княжескими посадниками, т.е. людьми, назначенными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князем…Тогда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Святослав послал к ним своего младшего сына, Владимира. Так как Владимиру было всего шесть лет, то в Новгород он поехал со своим дядей, Добрыней, который и стал управлять за малолетнего Владимира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.»</a:t>
            </a:r>
            <a:endParaRPr lang="en-US" sz="1400" kern="0" dirty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8513" y="333375"/>
            <a:ext cx="4319587" cy="6167438"/>
          </a:xfrm>
          <a:prstGeom prst="round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Разгром Волжской Болгарии и Хазарского каганата.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Война и разгром Дунайской Болгарии, переход к Руси земель, расположенных по нижнему течению Дуная.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970-971 гг. - русско-византийская война; поражение Руси.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Подписание мирного договора - Русь обязывалась не нападать на Византию и Болгарию.</a:t>
            </a:r>
          </a:p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Византия признавала за Русью ее завоевания  в Поволжье  и Причерноморье 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298450"/>
            <a:ext cx="4443412" cy="631507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3" y="285750"/>
            <a:ext cx="4279900" cy="629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q"/>
              <a:tabLst>
                <a:tab pos="485775" algn="l"/>
              </a:tabLst>
              <a:defRPr/>
            </a:pP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2313" y="207963"/>
            <a:ext cx="82423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Князь Святослав Игоревич</a:t>
            </a:r>
            <a:b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800" kern="0" dirty="0" smtClean="0">
                <a:solidFill>
                  <a:srgbClr val="000000"/>
                </a:solidFill>
                <a:latin typeface="Times New Roman"/>
              </a:rPr>
              <a:t>(957 – 972)</a:t>
            </a:r>
            <a:endParaRPr lang="ru-RU" sz="28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8938" y="1557338"/>
            <a:ext cx="3600450" cy="46085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Голубоглазый силач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Среднего роста,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Необычайно широкий в плечах,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могучей шеей.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брил голову, оставляя лишь прядь волос на лбу,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Носил в одном ухе серьгу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двух жемчужин и рубина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88" y="1639888"/>
            <a:ext cx="4675187" cy="4475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</Template>
  <TotalTime>261</TotalTime>
  <Words>506</Words>
  <Application>Microsoft Office PowerPoint</Application>
  <PresentationFormat>Экран (4:3)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Times New Roman</vt:lpstr>
      <vt:lpstr>Batang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КарМаН</cp:lastModifiedBy>
  <cp:revision>52</cp:revision>
  <dcterms:created xsi:type="dcterms:W3CDTF">2011-12-13T08:24:16Z</dcterms:created>
  <dcterms:modified xsi:type="dcterms:W3CDTF">2011-12-14T10:35:44Z</dcterms:modified>
</cp:coreProperties>
</file>