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64" r:id="rId5"/>
    <p:sldId id="259" r:id="rId6"/>
    <p:sldId id="266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FFFF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6386" autoAdjust="0"/>
  </p:normalViewPr>
  <p:slideViewPr>
    <p:cSldViewPr>
      <p:cViewPr varScale="1">
        <p:scale>
          <a:sx n="102" d="100"/>
          <a:sy n="102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922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9223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9224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92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22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2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22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2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23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923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3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924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924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4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5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6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926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7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927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7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75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76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77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57864EA-B5D8-4F0A-B9FD-FB7B3BF41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3" grpId="0" autoUpdateAnimBg="0"/>
      <p:bldP spid="9274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2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5EFF3-2F36-432F-A851-34AF5ECF99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8657-7DF4-4517-A38B-46534D7B50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D6B3D-84D8-458E-85DA-37ED213A6B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159D0-B8C2-4ED3-A7BA-86A1AEF7A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90248-D5E8-469E-BE25-E1B2BC147C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3FE56-E544-4560-9669-3796857BC3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2F969-3D8A-48BC-BFD6-8CB59632AE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0E8FD-1928-4F36-9CC2-4E84D5900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C8528-1517-4666-BDC5-14F79607D1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DF9F2-79C8-4B89-AA71-630E586254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9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20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2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0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0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5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6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7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8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20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8210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1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2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3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4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5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6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17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821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21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2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823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824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5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825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825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598AE6C-4927-4C18-8478-C0A4B289205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spd="med"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71472" y="714356"/>
            <a:ext cx="4032250" cy="14398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Батыево</a:t>
            </a:r>
            <a:endParaRPr lang="ru-RU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3300"/>
              </a:solidFill>
              <a:latin typeface="Arial"/>
              <a:cs typeface="Arial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143240" y="1357298"/>
            <a:ext cx="381635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нашествие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143108" y="2786058"/>
            <a:ext cx="34004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история 4 класс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5219700" y="6381750"/>
            <a:ext cx="2165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Г.В.Мамонтова </a:t>
            </a:r>
            <a:r>
              <a:rPr lang="ru-RU" kern="10" dirty="0" smtClean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ru-RU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4" descr="Mail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14686"/>
            <a:ext cx="2595559" cy="3531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tx1"/>
                </a:solidFill>
              </a:rPr>
              <a:t>Проверь себя: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Кто напал на Русь в </a:t>
            </a:r>
            <a:r>
              <a:rPr lang="en-US" b="1"/>
              <a:t>XIII</a:t>
            </a:r>
            <a:r>
              <a:rPr lang="ru-RU" b="1"/>
              <a:t> веке?</a:t>
            </a:r>
          </a:p>
          <a:p>
            <a:r>
              <a:rPr lang="ru-RU" b="1"/>
              <a:t>С какой целью?</a:t>
            </a:r>
          </a:p>
          <a:p>
            <a:r>
              <a:rPr lang="ru-RU" b="1"/>
              <a:t>Какой город был первым на их пути?</a:t>
            </a:r>
          </a:p>
          <a:p>
            <a:r>
              <a:rPr lang="ru-RU" b="1"/>
              <a:t>Какой город продержался 7 недель?</a:t>
            </a:r>
          </a:p>
          <a:p>
            <a:r>
              <a:rPr lang="ru-RU" b="1"/>
              <a:t>Сколько веков Русь была под игом монголо – татар?</a:t>
            </a:r>
          </a:p>
          <a:p>
            <a:r>
              <a:rPr lang="ru-RU" b="1"/>
              <a:t>Какие новые слова запомнил?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260350"/>
            <a:ext cx="2592387" cy="5835650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0244" name="Picture 4" descr="Mail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5113337" cy="6858000"/>
          </a:xfrm>
          <a:prstGeom prst="rect">
            <a:avLst/>
          </a:prstGeom>
          <a:noFill/>
        </p:spPr>
      </p:pic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211638" y="1268413"/>
            <a:ext cx="71437" cy="7302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627313" y="4797425"/>
            <a:ext cx="2520950" cy="14398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124075" y="3141663"/>
            <a:ext cx="1008063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5364163" y="260350"/>
            <a:ext cx="2376487" cy="331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Москва</a:t>
            </a:r>
          </a:p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построена </a:t>
            </a:r>
          </a:p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в 1147 году</a:t>
            </a:r>
          </a:p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князем</a:t>
            </a:r>
          </a:p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Юрием</a:t>
            </a:r>
          </a:p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Долгоруким.</a:t>
            </a: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2987675" y="4868863"/>
            <a:ext cx="16954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Русские</a:t>
            </a:r>
          </a:p>
        </p:txBody>
      </p:sp>
      <p:sp>
        <p:nvSpPr>
          <p:cNvPr id="10257" name="WordArt 17"/>
          <p:cNvSpPr>
            <a:spLocks noChangeArrowheads="1" noChangeShapeType="1" noTextEdit="1"/>
          </p:cNvSpPr>
          <p:nvPr/>
        </p:nvSpPr>
        <p:spPr bwMode="auto">
          <a:xfrm>
            <a:off x="2987675" y="5445125"/>
            <a:ext cx="14763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воины.</a:t>
            </a:r>
          </a:p>
        </p:txBody>
      </p:sp>
      <p:sp>
        <p:nvSpPr>
          <p:cNvPr id="10258" name="WordArt 18"/>
          <p:cNvSpPr>
            <a:spLocks noChangeArrowheads="1" noChangeShapeType="1" noTextEdit="1"/>
          </p:cNvSpPr>
          <p:nvPr/>
        </p:nvSpPr>
        <p:spPr bwMode="auto">
          <a:xfrm>
            <a:off x="2843213" y="5876925"/>
            <a:ext cx="1873250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Нач. </a:t>
            </a:r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XIII </a:t>
            </a:r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в.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250825" y="836613"/>
            <a:ext cx="1944688" cy="15128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0" name="WordArt 20"/>
          <p:cNvSpPr>
            <a:spLocks noChangeArrowheads="1" noChangeShapeType="1" noTextEdit="1"/>
          </p:cNvSpPr>
          <p:nvPr/>
        </p:nvSpPr>
        <p:spPr bwMode="auto">
          <a:xfrm>
            <a:off x="250825" y="836613"/>
            <a:ext cx="18732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Князь Ярослав</a:t>
            </a:r>
          </a:p>
        </p:txBody>
      </p:sp>
      <p:sp>
        <p:nvSpPr>
          <p:cNvPr id="10261" name="WordArt 21"/>
          <p:cNvSpPr>
            <a:spLocks noChangeArrowheads="1" noChangeShapeType="1" noTextEdit="1"/>
          </p:cNvSpPr>
          <p:nvPr/>
        </p:nvSpPr>
        <p:spPr bwMode="auto">
          <a:xfrm>
            <a:off x="250825" y="1125538"/>
            <a:ext cx="194468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Мудрый поделил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250825" y="1412875"/>
            <a:ext cx="15843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Русь между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250825" y="1700213"/>
            <a:ext cx="1944688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своими сыновьями</a:t>
            </a:r>
          </a:p>
        </p:txBody>
      </p:sp>
      <p:sp>
        <p:nvSpPr>
          <p:cNvPr id="10264" name="WordArt 24"/>
          <p:cNvSpPr>
            <a:spLocks noChangeArrowheads="1" noChangeShapeType="1" noTextEdit="1"/>
          </p:cNvSpPr>
          <p:nvPr/>
        </p:nvSpPr>
        <p:spPr bwMode="auto">
          <a:xfrm>
            <a:off x="250825" y="1989138"/>
            <a:ext cx="1657350" cy="144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 внуками.</a:t>
            </a:r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3492500" y="2276475"/>
            <a:ext cx="71438" cy="73025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4572000" y="1125538"/>
            <a:ext cx="71438" cy="71437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56" grpId="0" animBg="1"/>
      <p:bldP spid="10257" grpId="0" animBg="1"/>
      <p:bldP spid="102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2295" name="Picture 7" descr="Mail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4987925" cy="6858000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292725" y="260350"/>
            <a:ext cx="2374900" cy="13684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5651500" y="404813"/>
            <a:ext cx="1728788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Монгольские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5940425" y="908050"/>
            <a:ext cx="1223963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воины.</a:t>
            </a: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5580063" y="1268413"/>
            <a:ext cx="18002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latin typeface="Arial"/>
                <a:cs typeface="Arial"/>
              </a:rPr>
              <a:t>Нач. </a:t>
            </a:r>
            <a:r>
              <a:rPr lang="en-US" sz="3600" kern="10">
                <a:ln w="9525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latin typeface="Arial"/>
                <a:cs typeface="Arial"/>
              </a:rPr>
              <a:t>XIII </a:t>
            </a:r>
            <a:r>
              <a:rPr lang="ru-RU" sz="3600" kern="10">
                <a:ln w="9525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latin typeface="Arial"/>
                <a:cs typeface="Arial"/>
              </a:rPr>
              <a:t>в.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219700" y="2060575"/>
            <a:ext cx="4797425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/>
              <a:t>Войско Батыя </a:t>
            </a:r>
          </a:p>
          <a:p>
            <a:pPr>
              <a:spcBef>
                <a:spcPct val="20000"/>
              </a:spcBef>
            </a:pPr>
            <a:r>
              <a:rPr lang="ru-RU" sz="2400" b="1"/>
              <a:t>насчитывало </a:t>
            </a:r>
          </a:p>
          <a:p>
            <a:pPr>
              <a:spcBef>
                <a:spcPct val="20000"/>
              </a:spcBef>
            </a:pPr>
            <a:r>
              <a:rPr lang="ru-RU" sz="2400" b="1"/>
              <a:t>150.000 воинов,</a:t>
            </a:r>
          </a:p>
          <a:p>
            <a:pPr>
              <a:spcBef>
                <a:spcPct val="20000"/>
              </a:spcBef>
            </a:pPr>
            <a:r>
              <a:rPr lang="ru-RU" sz="2400" b="1"/>
              <a:t> в то время как </a:t>
            </a:r>
          </a:p>
          <a:p>
            <a:pPr>
              <a:spcBef>
                <a:spcPct val="20000"/>
              </a:spcBef>
            </a:pPr>
            <a:r>
              <a:rPr lang="ru-RU" sz="2400" b="1"/>
              <a:t>вся Русь могла</a:t>
            </a:r>
          </a:p>
          <a:p>
            <a:pPr>
              <a:spcBef>
                <a:spcPct val="20000"/>
              </a:spcBef>
            </a:pPr>
            <a:r>
              <a:rPr lang="ru-RU" sz="2400" b="1"/>
              <a:t> собрать 100.000</a:t>
            </a:r>
          </a:p>
          <a:p>
            <a:pPr>
              <a:spcBef>
                <a:spcPct val="20000"/>
              </a:spcBef>
            </a:pPr>
            <a:r>
              <a:rPr lang="ru-RU" sz="2400" b="1"/>
              <a:t> воинов.</a:t>
            </a:r>
          </a:p>
          <a:p>
            <a:pPr>
              <a:spcBef>
                <a:spcPct val="20000"/>
              </a:spcBef>
            </a:pPr>
            <a:endParaRPr lang="ru-RU" sz="2400" b="1"/>
          </a:p>
          <a:p>
            <a:pPr>
              <a:spcBef>
                <a:spcPct val="20000"/>
              </a:spcBef>
            </a:pPr>
            <a:endParaRPr lang="ru-RU" b="1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7013"/>
            <a:ext cx="7516812" cy="969962"/>
          </a:xfrm>
        </p:spPr>
        <p:txBody>
          <a:bodyPr/>
          <a:lstStyle/>
          <a:p>
            <a:pPr algn="ctr"/>
            <a:r>
              <a:rPr lang="ru-RU" sz="4400" b="1" i="1">
                <a:solidFill>
                  <a:srgbClr val="CC3300"/>
                </a:solidFill>
              </a:rPr>
              <a:t>Батыево нашествие.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7470775" cy="33131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1237 г. – Рязань, Коломна, Москва,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Владимир, Торжок, Козельск (злой город), Новгород,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1240 г. – Киев.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Города взяты, сожжены, разорены,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все жители погибли.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1598613"/>
            <a:ext cx="2430463" cy="4497387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14343" name="Picture 7" descr="Mail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14344" name="Picture 8" descr="Mail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50825" y="188913"/>
            <a:ext cx="29527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2519363" cy="14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1237 г. Рязань</a:t>
            </a: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2735263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Бились 5 дней.</a:t>
            </a:r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2617787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Все погибли.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7343775" cy="4464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Русь под игом.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В качестве</a:t>
            </a:r>
          </a:p>
          <a:p>
            <a:pPr>
              <a:buFontTx/>
              <a:buNone/>
            </a:pPr>
            <a:r>
              <a:rPr lang="ru-RU" b="1"/>
              <a:t>полномочий </a:t>
            </a:r>
          </a:p>
          <a:p>
            <a:pPr>
              <a:buFontTx/>
              <a:buNone/>
            </a:pPr>
            <a:r>
              <a:rPr lang="ru-RU" b="1"/>
              <a:t>хан Батый </a:t>
            </a:r>
          </a:p>
          <a:p>
            <a:pPr>
              <a:buFontTx/>
              <a:buNone/>
            </a:pPr>
            <a:r>
              <a:rPr lang="ru-RU" b="1"/>
              <a:t>выдавал </a:t>
            </a:r>
          </a:p>
          <a:p>
            <a:pPr>
              <a:buFontTx/>
              <a:buNone/>
            </a:pPr>
            <a:r>
              <a:rPr lang="ru-RU" b="1"/>
              <a:t>русским </a:t>
            </a:r>
          </a:p>
          <a:p>
            <a:pPr>
              <a:buFontTx/>
              <a:buNone/>
            </a:pPr>
            <a:r>
              <a:rPr lang="ru-RU" b="1"/>
              <a:t>князьям</a:t>
            </a:r>
          </a:p>
          <a:p>
            <a:pPr>
              <a:buFontTx/>
              <a:buNone/>
            </a:pPr>
            <a:r>
              <a:rPr lang="ru-RU" b="1">
                <a:solidFill>
                  <a:srgbClr val="CC3300"/>
                </a:solidFill>
              </a:rPr>
              <a:t>ярмык </a:t>
            </a:r>
          </a:p>
          <a:p>
            <a:pPr>
              <a:buFontTx/>
              <a:buNone/>
            </a:pPr>
            <a:r>
              <a:rPr lang="ru-RU" b="1"/>
              <a:t>(грамоту).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Mail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504031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2147888" cy="4497387"/>
          </a:xfrm>
        </p:spPr>
        <p:txBody>
          <a:bodyPr/>
          <a:lstStyle/>
          <a:p>
            <a:pPr>
              <a:buFontTx/>
              <a:buNone/>
            </a:pPr>
            <a:r>
              <a:rPr lang="ru-RU" b="1"/>
              <a:t>Уводили</a:t>
            </a:r>
          </a:p>
          <a:p>
            <a:pPr>
              <a:buFontTx/>
              <a:buNone/>
            </a:pPr>
            <a:r>
              <a:rPr lang="ru-RU" b="1"/>
              <a:t>в </a:t>
            </a:r>
          </a:p>
          <a:p>
            <a:pPr>
              <a:buFontTx/>
              <a:buNone/>
            </a:pPr>
            <a:r>
              <a:rPr lang="ru-RU" b="1">
                <a:solidFill>
                  <a:srgbClr val="CC3300"/>
                </a:solidFill>
              </a:rPr>
              <a:t>рабство</a:t>
            </a:r>
          </a:p>
          <a:p>
            <a:pPr>
              <a:buFontTx/>
              <a:buNone/>
            </a:pPr>
            <a:r>
              <a:rPr lang="ru-RU" b="1"/>
              <a:t>женщин,</a:t>
            </a:r>
          </a:p>
          <a:p>
            <a:pPr>
              <a:buFontTx/>
              <a:buNone/>
            </a:pPr>
            <a:r>
              <a:rPr lang="ru-RU" b="1"/>
              <a:t>детей,</a:t>
            </a:r>
          </a:p>
          <a:p>
            <a:pPr>
              <a:buFontTx/>
              <a:buNone/>
            </a:pPr>
            <a:r>
              <a:rPr lang="ru-RU" b="1"/>
              <a:t>мастеров.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Mail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51133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598613"/>
            <a:ext cx="2076450" cy="4497387"/>
          </a:xfrm>
        </p:spPr>
        <p:txBody>
          <a:bodyPr/>
          <a:lstStyle/>
          <a:p>
            <a:pPr>
              <a:buFontTx/>
              <a:buNone/>
            </a:pPr>
            <a:r>
              <a:rPr lang="ru-RU" sz="3200" b="1"/>
              <a:t>Сбор </a:t>
            </a:r>
          </a:p>
          <a:p>
            <a:pPr>
              <a:buFontTx/>
              <a:buNone/>
            </a:pPr>
            <a:r>
              <a:rPr lang="ru-RU" sz="3200" b="1">
                <a:solidFill>
                  <a:srgbClr val="CC3300"/>
                </a:solidFill>
              </a:rPr>
              <a:t>дани</a:t>
            </a:r>
            <a:r>
              <a:rPr lang="ru-RU" sz="3200" b="1"/>
              <a:t>.</a:t>
            </a:r>
          </a:p>
          <a:p>
            <a:pPr>
              <a:buFontTx/>
              <a:buNone/>
            </a:pPr>
            <a:endParaRPr lang="ru-RU" sz="3200" b="1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Mail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400675" cy="68580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268538" y="188913"/>
            <a:ext cx="1295400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4">
      <a:dk1>
        <a:srgbClr val="2F1311"/>
      </a:dk1>
      <a:lt1>
        <a:srgbClr val="7A8E9C"/>
      </a:lt1>
      <a:dk2>
        <a:srgbClr val="FDF4DF"/>
      </a:dk2>
      <a:lt2>
        <a:srgbClr val="3E4A52"/>
      </a:lt2>
      <a:accent1>
        <a:srgbClr val="81ABA0"/>
      </a:accent1>
      <a:accent2>
        <a:srgbClr val="CD817B"/>
      </a:accent2>
      <a:accent3>
        <a:srgbClr val="BEC6CB"/>
      </a:accent3>
      <a:accent4>
        <a:srgbClr val="270E0D"/>
      </a:accent4>
      <a:accent5>
        <a:srgbClr val="C1D2CD"/>
      </a:accent5>
      <a:accent6>
        <a:srgbClr val="BA746F"/>
      </a:accent6>
      <a:hlink>
        <a:srgbClr val="BEBC76"/>
      </a:hlink>
      <a:folHlink>
        <a:srgbClr val="668E69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181</TotalTime>
  <Words>187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Кимоно</vt:lpstr>
      <vt:lpstr>Слайд 1</vt:lpstr>
      <vt:lpstr>Слайд 2</vt:lpstr>
      <vt:lpstr>Слайд 3</vt:lpstr>
      <vt:lpstr>Батыево нашествие.</vt:lpstr>
      <vt:lpstr>Слайд 5</vt:lpstr>
      <vt:lpstr>Слайд 6</vt:lpstr>
      <vt:lpstr>Слайд 7</vt:lpstr>
      <vt:lpstr>Слайд 8</vt:lpstr>
      <vt:lpstr>Слайд 9</vt:lpstr>
      <vt:lpstr>Проверь себя: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...</dc:creator>
  <cp:lastModifiedBy>Admin</cp:lastModifiedBy>
  <cp:revision>7</cp:revision>
  <dcterms:created xsi:type="dcterms:W3CDTF">2007-02-17T19:13:09Z</dcterms:created>
  <dcterms:modified xsi:type="dcterms:W3CDTF">2011-12-26T12:15:03Z</dcterms:modified>
</cp:coreProperties>
</file>