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324" r:id="rId2"/>
    <p:sldId id="257" r:id="rId3"/>
    <p:sldId id="306" r:id="rId4"/>
    <p:sldId id="342" r:id="rId5"/>
    <p:sldId id="343" r:id="rId6"/>
    <p:sldId id="354" r:id="rId7"/>
    <p:sldId id="344" r:id="rId8"/>
    <p:sldId id="341" r:id="rId9"/>
    <p:sldId id="361" r:id="rId10"/>
    <p:sldId id="339" r:id="rId11"/>
    <p:sldId id="360" r:id="rId12"/>
    <p:sldId id="356" r:id="rId13"/>
    <p:sldId id="359" r:id="rId14"/>
    <p:sldId id="358" r:id="rId15"/>
    <p:sldId id="348" r:id="rId16"/>
    <p:sldId id="35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atura MT Script Capital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atura MT Script Capital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atura MT Script Capital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atura MT Script Capital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atura MT Script Capital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atura MT Script Capital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atura MT Script Capital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atura MT Script Capital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atura MT Script Capital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91" autoAdjust="0"/>
  </p:normalViewPr>
  <p:slideViewPr>
    <p:cSldViewPr>
      <p:cViewPr>
        <p:scale>
          <a:sx n="75" d="100"/>
          <a:sy n="75" d="100"/>
        </p:scale>
        <p:origin x="-660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A1465-ADB9-43F5-859B-919862CF5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5D95-7FE4-42F3-8E9B-F9E05C40A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24C0-9076-4E45-9AFF-1AF95CBDC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82DE3-DF4E-4799-9A12-A15CA4424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E8ED-98FA-4681-B438-A96159963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E5996-CE5A-4CB1-ACFB-461A88ED2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3E17-F881-4EB3-B4A8-EBFF86B19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4838B-4ADF-4475-89AD-22DF52362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8F2C-39F7-4D71-8EAF-AEDDE044D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3BA81-65B9-482B-B82A-FBFD3B2C8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E65A-16BE-4419-9215-6ECFE1D0D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BC3F9-DE61-433B-AB13-64E83A582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E908D19-5188-42C1-93F1-D28CD74E3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27" r:id="rId4"/>
    <p:sldLayoutId id="2147483834" r:id="rId5"/>
    <p:sldLayoutId id="2147483828" r:id="rId6"/>
    <p:sldLayoutId id="2147483835" r:id="rId7"/>
    <p:sldLayoutId id="2147483836" r:id="rId8"/>
    <p:sldLayoutId id="2147483837" r:id="rId9"/>
    <p:sldLayoutId id="2147483829" r:id="rId10"/>
    <p:sldLayoutId id="2147483838" r:id="rId11"/>
    <p:sldLayoutId id="214748383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o.mail.ru/mail/bm8pochta/12/slideshow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content.foto.mail.ru/mail/bm8pochta/12/s-73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638800"/>
            <a:ext cx="3657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1288- 1340гг.</a:t>
            </a:r>
            <a:endParaRPr lang="en-US" dirty="0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304800" y="0"/>
          <a:ext cx="3438525" cy="5791200"/>
        </p:xfrm>
        <a:graphic>
          <a:graphicData uri="http://schemas.openxmlformats.org/presentationml/2006/ole">
            <p:oleObj spid="_x0000_s1026" name="Документ" r:id="rId3" imgW="3972429" imgH="6688836" progId="Word.Document.8">
              <p:embed/>
            </p:oleObj>
          </a:graphicData>
        </a:graphic>
      </p:graphicFrame>
      <p:sp>
        <p:nvSpPr>
          <p:cNvPr id="1028" name="Прямоугольник 7"/>
          <p:cNvSpPr>
            <a:spLocks noChangeArrowheads="1"/>
          </p:cNvSpPr>
          <p:nvPr/>
        </p:nvSpPr>
        <p:spPr bwMode="auto">
          <a:xfrm>
            <a:off x="3962400" y="0"/>
            <a:ext cx="4953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dirty="0"/>
              <a:t>Иван </a:t>
            </a:r>
            <a:r>
              <a:rPr lang="ru-RU" sz="2400" dirty="0" err="1"/>
              <a:t>Калита</a:t>
            </a:r>
            <a:r>
              <a:rPr lang="ru-RU" sz="2400" dirty="0"/>
              <a:t> родился в 1288 году и долго был тенью своего старшего брата – московского князя Юрия Даниловича. Но даже до того, как Иван получил московский стол, его имя связывалось с успехами политики и военных действий московского княжества. Так, в 1304 году Иван оборонял Переславль от тверских князей, и оборона была весьма успешна – дождавшись подкреплений, Иван нанес поражение неприятелю. </a:t>
            </a:r>
          </a:p>
          <a:p>
            <a:pPr algn="just">
              <a:lnSpc>
                <a:spcPct val="80000"/>
              </a:lnSpc>
            </a:pPr>
            <a:r>
              <a:rPr lang="en-US" sz="2400" dirty="0"/>
              <a:t>	</a:t>
            </a:r>
            <a:r>
              <a:rPr lang="ru-RU" sz="2400" dirty="0"/>
              <a:t>   В 1319 году Юрий получил великое княжение и уехал в Новгород, оставив Москву в полное управление Ивану. Восемнадцать лет продолжалось княжение Ивана </a:t>
            </a:r>
            <a:r>
              <a:rPr lang="ru-RU" sz="2400" dirty="0" err="1"/>
              <a:t>Калиты</a:t>
            </a:r>
            <a:r>
              <a:rPr lang="ru-RU" sz="2400" dirty="0"/>
              <a:t>, и этого времени ему хватило, чтобы многократно усилить Москву и возвысить ее над другими русскими городами. 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295400" y="0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Prezentacii.com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-152400"/>
            <a:ext cx="8153400" cy="4960938"/>
          </a:xfrm>
          <a:noFill/>
        </p:spPr>
      </p:pic>
      <p:sp>
        <p:nvSpPr>
          <p:cNvPr id="19459" name="Прямоугольник 8"/>
          <p:cNvSpPr>
            <a:spLocks noChangeArrowheads="1"/>
          </p:cNvSpPr>
          <p:nvPr/>
        </p:nvSpPr>
        <p:spPr bwMode="auto">
          <a:xfrm>
            <a:off x="0" y="480060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Князь, который вместе с войсками Орды разорил Тверь и многие другие русские земли, получил прозвище Добрый – удивительный успех! Результатом этого тверского похода стало еще и то, что Иван в 1331 году получил ярлык на Владимирское великое княжество.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4264025" y="33338"/>
            <a:ext cx="185738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</p:spPr>
        <p:txBody>
          <a:bodyPr wrap="none" lIns="0" tIns="33327" rIns="0" bIns="33327" anchor="ctr">
            <a:spAutoFit/>
          </a:bodyPr>
          <a:lstStyle/>
          <a:p>
            <a:endParaRPr lang="ru-RU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4264025" y="33338"/>
            <a:ext cx="185738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</p:spPr>
        <p:txBody>
          <a:bodyPr wrap="none" lIns="0" tIns="33327" rIns="0" bIns="33327" anchor="ctr">
            <a:spAutoFit/>
          </a:bodyPr>
          <a:lstStyle/>
          <a:p>
            <a:endParaRPr lang="ru-RU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4264025" y="33338"/>
            <a:ext cx="185738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</p:spPr>
        <p:txBody>
          <a:bodyPr wrap="none" lIns="0" tIns="33327" rIns="0" bIns="33327" anchor="ctr">
            <a:spAutoFit/>
          </a:bodyPr>
          <a:lstStyle/>
          <a:p>
            <a:endParaRPr lang="ru-RU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4264025" y="33338"/>
            <a:ext cx="185738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</p:spPr>
        <p:txBody>
          <a:bodyPr wrap="none" lIns="0" tIns="33327" rIns="0" bIns="33327" anchor="ctr">
            <a:spAutoFit/>
          </a:bodyPr>
          <a:lstStyle/>
          <a:p>
            <a:endParaRPr lang="ru-RU"/>
          </a:p>
        </p:txBody>
      </p:sp>
      <p:sp>
        <p:nvSpPr>
          <p:cNvPr id="20486" name="Rectangle 11"/>
          <p:cNvSpPr>
            <a:spLocks noChangeArrowheads="1"/>
          </p:cNvSpPr>
          <p:nvPr/>
        </p:nvSpPr>
        <p:spPr bwMode="auto">
          <a:xfrm>
            <a:off x="4264025" y="33338"/>
            <a:ext cx="185738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</p:spPr>
        <p:txBody>
          <a:bodyPr wrap="none" lIns="0" tIns="33327" rIns="0" bIns="33327" anchor="ctr">
            <a:spAutoFit/>
          </a:bodyPr>
          <a:lstStyle/>
          <a:p>
            <a:endParaRPr lang="ru-RU"/>
          </a:p>
        </p:txBody>
      </p:sp>
      <p:sp>
        <p:nvSpPr>
          <p:cNvPr id="20487" name="Rectangle 12"/>
          <p:cNvSpPr>
            <a:spLocks noChangeArrowheads="1"/>
          </p:cNvSpPr>
          <p:nvPr/>
        </p:nvSpPr>
        <p:spPr bwMode="auto">
          <a:xfrm>
            <a:off x="4264025" y="33338"/>
            <a:ext cx="185738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</p:spPr>
        <p:txBody>
          <a:bodyPr wrap="none" lIns="0" tIns="33327" rIns="0" bIns="33327" anchor="ctr">
            <a:spAutoFit/>
          </a:bodyPr>
          <a:lstStyle/>
          <a:p>
            <a:endParaRPr lang="ru-RU"/>
          </a:p>
        </p:txBody>
      </p:sp>
      <p:sp>
        <p:nvSpPr>
          <p:cNvPr id="20488" name="Rectangle 13"/>
          <p:cNvSpPr>
            <a:spLocks noChangeArrowheads="1"/>
          </p:cNvSpPr>
          <p:nvPr/>
        </p:nvSpPr>
        <p:spPr bwMode="auto">
          <a:xfrm>
            <a:off x="4264025" y="33338"/>
            <a:ext cx="185738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</p:spPr>
        <p:txBody>
          <a:bodyPr wrap="none" lIns="0" tIns="33327" rIns="0" bIns="33327" anchor="ctr">
            <a:spAutoFit/>
          </a:bodyPr>
          <a:lstStyle/>
          <a:p>
            <a:endParaRPr lang="ru-RU"/>
          </a:p>
        </p:txBody>
      </p:sp>
      <p:pic>
        <p:nvPicPr>
          <p:cNvPr id="20489" name="Picture 16" descr="http://img.imgsmail.ru/mail/ru/images/cro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7" descr="http://img.imgsmail.ru/mail/ru/images/cro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8" descr="http://img.imgsmail.ru/mail/ru/images/cro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9" descr="http://img.imgsmail.ru/mail/ru/images/cro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20" descr="http://img.imgsmail.ru/mail/ru/images/cro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21" descr="http://img.imgsmail.ru/mail/ru/images/cro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2" descr="http://img.imgsmail.ru/mail/ru/images/cro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23" descr="http://img.imgsmail.ru/mail/ru/images/cro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7" name="Rectangle 26"/>
          <p:cNvSpPr>
            <a:spLocks noChangeArrowheads="1"/>
          </p:cNvSpPr>
          <p:nvPr/>
        </p:nvSpPr>
        <p:spPr bwMode="auto">
          <a:xfrm>
            <a:off x="4264025" y="33338"/>
            <a:ext cx="185738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</p:spPr>
        <p:txBody>
          <a:bodyPr wrap="none" lIns="0" tIns="33327" rIns="0" bIns="33327" anchor="ctr">
            <a:spAutoFit/>
          </a:bodyPr>
          <a:lstStyle/>
          <a:p>
            <a:endParaRPr lang="ru-RU"/>
          </a:p>
        </p:txBody>
      </p:sp>
      <p:sp>
        <p:nvSpPr>
          <p:cNvPr id="20498" name="Rectangle 27"/>
          <p:cNvSpPr>
            <a:spLocks noChangeArrowheads="1"/>
          </p:cNvSpPr>
          <p:nvPr/>
        </p:nvSpPr>
        <p:spPr bwMode="auto">
          <a:xfrm>
            <a:off x="4264025" y="33338"/>
            <a:ext cx="185738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</p:spPr>
        <p:txBody>
          <a:bodyPr wrap="none" lIns="0" tIns="33327" rIns="0" bIns="33327" anchor="ctr">
            <a:spAutoFit/>
          </a:bodyPr>
          <a:lstStyle/>
          <a:p>
            <a:endParaRPr lang="ru-RU"/>
          </a:p>
        </p:txBody>
      </p:sp>
      <p:sp>
        <p:nvSpPr>
          <p:cNvPr id="20499" name="Rectangle 29"/>
          <p:cNvSpPr>
            <a:spLocks noChangeArrowheads="1"/>
          </p:cNvSpPr>
          <p:nvPr/>
        </p:nvSpPr>
        <p:spPr bwMode="auto">
          <a:xfrm>
            <a:off x="4264025" y="33338"/>
            <a:ext cx="185738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</p:spPr>
        <p:txBody>
          <a:bodyPr wrap="none" lIns="0" tIns="33327" rIns="0" bIns="33327" anchor="ctr">
            <a:spAutoFit/>
          </a:bodyPr>
          <a:lstStyle/>
          <a:p>
            <a:endParaRPr lang="ru-RU"/>
          </a:p>
        </p:txBody>
      </p:sp>
      <p:sp>
        <p:nvSpPr>
          <p:cNvPr id="20500" name="Rectangle 30"/>
          <p:cNvSpPr>
            <a:spLocks noChangeArrowheads="1"/>
          </p:cNvSpPr>
          <p:nvPr/>
        </p:nvSpPr>
        <p:spPr bwMode="auto">
          <a:xfrm>
            <a:off x="4264025" y="33338"/>
            <a:ext cx="185738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</p:spPr>
        <p:txBody>
          <a:bodyPr wrap="none" lIns="0" tIns="33327" rIns="0" bIns="33327" anchor="ctr">
            <a:spAutoFit/>
          </a:bodyPr>
          <a:lstStyle/>
          <a:p>
            <a:endParaRPr lang="ru-RU"/>
          </a:p>
        </p:txBody>
      </p:sp>
      <p:sp>
        <p:nvSpPr>
          <p:cNvPr id="20501" name="Rectangle 31"/>
          <p:cNvSpPr>
            <a:spLocks noChangeArrowheads="1"/>
          </p:cNvSpPr>
          <p:nvPr/>
        </p:nvSpPr>
        <p:spPr bwMode="auto">
          <a:xfrm>
            <a:off x="4264025" y="33338"/>
            <a:ext cx="185738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</p:spPr>
        <p:txBody>
          <a:bodyPr wrap="none" lIns="0" tIns="33327" rIns="0" bIns="33327" anchor="ctr">
            <a:spAutoFit/>
          </a:bodyPr>
          <a:lstStyle/>
          <a:p>
            <a:endParaRPr lang="ru-RU"/>
          </a:p>
        </p:txBody>
      </p:sp>
      <p:pic>
        <p:nvPicPr>
          <p:cNvPr id="20502" name="Picture 4" descr="Фото 1656 Храм Живоначальной Троицы на Берсеневе, Москва">
            <a:hlinkClick r:id="" action="ppaction://noaction" tooltip="Следующее фото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0800"/>
            <a:ext cx="51816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8" descr="Исходный размер">
            <a:hlinkClick r:id="rId4" tooltip="Исходный размер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75" y="-344488"/>
            <a:ext cx="2000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9" descr="Слайд-шоу">
            <a:hlinkClick r:id="rId6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75" y="841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10" descr="Условия съем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75" y="20637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15" descr="http://img.imgsmail.ru/r/foto2/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88" y="-5238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7" name="Прямоугольник 27"/>
          <p:cNvSpPr>
            <a:spLocks noChangeArrowheads="1"/>
          </p:cNvSpPr>
          <p:nvPr/>
        </p:nvSpPr>
        <p:spPr bwMode="auto">
          <a:xfrm>
            <a:off x="5181600" y="381000"/>
            <a:ext cx="3962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По словам летописцев после этого наступила тишина во всей Северо-Восточной Руси. Даже татары перестали совершать набеги на русские земли, ведь Иван Калита был любимцем хана, а противодействовать Золотой Орде татары не решались.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-76200" y="0"/>
            <a:ext cx="9220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/>
              <a:t>Иван Калита добился еще и финансовой самостоятельности. Если до него подати собирали ханские баскаки, то Ивану ханом было доверено решать финансовые вопросы самостоятельно. Именно это и позволяло московскому князю «прикупать» земли у соседей, а то и целые города. </a:t>
            </a:r>
          </a:p>
        </p:txBody>
      </p:sp>
      <p:pic>
        <p:nvPicPr>
          <p:cNvPr id="21507" name="Picture 4" descr="http://images2.webpark.ru/uploads52/080624/moscow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82700"/>
            <a:ext cx="815340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k_607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2413"/>
            <a:ext cx="5638800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-76200" y="0"/>
            <a:ext cx="9372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 духовной грамоте Дмитрия Донского (внука Калиты) было отмечено, что Иваном были куплены Углич, Галич Мерьский, Белоозеро. Правда, до </a:t>
            </a:r>
            <a:r>
              <a:rPr lang="ru-RU" sz="2400">
                <a:latin typeface="Lucida Console" pitchFamily="49" charset="0"/>
              </a:rPr>
              <a:t>XIV</a:t>
            </a:r>
            <a:r>
              <a:rPr lang="ru-RU" sz="2400"/>
              <a:t> </a:t>
            </a:r>
            <a:r>
              <a:rPr lang="en-US" sz="2400"/>
              <a:t> </a:t>
            </a:r>
            <a:r>
              <a:rPr lang="ru-RU" sz="2400"/>
              <a:t>века в этих городах правили местные князья, но по сути они являлись только наместниками московского князя. 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8734"/>
            <a:ext cx="7848600" cy="5479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0" y="0"/>
            <a:ext cx="8991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Именно Иван Калита заложил те основы могущества, которые впоследствии были использованы Дмитрием Донским, и в конце концов вывели Русь из-под власти Орды, сделав ее самостоятельным и могущественным государством.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05nil003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4600"/>
            <a:ext cx="47021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k_606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6"/>
          <p:cNvSpPr>
            <a:spLocks noChangeArrowheads="1"/>
          </p:cNvSpPr>
          <p:nvPr/>
        </p:nvSpPr>
        <p:spPr bwMode="auto">
          <a:xfrm>
            <a:off x="0" y="381000"/>
            <a:ext cx="510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Москва 20-го века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>
          <a:xfrm>
            <a:off x="319088" y="2163763"/>
            <a:ext cx="8229600" cy="1905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i="1" u="sng" dirty="0" smtClean="0"/>
              <a:t>Спасибо за</a:t>
            </a:r>
            <a:br>
              <a:rPr lang="ru-RU" sz="5400" i="1" u="sng" dirty="0" smtClean="0"/>
            </a:br>
            <a:r>
              <a:rPr lang="ru-RU" sz="5400" i="1" u="sng" dirty="0" smtClean="0"/>
              <a:t>внимание!!!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153400" cy="53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Москва- Х</a:t>
            </a:r>
            <a:r>
              <a:rPr lang="en-US" sz="2000" dirty="0" smtClean="0">
                <a:cs typeface="Arial" charset="0"/>
              </a:rPr>
              <a:t>IV</a:t>
            </a:r>
            <a:r>
              <a:rPr lang="ru-RU" sz="2000" dirty="0" smtClean="0">
                <a:cs typeface="Arial" charset="0"/>
              </a:rPr>
              <a:t>век.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457200"/>
            <a:ext cx="8312150" cy="4572000"/>
          </a:xfrm>
        </p:spPr>
      </p:pic>
      <p:sp>
        <p:nvSpPr>
          <p:cNvPr id="11268" name="Прямоугольник 8"/>
          <p:cNvSpPr>
            <a:spLocks noChangeArrowheads="1"/>
          </p:cNvSpPr>
          <p:nvPr/>
        </p:nvSpPr>
        <p:spPr bwMode="auto">
          <a:xfrm>
            <a:off x="0" y="502920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Иван 1 Данилович Калита получил свое прозвище, как говорит легенда, из-за того, что постоянно носил с собой сумку для денег (калиту). Иван Калита зарекомендовал себя в истории как хитрый, жесткий и весьма дальновидный правитель, незаурядный политик, который умел создавать впечатление о себе по своему желанию.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48600" y="1143000"/>
            <a:ext cx="1295400" cy="228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Дань для Золотой Орды.</a:t>
            </a:r>
            <a:endParaRPr lang="en-US" sz="2000" dirty="0" smtClean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0"/>
            <a:ext cx="7442200" cy="3962400"/>
          </a:xfrm>
        </p:spPr>
      </p:pic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0" y="3962400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Иван Калита отличался редкой прозорливостью. Когда другие князья с трудом сгибались перед Ордой, а некоторые пытались ей противодействовать, Иван постарался сделать Орду средством возвышения Москвы. Он умел понравиться хану, часто ездил в Сарай (столицу Орды). И в результате московское княжество процветало. Как писал летописец: «Перестали поганые воевать русскую землю, перестали убивать христиан; отдохнули и опочили христиане от великой истомы и многой тягости и от насилия татарского; и с этих пор наступила тишина по всей земле».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Закладывание первого каменного собора- церковь Успения Богородицы.</a:t>
            </a:r>
            <a:endParaRPr lang="en-US" sz="3200" dirty="0" smtClean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090613"/>
            <a:ext cx="7772400" cy="57673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Иван Калита прекрасно осознавал роль религии, и с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первых дней правления добивался, чтобы в Москву была переведена из Владимира митрополичья кафедра. И добился своего. Москва стала духовной столицей всей Руси. 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484313"/>
            <a:ext cx="6858000" cy="5373687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Иван Калита: хитрый денежный мешок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0200" cy="3810000"/>
          </a:xfrm>
          <a:noFill/>
        </p:spPr>
      </p:pic>
      <p:sp>
        <p:nvSpPr>
          <p:cNvPr id="1259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3657600"/>
            <a:ext cx="9144000" cy="30480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600" dirty="0" smtClean="0"/>
              <a:t>	</a:t>
            </a:r>
            <a:endParaRPr lang="ru-RU" sz="2400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	        </a:t>
            </a:r>
            <a:r>
              <a:rPr lang="ru-RU" dirty="0" smtClean="0">
                <a:solidFill>
                  <a:schemeClr val="tx1"/>
                </a:solidFill>
              </a:rPr>
              <a:t>Искусство нравиться людям Иван приложил и к митрополиту Петру, и святитель жил в Москве больше и чаще, чем в других местах, умер в Москве и был погребен в ней. Ценность гроба Петра для Москвы сложно переоценить. По крайней мере следующий митрополит, Феогност, уже не хотел никуда уезжать, а оставался при гробе и доме чудотворца Петра. 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61722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Троице- Сергиев монастырь</a:t>
            </a:r>
            <a:endParaRPr lang="en-US" sz="2800" dirty="0" smtClean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8200"/>
            <a:ext cx="6324600" cy="5334000"/>
          </a:xfrm>
        </p:spPr>
      </p:pic>
      <p:sp>
        <p:nvSpPr>
          <p:cNvPr id="16388" name="Прямоугольник 8"/>
          <p:cNvSpPr>
            <a:spLocks noChangeArrowheads="1"/>
          </p:cNvSpPr>
          <p:nvPr/>
        </p:nvSpPr>
        <p:spPr bwMode="auto">
          <a:xfrm>
            <a:off x="6248400" y="609600"/>
            <a:ext cx="28956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/>
              <a:t>Не удивительно процветание Москвы с таким правителем. В Москву стремились люди со всей Руси – к спокойной жизни, к святым мощам, в центр российской духовности. Причины у всех были различные, но результат очевиден: вокруг Москвы разрастались сёла, все больше бояр приходило на поклон к князю, земля расцветала.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-152400"/>
            <a:ext cx="6804025" cy="5410200"/>
          </a:xfrm>
        </p:spPr>
      </p:pic>
      <p:sp>
        <p:nvSpPr>
          <p:cNvPr id="17411" name="Прямоугольник 9"/>
          <p:cNvSpPr>
            <a:spLocks noChangeArrowheads="1"/>
          </p:cNvSpPr>
          <p:nvPr/>
        </p:nvSpPr>
        <p:spPr bwMode="auto">
          <a:xfrm>
            <a:off x="0" y="5257800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Иван Калита приобретал земли не только политическим и психологическим воздействием, а и обычной куплей. И другие князья, бездумно продававшие «бросовые» земли, вдруг обнаруживали, что московское княжество уже подступило практически под их окна, а «бросовые» земли неожиданно оказывались настоящим кладезем для развития торговли и сельского хозяйства.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5943600" y="0"/>
            <a:ext cx="3200400" cy="6858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solidFill>
                  <a:schemeClr val="tx1"/>
                </a:solidFill>
              </a:rPr>
              <a:t>     Правитель точно знал, что торговля для государства очень важна, деньги – это кровь государства, и они должны течь свободным потоком. Поэтому во времена княжества Калиты разбойников на дорогах московского княжества практически не было: специальные патрули, назначенные князем, уничтожали малейшие поползновения к помехе торговым людям. </a:t>
            </a:r>
          </a:p>
        </p:txBody>
      </p:sp>
      <p:pic>
        <p:nvPicPr>
          <p:cNvPr id="18436" name="Picture 2" descr="Фото 1664-1667 Храм Св. Николая в Николо-Урюпине">
            <a:hlinkClick r:id="rId2" action="ppaction://hlinksldjump" tooltip="Следующее фото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616743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1316</TotalTime>
  <Words>643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Matura MT Script Capitals</vt:lpstr>
      <vt:lpstr>Arial</vt:lpstr>
      <vt:lpstr>Franklin Gothic Medium</vt:lpstr>
      <vt:lpstr>Franklin Gothic Book</vt:lpstr>
      <vt:lpstr>Wingdings 2</vt:lpstr>
      <vt:lpstr>Calibri</vt:lpstr>
      <vt:lpstr>Lucida Console</vt:lpstr>
      <vt:lpstr>Трек</vt:lpstr>
      <vt:lpstr>Документ Microsoft Word</vt:lpstr>
      <vt:lpstr>1288- 1340гг.</vt:lpstr>
      <vt:lpstr>Москва- ХIVвек.</vt:lpstr>
      <vt:lpstr>Дань для Золотой Орды.</vt:lpstr>
      <vt:lpstr>Закладывание первого каменного собора- церковь Успения Богородицы.</vt:lpstr>
      <vt:lpstr> Иван Калита прекрасно осознавал роль религии, и с первых дней правления добивался, чтобы в Москву была переведена из Владимира митрополичья кафедра. И добился своего. Москва стала духовной столицей всей Руси. </vt:lpstr>
      <vt:lpstr>Слайд 6</vt:lpstr>
      <vt:lpstr>Троице- Сергиев монастырь</vt:lpstr>
      <vt:lpstr>Слайд 8</vt:lpstr>
      <vt:lpstr> 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</dc:title>
  <dc:creator>РТА</dc:creator>
  <cp:lastModifiedBy>Admin</cp:lastModifiedBy>
  <cp:revision>56</cp:revision>
  <dcterms:created xsi:type="dcterms:W3CDTF">2007-11-08T12:17:33Z</dcterms:created>
  <dcterms:modified xsi:type="dcterms:W3CDTF">2012-06-27T21:34:16Z</dcterms:modified>
</cp:coreProperties>
</file>