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3838" r:id="rId2"/>
    <p:sldMasterId id="2147483842" r:id="rId3"/>
    <p:sldMasterId id="2147483864" r:id="rId4"/>
    <p:sldMasterId id="2147483880" r:id="rId5"/>
    <p:sldMasterId id="2147483882" r:id="rId6"/>
  </p:sldMasterIdLst>
  <p:handoutMasterIdLst>
    <p:handoutMasterId r:id="rId47"/>
  </p:handoutMasterIdLst>
  <p:sldIdLst>
    <p:sldId id="256" r:id="rId7"/>
    <p:sldId id="342" r:id="rId8"/>
    <p:sldId id="258" r:id="rId9"/>
    <p:sldId id="259" r:id="rId10"/>
    <p:sldId id="260" r:id="rId11"/>
    <p:sldId id="261" r:id="rId12"/>
    <p:sldId id="262" r:id="rId13"/>
    <p:sldId id="263" r:id="rId14"/>
    <p:sldId id="270" r:id="rId15"/>
    <p:sldId id="271" r:id="rId16"/>
    <p:sldId id="272" r:id="rId17"/>
    <p:sldId id="273" r:id="rId18"/>
    <p:sldId id="274" r:id="rId19"/>
    <p:sldId id="275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93" r:id="rId28"/>
    <p:sldId id="294" r:id="rId29"/>
    <p:sldId id="295" r:id="rId30"/>
    <p:sldId id="296" r:id="rId31"/>
    <p:sldId id="297" r:id="rId32"/>
    <p:sldId id="298" r:id="rId33"/>
    <p:sldId id="305" r:id="rId34"/>
    <p:sldId id="306" r:id="rId35"/>
    <p:sldId id="307" r:id="rId36"/>
    <p:sldId id="308" r:id="rId37"/>
    <p:sldId id="309" r:id="rId38"/>
    <p:sldId id="310" r:id="rId39"/>
    <p:sldId id="318" r:id="rId40"/>
    <p:sldId id="319" r:id="rId41"/>
    <p:sldId id="320" r:id="rId42"/>
    <p:sldId id="321" r:id="rId43"/>
    <p:sldId id="322" r:id="rId44"/>
    <p:sldId id="323" r:id="rId45"/>
    <p:sldId id="343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996600"/>
    <a:srgbClr val="F55C3D"/>
    <a:srgbClr val="FF9900"/>
    <a:srgbClr val="66CCFF"/>
    <a:srgbClr val="9933FF"/>
    <a:srgbClr val="CC3300"/>
    <a:srgbClr val="6600CC"/>
    <a:srgbClr val="4D8F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059" autoAdjust="0"/>
    <p:restoredTop sz="94608" autoAdjust="0"/>
  </p:normalViewPr>
  <p:slideViewPr>
    <p:cSldViewPr>
      <p:cViewPr varScale="1">
        <p:scale>
          <a:sx n="73" d="100"/>
          <a:sy n="73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9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2F2A38D5-658B-42FD-9485-66FA366DA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3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4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5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6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7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8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9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0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2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3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4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5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6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7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8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9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30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3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32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33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34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35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36.wav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38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39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40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4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42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43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44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45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46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47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48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16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16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B1CEA-BF93-4B26-A153-30EBEFB83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05D1D-A0A4-4EB7-A8F4-383E5E141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5F730-5415-4D40-876A-94D2AEE00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5E65-64F3-4B8D-8A9A-D7BA5AB32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1304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1309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72400" y="6415088"/>
            <a:ext cx="1371600" cy="423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DCBDF-503E-4EFF-A883-54F8C9710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7C2C-0872-4AAF-B795-A2208F704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C53F3-F0D1-4561-BEB7-39BC8F502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83884-C3C7-43F3-B151-ECE8233F0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7715A-C66F-4461-988C-DB62068C3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D3F91-8E9C-49C9-A35A-721A7116C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0A02-741D-4858-BF9B-BEC3FF236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8B7C-6707-487A-9F0B-E9C62AC10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E8E9C-4B0D-4064-A7AE-A0893C4DD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834F-6574-49E0-BD3B-6BD84305C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8CEB2-03B0-4C88-954A-5048D9EF6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A731-883D-4E51-B4DF-05B41448F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73725" y="1927225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73725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953EF-0597-4F81-8F50-1253AD2B3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17725" y="0"/>
            <a:ext cx="6867525" cy="60785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CC296-9621-4CB0-8ECC-7B40BADAC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1"/>
              <a:chOff x="0" y="2"/>
              <a:chExt cx="5533" cy="4339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2"/>
                <a:ext cx="5470" cy="4339"/>
                <a:chOff x="0" y="2"/>
                <a:chExt cx="5470" cy="4339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2"/>
                  <a:ext cx="5470" cy="4339"/>
                  <a:chOff x="0" y="2"/>
                  <a:chExt cx="5470" cy="4339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4"/>
                    <a:chOff x="3470" y="1532"/>
                    <a:chExt cx="1259" cy="2324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2"/>
                    <a:chOff x="2864" y="2019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8"/>
                    <a:chOff x="-74" y="1813"/>
                    <a:chExt cx="2472" cy="928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2"/>
                    <a:ext cx="635" cy="1534"/>
                    <a:chOff x="1935" y="30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3"/>
                    <a:ext cx="1015" cy="1464"/>
                    <a:chOff x="2936" y="161"/>
                    <a:chExt cx="1015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2"/>
                    <a:chOff x="1455" y="1936"/>
                    <a:chExt cx="765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2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2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8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2" cy="2385"/>
                    <a:chOff x="3006" y="1984"/>
                    <a:chExt cx="622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9" cy="2184"/>
                    <a:chOff x="2287" y="2135"/>
                    <a:chExt cx="429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6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5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4010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010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91AE-4B29-437C-BB54-65878F5B4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37DCA-6BFB-4ADD-B730-2FDBD9C5F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2267F-961C-4270-BD2B-B94BD872A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97E13-C9DD-4164-B7EF-4DF45DE9A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28297-01E1-4EF3-A80B-3DF36544E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2E12-766D-4BED-B903-3FF978CBB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DF809-1AA7-4C12-9B68-2D45D12C3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A813-D35D-4C07-B5DD-07EEC5680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9BAFC-5612-4638-BE0A-98A332B21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EE58D-69BD-486E-A77B-C9FB5A878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942B3-D6C1-4A97-A6F8-10745B219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FBB32-F3B0-44F6-A952-3E4F92411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245F0-D77B-4F3F-8F65-6A23F5CB7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7997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997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F244-0508-4C5D-BFE3-B1E51215E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AEDCA-C5E4-4232-8D00-83D5E7869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AB064-1785-47A8-A5C4-AF112D4C6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C5D8E-620D-4751-9E25-3763079B6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F3FE-F271-421F-A655-D85403814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3722E-13C4-4B80-B6CC-B04684304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69731-8192-4991-950F-EC7CD6922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3C689-378F-47C6-AEF1-C9C78B4C5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2B8C3-9F85-4597-BD7A-BAC7790C0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FE128-43BB-47B3-9704-6CF1637DC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4A430-8FA0-4285-BFFF-ADFA47135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0C771-6D0B-490F-ABC1-AA637161A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14CC2-0C62-4F0C-931A-A2E922550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AA64C-3ECE-49C0-B7B0-5D399E38A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</p:grpSp>
      </p:grpSp>
      <p:sp>
        <p:nvSpPr>
          <p:cNvPr id="4341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F01C-30EF-4857-B403-D4F0551A5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E63B5-EF2D-4D00-9B51-4CE7C778D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2F42D-092C-45F5-A39F-08CA2E70B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EFFC1-3BEE-4438-B9E5-CCCAD87F8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EE1F-B6C4-4C86-95A0-E2F92EECF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772AE-DFCF-499C-944F-9E6DB568F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561AD-3DA9-413C-96AD-472134739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11417-7F13-477A-8B1A-93778783C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9A0EA-127E-4F44-8B43-2666B7EB9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4E667-9D82-4D08-BB5C-CE03F974D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095E4-D18E-4A89-AAA9-0E8156358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E2461-AE07-456D-94E4-957D044AB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ru-RU" sz="2400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618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18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6698-A83B-4FC5-806E-528875759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8B519-BEA9-4F17-9C4B-DAAF195C4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117BC-CCB6-4552-AD9D-E8269E5F3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9F36-04DB-48BF-966B-1C1628D7F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FB411-9B08-4B6E-AB89-7F1AE1D09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BCEDD-6CF0-4671-86EC-5F9F3BBB8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3AF22-2E9F-4024-B9E8-BC6F97284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E19C-C81F-433A-941C-F389CFDD4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CDFAF-E962-48FD-8CA4-D39A242EF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08C3F-9731-466C-9B25-71056D305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A74AD-CA78-413F-A16B-4D4B85AF8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8EC0A-9BC2-4787-A8A2-A74D48FA2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0AA9-298A-4F05-832A-FA3BFF538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43000" y="228600"/>
            <a:ext cx="7924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177CD-D92B-4169-A678-3C29C3F66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E597E-28EA-40E2-9DEE-F27612660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F3774-6EDE-4314-B066-B8C4D73DC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audio" Target="../media/audio37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406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064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06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06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06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F4E062E-67AD-4047-A4A7-3E117B5DF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6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</p:sldLayoutIdLst>
  <p:transition spd="slow">
    <p:circle/>
    <p:sndAc>
      <p:stSnd>
        <p:snd r:embed="rId14" name="wind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310275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0276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310278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02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02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0282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02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fld id="{148C7770-5618-4540-B484-878EC1574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</p:sldLayoutIdLst>
  <p:transition spd="slow">
    <p:circle/>
    <p:sndAc>
      <p:stSnd>
        <p:snd r:embed="rId15" name="wind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08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38948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94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38951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952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3895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95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08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389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9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08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10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3896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96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0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3896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96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3896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96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3897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97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3897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97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3897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97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3898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98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3898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98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3898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98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3898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99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3899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99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1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3899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99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3899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899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3900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900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3900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900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3900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900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3901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901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3901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901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3901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901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3901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902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2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3902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902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33902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902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13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3902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902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3903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903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3903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903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3903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903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3903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904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3904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904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3904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904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3904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904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3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3905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905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4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3905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905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4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3905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3905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33905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60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6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6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6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6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6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66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67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6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6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7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71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7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73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7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7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7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7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7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7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9080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07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908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908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908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AE9DAF73-D42D-4755-949C-A3624A570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</p:sldLayoutIdLst>
  <p:transition spd="med">
    <p:wedge/>
    <p:sndAc>
      <p:stSnd>
        <p:snd r:embed="rId14" name="wind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378883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05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78885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886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887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888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889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890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891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892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893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894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895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896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897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898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899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00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01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02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03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04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05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06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07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08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09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131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7891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1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1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1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1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1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1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1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1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2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2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2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2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2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2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32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7892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2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33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7893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3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3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3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3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3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3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3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893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78939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40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41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42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43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44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45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46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789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4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4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47183EA-E9BC-4046-AD51-8418D5877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895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9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</p:sldLayoutIdLst>
  <p:transition spd="slow">
    <p:dissolve/>
    <p:sndAc>
      <p:stSnd>
        <p:snd r:embed="rId14" name="bomb.wav" builtIn="1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433155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56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433157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58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433159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60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61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62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63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64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65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66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67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68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433169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70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433171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72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73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74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75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76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77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78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79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80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81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82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83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3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3186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3187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3188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2F155FE0-F8C1-43B5-87CF-7A8CDD169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ransition advTm="1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6080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  <p:sp>
          <p:nvSpPr>
            <p:cNvPr id="46080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ru-RU" sz="2400"/>
            </a:p>
          </p:txBody>
        </p:sp>
        <p:sp>
          <p:nvSpPr>
            <p:cNvPr id="46080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>
              <a:defRPr/>
            </a:pPr>
            <a:fld id="{28FFC0FC-F573-479B-8778-B5DCFCAFC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22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9.wav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9.wav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26" Type="http://schemas.openxmlformats.org/officeDocument/2006/relationships/slide" Target="slide33.xml"/><Relationship Id="rId3" Type="http://schemas.openxmlformats.org/officeDocument/2006/relationships/slide" Target="slide3.xml"/><Relationship Id="rId21" Type="http://schemas.openxmlformats.org/officeDocument/2006/relationships/slide" Target="slide28.xml"/><Relationship Id="rId34" Type="http://schemas.openxmlformats.org/officeDocument/2006/relationships/slide" Target="slide35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5" Type="http://schemas.openxmlformats.org/officeDocument/2006/relationships/slide" Target="slide32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2" Type="http://schemas.openxmlformats.org/officeDocument/2006/relationships/image" Target="../media/image2.jpeg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7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31.xml"/><Relationship Id="rId32" Type="http://schemas.openxmlformats.org/officeDocument/2006/relationships/slide" Target="slide27.xml"/><Relationship Id="rId37" Type="http://schemas.openxmlformats.org/officeDocument/2006/relationships/slide" Target="slide38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23" Type="http://schemas.openxmlformats.org/officeDocument/2006/relationships/slide" Target="slide30.xml"/><Relationship Id="rId28" Type="http://schemas.openxmlformats.org/officeDocument/2006/relationships/slide" Target="slide23.xml"/><Relationship Id="rId36" Type="http://schemas.openxmlformats.org/officeDocument/2006/relationships/slide" Target="slide37.xml"/><Relationship Id="rId10" Type="http://schemas.openxmlformats.org/officeDocument/2006/relationships/slide" Target="slide10.xml"/><Relationship Id="rId19" Type="http://schemas.openxmlformats.org/officeDocument/2006/relationships/slide" Target="slide20.xml"/><Relationship Id="rId31" Type="http://schemas.openxmlformats.org/officeDocument/2006/relationships/slide" Target="slide26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9.xml"/><Relationship Id="rId27" Type="http://schemas.openxmlformats.org/officeDocument/2006/relationships/slide" Target="slide22.xml"/><Relationship Id="rId30" Type="http://schemas.openxmlformats.org/officeDocument/2006/relationships/slide" Target="slide25.xml"/><Relationship Id="rId35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6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6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6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6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6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8.wav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0.wav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8.wav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8.wav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8.wav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8.wav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history-ryazan.narod.ru/foto/kremlin/IMG_44.html" TargetMode="External"/><Relationship Id="rId3" Type="http://schemas.openxmlformats.org/officeDocument/2006/relationships/hyperlink" Target="http://s43.radikal.ru/i099/1109/bb/2252aac4a28e.jpg" TargetMode="External"/><Relationship Id="rId7" Type="http://schemas.openxmlformats.org/officeDocument/2006/relationships/hyperlink" Target="http://www.segodnya.ua/news/12081239.html" TargetMode="External"/><Relationship Id="rId2" Type="http://schemas.openxmlformats.org/officeDocument/2006/relationships/audio" Target="../media/audio40.wav"/><Relationship Id="rId1" Type="http://schemas.openxmlformats.org/officeDocument/2006/relationships/slideLayout" Target="../slideLayouts/slideLayout41.xml"/><Relationship Id="rId6" Type="http://schemas.openxmlformats.org/officeDocument/2006/relationships/hyperlink" Target="http://artclassic.edu.ru/catalog.asp?cat_ob_no=13930&amp;ob_no=13655&amp;rt=&amp;print=1" TargetMode="External"/><Relationship Id="rId5" Type="http://schemas.openxmlformats.org/officeDocument/2006/relationships/hyperlink" Target="http://www.russievirtuelle.com/mythologie/dieux/makoche.htm" TargetMode="External"/><Relationship Id="rId4" Type="http://schemas.openxmlformats.org/officeDocument/2006/relationships/hyperlink" Target="http://hramborisogleb.prihod.ru/saintofhram/view/id/2634" TargetMode="External"/><Relationship Id="rId9" Type="http://schemas.openxmlformats.org/officeDocument/2006/relationships/hyperlink" Target="http://jupiters.narod.ru/history2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9.wav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.allday.ru/uploads/posts/thumbs/1193867286_img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571625"/>
            <a:ext cx="79295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>
          <a:xfrm>
            <a:off x="1220788" y="15875"/>
            <a:ext cx="7923212" cy="1541463"/>
          </a:xfr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algn="ctr" eaLnBrk="1" hangingPunct="1"/>
            <a:r>
              <a:rPr lang="ru-RU" smtClean="0"/>
              <a:t>Древняя Русь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1214438" y="1500188"/>
            <a:ext cx="7456487" cy="10366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  <a:r>
              <a:rPr lang="en-US" sz="2000" dirty="0" smtClean="0"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dirty="0" smtClean="0"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 ДЛЯ УЧАЩИХСЯ 6- </a:t>
            </a:r>
            <a:r>
              <a:rPr lang="ru-RU" sz="20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2000" dirty="0" smtClean="0"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КЛАССОВ</a:t>
            </a:r>
            <a:endParaRPr lang="ru-RU" sz="2000" dirty="0">
              <a:solidFill>
                <a:schemeClr val="accent4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1357313" y="6143625"/>
            <a:ext cx="7572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©</a:t>
            </a:r>
            <a:r>
              <a:rPr lang="ru-RU" sz="1600" b="1" dirty="0"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 Ширяева Галина Ивановна, учитель истории СОШ № 2 Г Балаково  </a:t>
            </a:r>
            <a:endParaRPr lang="ru-RU" sz="1600" b="1" dirty="0">
              <a:solidFill>
                <a:schemeClr val="accent4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build="p"/>
      <p:bldP spid="2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929438" cy="531813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CC"/>
                </a:solidFill>
              </a:rPr>
              <a:t>  </a:t>
            </a:r>
            <a:r>
              <a:rPr lang="ru-RU" sz="4000" smtClean="0">
                <a:solidFill>
                  <a:srgbClr val="0000FF"/>
                </a:solidFill>
              </a:rPr>
              <a:t>С р а ж е н и я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214438" y="4857750"/>
            <a:ext cx="6143625" cy="121443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3600" dirty="0">
                <a:solidFill>
                  <a:schemeClr val="tx2"/>
                </a:solidFill>
              </a:rPr>
              <a:t>      </a:t>
            </a:r>
            <a:r>
              <a:rPr lang="ru-RU" sz="3200" dirty="0">
                <a:solidFill>
                  <a:schemeClr val="tx2"/>
                </a:solidFill>
              </a:rPr>
              <a:t>Где происходило </a:t>
            </a:r>
            <a:endParaRPr lang="ru-RU" sz="3200" dirty="0" smtClean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       Ледовое побоище</a:t>
            </a:r>
            <a:r>
              <a:rPr lang="ru-RU" dirty="0" smtClean="0">
                <a:solidFill>
                  <a:schemeClr val="tx2"/>
                </a:solidFill>
              </a:rPr>
              <a:t>?</a:t>
            </a:r>
            <a:endParaRPr lang="ru-RU" dirty="0">
              <a:solidFill>
                <a:schemeClr val="tx2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600" dirty="0" smtClean="0">
                <a:solidFill>
                  <a:schemeClr val="tx2"/>
                </a:solidFill>
              </a:rPr>
              <a:t>          </a:t>
            </a:r>
            <a:endParaRPr lang="ru-RU" sz="600" dirty="0">
              <a:solidFill>
                <a:schemeClr val="tx2"/>
              </a:solidFill>
            </a:endParaRP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14500" y="6143625"/>
            <a:ext cx="6643688" cy="4556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FF9900"/>
                </a:solidFill>
              </a:rPr>
              <a:t>     </a:t>
            </a:r>
            <a:r>
              <a:rPr lang="ru-RU" sz="2800" smtClean="0">
                <a:solidFill>
                  <a:schemeClr val="hlink"/>
                </a:solidFill>
              </a:rPr>
              <a:t>Ответ:</a:t>
            </a:r>
            <a:r>
              <a:rPr lang="ru-RU" sz="2800" smtClean="0">
                <a:solidFill>
                  <a:srgbClr val="FF9900"/>
                </a:solidFill>
              </a:rPr>
              <a:t> </a:t>
            </a:r>
            <a:r>
              <a:rPr lang="ru-RU" i="1" smtClean="0">
                <a:solidFill>
                  <a:schemeClr val="tx2"/>
                </a:solidFill>
              </a:rPr>
              <a:t>на Чудском озере</a:t>
            </a:r>
          </a:p>
        </p:txBody>
      </p:sp>
      <p:sp>
        <p:nvSpPr>
          <p:cNvPr id="2355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8" name="Picture 4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714375"/>
            <a:ext cx="6643688" cy="4111625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84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  <p:bldP spid="188419" grpId="0" build="p"/>
      <p:bldP spid="1884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285750"/>
            <a:ext cx="4143375" cy="531813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CC"/>
                </a:solidFill>
              </a:rPr>
              <a:t>  </a:t>
            </a:r>
            <a:r>
              <a:rPr lang="ru-RU" sz="4000" smtClean="0">
                <a:solidFill>
                  <a:srgbClr val="0000FF"/>
                </a:solidFill>
              </a:rPr>
              <a:t>С р а ж е н и я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214438" y="3929063"/>
            <a:ext cx="7500937" cy="22145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smtClean="0"/>
              <a:t>      </a:t>
            </a:r>
            <a:r>
              <a:rPr lang="ru-RU" sz="2400" smtClean="0">
                <a:solidFill>
                  <a:schemeClr val="tx2"/>
                </a:solidFill>
              </a:rPr>
              <a:t>«С вражеской стороны был Челубей, с нашей – Пересвет, монах Троицкого монастыря. Всадники налетели друг на друга с такой силой, так ударили копьями, что оба упали замертво. Битва началась». О какой битве идет речь?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600" smtClean="0">
                <a:solidFill>
                  <a:schemeClr val="tx2"/>
                </a:solidFill>
              </a:rPr>
              <a:t>          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85875" y="6092825"/>
            <a:ext cx="6215063" cy="622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FF9900"/>
                </a:solidFill>
              </a:rPr>
              <a:t>     </a:t>
            </a:r>
            <a:r>
              <a:rPr lang="ru-RU" sz="2800" smtClean="0">
                <a:solidFill>
                  <a:schemeClr val="hlink"/>
                </a:solidFill>
              </a:rPr>
              <a:t>Ответ:</a:t>
            </a:r>
            <a:r>
              <a:rPr lang="ru-RU" sz="2800" smtClean="0">
                <a:solidFill>
                  <a:srgbClr val="FF9900"/>
                </a:solidFill>
              </a:rPr>
              <a:t> </a:t>
            </a:r>
            <a:r>
              <a:rPr lang="ru-RU" i="1" smtClean="0">
                <a:solidFill>
                  <a:schemeClr val="tx2"/>
                </a:solidFill>
              </a:rPr>
              <a:t>о Куликовской</a:t>
            </a:r>
          </a:p>
        </p:txBody>
      </p:sp>
      <p:sp>
        <p:nvSpPr>
          <p:cNvPr id="2458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82" name="Picture 2" descr="Картинка 82 из 71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785813"/>
            <a:ext cx="5857875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94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43" grpId="0" build="p"/>
      <p:bldP spid="18944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285750"/>
            <a:ext cx="7000875" cy="531813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CC"/>
                </a:solidFill>
              </a:rPr>
              <a:t>  </a:t>
            </a:r>
            <a:r>
              <a:rPr lang="ru-RU" sz="4000" smtClean="0">
                <a:solidFill>
                  <a:srgbClr val="0000FF"/>
                </a:solidFill>
              </a:rPr>
              <a:t>С р а ж е н и я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143500" y="1857375"/>
            <a:ext cx="3714750" cy="2584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chemeClr val="tx2"/>
                </a:solidFill>
              </a:rPr>
              <a:t>В 1036 г. Этот князь разгромил  печенегов и их набеги на Русь прекратились. 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0" y="5661025"/>
            <a:ext cx="6383338" cy="1082675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FF9900"/>
                </a:solidFill>
              </a:rPr>
              <a:t>     </a:t>
            </a:r>
            <a:r>
              <a:rPr lang="ru-RU" sz="2400" smtClean="0">
                <a:solidFill>
                  <a:schemeClr val="hlink"/>
                </a:solidFill>
              </a:rPr>
              <a:t>Ответ:</a:t>
            </a:r>
            <a:r>
              <a:rPr lang="ru-RU" sz="2400" smtClean="0">
                <a:solidFill>
                  <a:srgbClr val="FF9900"/>
                </a:solidFill>
              </a:rPr>
              <a:t> </a:t>
            </a:r>
            <a:r>
              <a:rPr lang="ru-RU" sz="2800" i="1" smtClean="0">
                <a:solidFill>
                  <a:schemeClr val="tx2"/>
                </a:solidFill>
              </a:rPr>
              <a:t>Ярослав Мудрый</a:t>
            </a:r>
          </a:p>
        </p:txBody>
      </p:sp>
      <p:sp>
        <p:nvSpPr>
          <p:cNvPr id="2560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06" name="Picture 5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214438"/>
            <a:ext cx="3648075" cy="4059237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4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04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190467" grpId="0" build="p"/>
      <p:bldP spid="19046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6613"/>
            <a:ext cx="8229600" cy="531812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CC"/>
                </a:solidFill>
              </a:rPr>
              <a:t>  </a:t>
            </a:r>
            <a:r>
              <a:rPr lang="ru-RU" sz="4000" smtClean="0">
                <a:solidFill>
                  <a:srgbClr val="0000FF"/>
                </a:solidFill>
              </a:rPr>
              <a:t>С р а ж е н и я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357813" y="1071563"/>
            <a:ext cx="3571875" cy="557212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/>
              <a:t>      </a:t>
            </a:r>
            <a:r>
              <a:rPr lang="ru-RU" sz="2000" b="0" dirty="0" smtClean="0"/>
              <a:t>Ярл </a:t>
            </a:r>
            <a:r>
              <a:rPr lang="ru-RU" sz="2000" b="0" dirty="0" err="1" smtClean="0"/>
              <a:t>Биргер</a:t>
            </a:r>
            <a:r>
              <a:rPr lang="ru-RU" sz="2000" b="0" dirty="0" smtClean="0"/>
              <a:t>, королевский зять,</a:t>
            </a:r>
            <a:br>
              <a:rPr lang="ru-RU" sz="2000" b="0" dirty="0" smtClean="0"/>
            </a:br>
            <a:r>
              <a:rPr lang="ru-RU" sz="2000" b="0" dirty="0" smtClean="0"/>
              <a:t>Решил земель и славы поискать,</a:t>
            </a:r>
            <a:br>
              <a:rPr lang="ru-RU" sz="2000" b="0" dirty="0" smtClean="0"/>
            </a:br>
            <a:r>
              <a:rPr lang="ru-RU" sz="2000" b="0" dirty="0" smtClean="0"/>
              <a:t>И куш богатый там же взять,</a:t>
            </a:r>
            <a:br>
              <a:rPr lang="ru-RU" sz="2000" b="0" dirty="0" smtClean="0"/>
            </a:br>
            <a:r>
              <a:rPr lang="ru-RU" sz="2000" b="0" dirty="0" smtClean="0"/>
              <a:t>И случай сей решил не упускать.</a:t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>Уже Ижора видит ярла паруса,</a:t>
            </a:r>
            <a:br>
              <a:rPr lang="ru-RU" sz="2000" b="0" dirty="0" smtClean="0"/>
            </a:br>
            <a:r>
              <a:rPr lang="ru-RU" sz="2000" b="0" dirty="0" smtClean="0"/>
              <a:t>Встречает лес, песчаная коса,</a:t>
            </a:r>
            <a:br>
              <a:rPr lang="ru-RU" sz="2000" b="0" dirty="0" smtClean="0"/>
            </a:br>
            <a:r>
              <a:rPr lang="ru-RU" sz="2000" b="0" dirty="0" smtClean="0"/>
              <a:t>Где ставит лагерь гордый швед</a:t>
            </a:r>
            <a:br>
              <a:rPr lang="ru-RU" sz="2000" b="0" dirty="0" smtClean="0"/>
            </a:br>
            <a:r>
              <a:rPr lang="ru-RU" sz="2000" b="0" dirty="0" smtClean="0"/>
              <a:t>И обещает русским много бед</a:t>
            </a:r>
            <a:endParaRPr lang="ru-RU" sz="2000" dirty="0">
              <a:solidFill>
                <a:schemeClr val="tx2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500" dirty="0">
                <a:solidFill>
                  <a:schemeClr val="tx2"/>
                </a:solidFill>
              </a:rPr>
              <a:t>          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4375" y="5786438"/>
            <a:ext cx="4572000" cy="8572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800" smtClean="0">
                <a:solidFill>
                  <a:schemeClr val="hlink"/>
                </a:solidFill>
              </a:rPr>
              <a:t>Ответ</a:t>
            </a:r>
            <a:r>
              <a:rPr lang="ru-RU" sz="2800" smtClean="0">
                <a:solidFill>
                  <a:schemeClr val="tx2"/>
                </a:solidFill>
              </a:rPr>
              <a:t>: </a:t>
            </a:r>
            <a:r>
              <a:rPr lang="ru-RU" i="1" smtClean="0">
                <a:solidFill>
                  <a:schemeClr val="tx2"/>
                </a:solidFill>
              </a:rPr>
              <a:t>Невская битва</a:t>
            </a:r>
          </a:p>
        </p:txBody>
      </p:sp>
      <p:sp>
        <p:nvSpPr>
          <p:cNvPr id="2662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30" name="Picture 2" descr="http://3.bp.blogspot.com/_XV45BHRq4Qo/TD6eLu5ObdI/AAAAAAAAAME/ZN6oSo8oXqY/s1600/%D0%9D%D0%B5%D0%B2%D1%81%D0%BA%D0%B8%D0%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500188"/>
            <a:ext cx="42751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4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14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  <p:bldP spid="191491" grpId="0" build="p"/>
      <p:bldP spid="19149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6613"/>
            <a:ext cx="8229600" cy="531812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CC"/>
                </a:solidFill>
              </a:rPr>
              <a:t>  </a:t>
            </a:r>
            <a:r>
              <a:rPr lang="ru-RU" sz="4000" smtClean="0">
                <a:solidFill>
                  <a:srgbClr val="0000FF"/>
                </a:solidFill>
              </a:rPr>
              <a:t>С р а ж е н и я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857875" y="1844675"/>
            <a:ext cx="3071813" cy="337026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Где и когда произошла первое столкновение русских войск и монголо-татарских войск?</a:t>
            </a:r>
            <a:endParaRPr lang="ru-RU" sz="7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00188" y="5786438"/>
            <a:ext cx="7358062" cy="863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FF9900"/>
                </a:solidFill>
              </a:rPr>
              <a:t> </a:t>
            </a:r>
            <a:r>
              <a:rPr lang="ru-RU" sz="2800" dirty="0" smtClean="0">
                <a:solidFill>
                  <a:schemeClr val="hlink"/>
                </a:solidFill>
              </a:rPr>
              <a:t>Ответ</a:t>
            </a:r>
            <a:r>
              <a:rPr lang="ru-RU" sz="2800" dirty="0">
                <a:solidFill>
                  <a:schemeClr val="hlink"/>
                </a:solidFill>
              </a:rPr>
              <a:t>:</a:t>
            </a:r>
            <a:r>
              <a:rPr lang="ru-RU" sz="2800" dirty="0">
                <a:solidFill>
                  <a:srgbClr val="FF9900"/>
                </a:solidFill>
              </a:rPr>
              <a:t> </a:t>
            </a:r>
            <a:r>
              <a:rPr lang="ru-RU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На реке Калка в 1223 году</a:t>
            </a:r>
            <a:endParaRPr lang="ru-RU" i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65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7654" name="Picture 2" descr="http://www.rhistory.ru/img/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714500"/>
            <a:ext cx="43576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25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  <p:bldP spid="192515" grpId="0" build="p"/>
      <p:bldP spid="1925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28625"/>
            <a:ext cx="8229600" cy="531813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CC"/>
                </a:solidFill>
              </a:rPr>
              <a:t>  </a:t>
            </a:r>
            <a:r>
              <a:rPr lang="ru-RU" sz="4000" smtClean="0">
                <a:solidFill>
                  <a:srgbClr val="0000FF"/>
                </a:solidFill>
              </a:rPr>
              <a:t>С р а ж е н и я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286375" y="1989138"/>
            <a:ext cx="3714750" cy="24352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400" dirty="0"/>
              <a:t>      </a:t>
            </a:r>
            <a:r>
              <a:rPr lang="ru-RU" sz="2400" dirty="0" smtClean="0"/>
              <a:t> </a:t>
            </a:r>
            <a:r>
              <a:rPr lang="ru-RU" sz="2400" b="0" dirty="0" smtClean="0"/>
              <a:t>Каким событием и когда завершилось монголо-татарское иго?</a:t>
            </a:r>
            <a:endParaRPr lang="ru-RU" sz="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85875" y="5994400"/>
            <a:ext cx="7858125" cy="863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FF9900"/>
                </a:solidFill>
              </a:rPr>
              <a:t> </a:t>
            </a:r>
            <a:r>
              <a:rPr lang="ru-RU" sz="2400" dirty="0" smtClean="0">
                <a:solidFill>
                  <a:schemeClr val="hlink"/>
                </a:solidFill>
              </a:rPr>
              <a:t>Ответ</a:t>
            </a:r>
            <a:r>
              <a:rPr lang="ru-RU" sz="2400" dirty="0">
                <a:solidFill>
                  <a:schemeClr val="hlink"/>
                </a:solidFill>
              </a:rPr>
              <a:t>:</a:t>
            </a:r>
            <a:r>
              <a:rPr lang="ru-RU" sz="2400" dirty="0">
                <a:solidFill>
                  <a:srgbClr val="FF9900"/>
                </a:solidFill>
              </a:rPr>
              <a:t> </a:t>
            </a:r>
            <a:r>
              <a:rPr lang="ru-RU" sz="28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Стояние на реке Угре в 1480 г</a:t>
            </a:r>
            <a:endParaRPr lang="ru-RU" sz="2800" i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67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8678" name="Picture 4" descr="http://www.vmireinteresnogo.com/Content/ArticleImages/857/1.jpg?5245929362230185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000125"/>
            <a:ext cx="3071813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6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86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659" grpId="0" build="p"/>
      <p:bldP spid="19866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1223963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0000CC"/>
                </a:solidFill>
              </a:rPr>
              <a:t>  </a:t>
            </a:r>
            <a:r>
              <a:rPr lang="ru-RU" sz="4000" b="1">
                <a:solidFill>
                  <a:srgbClr val="CC0000"/>
                </a:solidFill>
              </a:rPr>
              <a:t>В о е н н о е   д е л о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5214938"/>
            <a:ext cx="8572500" cy="89376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Какова главная сила монголо-татарского войска? </a:t>
            </a:r>
            <a:endParaRPr lang="ru-RU" sz="700" dirty="0">
              <a:solidFill>
                <a:srgbClr val="FF6600"/>
              </a:solidFill>
            </a:endParaRP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994400"/>
            <a:ext cx="9144000" cy="863600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rgbClr val="FF0000"/>
                </a:solidFill>
              </a:rPr>
              <a:t>Ответ:</a:t>
            </a:r>
            <a:r>
              <a:rPr lang="ru-RU" sz="2800" b="1" dirty="0">
                <a:solidFill>
                  <a:srgbClr val="FF9900"/>
                </a:solidFill>
              </a:rPr>
              <a:t> </a:t>
            </a:r>
            <a:r>
              <a:rPr lang="ru-RU" sz="2800" b="1" dirty="0" smtClean="0">
                <a:solidFill>
                  <a:srgbClr val="FF9900"/>
                </a:solidFill>
              </a:rPr>
              <a:t>Конница</a:t>
            </a:r>
            <a:endParaRPr lang="ru-RU" sz="3700" b="1" i="1" dirty="0">
              <a:solidFill>
                <a:schemeClr val="bg1"/>
              </a:solidFill>
            </a:endParaRPr>
          </a:p>
        </p:txBody>
      </p:sp>
      <p:sp>
        <p:nvSpPr>
          <p:cNvPr id="2970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698" name="Picture 2" descr="http://grumdas.ru/wp-content/uploads/2010/11/Mongol-100994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1643063"/>
            <a:ext cx="63007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96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96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nimBg="1"/>
      <p:bldP spid="199683" grpId="0" build="p"/>
      <p:bldP spid="19968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1223963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0000CC"/>
                </a:solidFill>
              </a:rPr>
              <a:t>  </a:t>
            </a:r>
            <a:r>
              <a:rPr lang="ru-RU" sz="4000" b="1">
                <a:solidFill>
                  <a:srgbClr val="CC0000"/>
                </a:solidFill>
              </a:rPr>
              <a:t>В о е н н о е   д е л о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1571625"/>
            <a:ext cx="8501063" cy="85725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b="1" dirty="0"/>
              <a:t> </a:t>
            </a:r>
            <a:r>
              <a:rPr lang="ru-RU" sz="2800" dirty="0" smtClean="0"/>
              <a:t>Каким поединком началась Куликовская битва? </a:t>
            </a:r>
            <a:endParaRPr lang="ru-RU" sz="2800" b="1" dirty="0">
              <a:solidFill>
                <a:srgbClr val="FFFF99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7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994400"/>
            <a:ext cx="9144000" cy="863600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rgbClr val="FF0000"/>
                </a:solidFill>
              </a:rPr>
              <a:t>Ответ:</a:t>
            </a:r>
            <a:r>
              <a:rPr lang="ru-RU" sz="2800" b="1" dirty="0">
                <a:solidFill>
                  <a:srgbClr val="FF9900"/>
                </a:solidFill>
              </a:rPr>
              <a:t> </a:t>
            </a:r>
            <a:r>
              <a:rPr lang="ru-RU" sz="2800" b="1" dirty="0" smtClean="0">
                <a:solidFill>
                  <a:srgbClr val="FF9900"/>
                </a:solidFill>
              </a:rPr>
              <a:t>Поединок </a:t>
            </a:r>
            <a:r>
              <a:rPr lang="ru-RU" sz="2800" b="1" dirty="0" err="1" smtClean="0">
                <a:solidFill>
                  <a:srgbClr val="FF9900"/>
                </a:solidFill>
              </a:rPr>
              <a:t>Пересвета</a:t>
            </a:r>
            <a:r>
              <a:rPr lang="ru-RU" sz="2800" b="1" dirty="0" smtClean="0">
                <a:solidFill>
                  <a:srgbClr val="FF9900"/>
                </a:solidFill>
              </a:rPr>
              <a:t> и </a:t>
            </a:r>
            <a:r>
              <a:rPr lang="ru-RU" sz="2800" b="1" dirty="0" err="1" smtClean="0">
                <a:solidFill>
                  <a:srgbClr val="FF9900"/>
                </a:solidFill>
              </a:rPr>
              <a:t>Челубея</a:t>
            </a:r>
            <a:endParaRPr lang="ru-RU" sz="3700" b="1" i="1" dirty="0">
              <a:solidFill>
                <a:schemeClr val="bg1"/>
              </a:solidFill>
            </a:endParaRPr>
          </a:p>
        </p:txBody>
      </p:sp>
      <p:sp>
        <p:nvSpPr>
          <p:cNvPr id="3072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8674" name="Picture 2" descr="http://www.chitalnya.ru/upload/190/380766076967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2071688"/>
            <a:ext cx="5286375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37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animBg="1"/>
      <p:bldP spid="243715" grpId="0" build="p"/>
      <p:bldP spid="24371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0000CC"/>
                </a:solidFill>
              </a:rPr>
              <a:t>  </a:t>
            </a:r>
            <a:r>
              <a:rPr lang="ru-RU" sz="4000" b="1">
                <a:solidFill>
                  <a:srgbClr val="CC0000"/>
                </a:solidFill>
              </a:rPr>
              <a:t>В о е н н о е   д е л о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14938" y="2106613"/>
            <a:ext cx="3357562" cy="289401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b="1" dirty="0" smtClean="0"/>
              <a:t>Как назывался боевой строй немецких рыцарей в 13 веке?</a:t>
            </a:r>
            <a:endParaRPr lang="ru-RU" sz="700" dirty="0">
              <a:solidFill>
                <a:srgbClr val="FF6600"/>
              </a:solidFill>
            </a:endParaRP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994400"/>
            <a:ext cx="9144000" cy="863600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rgbClr val="FF0000"/>
                </a:solidFill>
              </a:rPr>
              <a:t>Ответ:</a:t>
            </a:r>
            <a:r>
              <a:rPr lang="ru-RU" sz="2800" b="1" dirty="0">
                <a:solidFill>
                  <a:srgbClr val="FF9900"/>
                </a:solidFill>
              </a:rPr>
              <a:t> </a:t>
            </a:r>
            <a:r>
              <a:rPr lang="ru-RU" sz="3700" b="1" i="1" dirty="0" smtClean="0">
                <a:solidFill>
                  <a:schemeClr val="bg1"/>
                </a:solidFill>
              </a:rPr>
              <a:t>клин или «свинья»</a:t>
            </a:r>
            <a:endParaRPr lang="ru-RU" sz="3700" b="1" i="1" dirty="0">
              <a:solidFill>
                <a:schemeClr val="bg1"/>
              </a:solidFill>
            </a:endParaRPr>
          </a:p>
        </p:txBody>
      </p:sp>
      <p:sp>
        <p:nvSpPr>
          <p:cNvPr id="3174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15" descr="cnvt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2286000"/>
            <a:ext cx="419258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47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47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animBg="1"/>
      <p:bldP spid="244739" grpId="0" build="p"/>
      <p:bldP spid="244740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1223963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0000CC"/>
                </a:solidFill>
              </a:rPr>
              <a:t>  </a:t>
            </a:r>
            <a:r>
              <a:rPr lang="ru-RU" sz="4000" b="1">
                <a:solidFill>
                  <a:srgbClr val="CC0000"/>
                </a:solidFill>
              </a:rPr>
              <a:t>В о е н н о е   д е л о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0" y="1643063"/>
            <a:ext cx="8067675" cy="218598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b="1" dirty="0"/>
              <a:t>      </a:t>
            </a:r>
            <a:r>
              <a:rPr lang="ru-RU" sz="2800" b="1" dirty="0" smtClean="0"/>
              <a:t>Назовите основное оружие профессионального воина – дружинника на Руси</a:t>
            </a:r>
            <a:r>
              <a:rPr lang="ru-RU" sz="700" dirty="0" smtClean="0">
                <a:solidFill>
                  <a:srgbClr val="FF6600"/>
                </a:solidFill>
              </a:rPr>
              <a:t>         </a:t>
            </a:r>
            <a:endParaRPr lang="ru-RU" sz="700" dirty="0">
              <a:solidFill>
                <a:srgbClr val="FF6600"/>
              </a:solidFill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994400"/>
            <a:ext cx="9144000" cy="863600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rgbClr val="FF0000"/>
                </a:solidFill>
              </a:rPr>
              <a:t>Ответ:</a:t>
            </a:r>
            <a:r>
              <a:rPr lang="ru-RU" sz="2800" b="1" dirty="0">
                <a:solidFill>
                  <a:srgbClr val="FF9900"/>
                </a:solidFill>
              </a:rPr>
              <a:t>   </a:t>
            </a:r>
            <a:r>
              <a:rPr lang="ru-RU" sz="3700" b="1" i="1" dirty="0" smtClean="0">
                <a:solidFill>
                  <a:schemeClr val="bg1"/>
                </a:solidFill>
              </a:rPr>
              <a:t>меч</a:t>
            </a:r>
            <a:endParaRPr lang="ru-RU" sz="3700" b="1" i="1" dirty="0">
              <a:solidFill>
                <a:schemeClr val="bg1"/>
              </a:solidFill>
            </a:endParaRPr>
          </a:p>
        </p:txBody>
      </p:sp>
      <p:sp>
        <p:nvSpPr>
          <p:cNvPr id="3277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26" name="Picture 2" descr="http://swordmaster.org/uploads/2009/figthtofight/romans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357563"/>
            <a:ext cx="87804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67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7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6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6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 animBg="1"/>
      <p:bldP spid="246787" grpId="0" build="p"/>
      <p:bldP spid="24678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у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42875"/>
            <a:ext cx="6858000" cy="914400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Категории </a:t>
            </a:r>
            <a:r>
              <a:rPr lang="ru-RU" b="1" dirty="0">
                <a:solidFill>
                  <a:schemeClr val="bg1"/>
                </a:solidFill>
              </a:rPr>
              <a:t>вопросов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338" y="1833563"/>
            <a:ext cx="836295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</a:t>
            </a:r>
            <a:r>
              <a:rPr lang="ru-RU" sz="2600" b="1" smtClean="0">
                <a:solidFill>
                  <a:srgbClr val="4D8FB3"/>
                </a:solidFill>
              </a:rPr>
              <a:t>«Князья»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4D8FB3"/>
                </a:solidFill>
              </a:rPr>
              <a:t>   «Сражения»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4D8FB3"/>
                </a:solidFill>
              </a:rPr>
              <a:t>   «Культура»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4D8FB3"/>
                </a:solidFill>
              </a:rPr>
              <a:t>   «Военное дело»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4D8FB3"/>
                </a:solidFill>
              </a:rPr>
              <a:t>   «Верования»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4D8FB3"/>
                </a:solidFill>
              </a:rPr>
              <a:t>   «Города Руси»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4D8FB3"/>
                </a:solidFill>
              </a:rPr>
              <a:t>   </a:t>
            </a:r>
            <a:endParaRPr lang="ru-RU" sz="2600" b="1" smtClean="0"/>
          </a:p>
        </p:txBody>
      </p:sp>
      <p:sp>
        <p:nvSpPr>
          <p:cNvPr id="15365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3438" y="2000250"/>
            <a:ext cx="468312" cy="3952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3" action="ppaction://hlinksldjump"/>
              </a:rPr>
              <a:t>1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66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0688" y="2000250"/>
            <a:ext cx="468312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4" action="ppaction://hlinksldjump"/>
              </a:rPr>
              <a:t>2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67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63" y="2000250"/>
            <a:ext cx="431800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5" action="ppaction://hlinksldjump"/>
              </a:rPr>
              <a:t>3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68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2000250"/>
            <a:ext cx="468313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6" action="ppaction://hlinksldjump"/>
              </a:rPr>
              <a:t>4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69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72375" y="2000250"/>
            <a:ext cx="468313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7" action="ppaction://hlinksldjump"/>
              </a:rPr>
              <a:t>5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70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5313" y="2000250"/>
            <a:ext cx="431800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8" action="ppaction://hlinksldjump"/>
              </a:rPr>
              <a:t>6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71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3438" y="2500313"/>
            <a:ext cx="468312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9" action="ppaction://hlinksldjump"/>
              </a:rPr>
              <a:t>1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72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0688" y="2500313"/>
            <a:ext cx="468312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10" action="ppaction://hlinksldjump"/>
              </a:rPr>
              <a:t>2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73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63" y="2500313"/>
            <a:ext cx="468312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11" action="ppaction://hlinksldjump"/>
              </a:rPr>
              <a:t>3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74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2500313"/>
            <a:ext cx="468313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12" action="ppaction://hlinksldjump"/>
              </a:rPr>
              <a:t>4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75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72375" y="2500313"/>
            <a:ext cx="468313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13" action="ppaction://hlinksldjump"/>
              </a:rPr>
              <a:t>5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76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5313" y="2500313"/>
            <a:ext cx="468312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14" action="ppaction://hlinksldjump"/>
              </a:rPr>
              <a:t>6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77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3438" y="3429000"/>
            <a:ext cx="468312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15" action="ppaction://hlinksldjump"/>
              </a:rPr>
              <a:t>1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78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0688" y="3429000"/>
            <a:ext cx="468312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16" action="ppaction://hlinksldjump"/>
              </a:rPr>
              <a:t>2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79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63" y="3429000"/>
            <a:ext cx="468312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17" action="ppaction://hlinksldjump"/>
              </a:rPr>
              <a:t>3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80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3429000"/>
            <a:ext cx="468313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18" action="ppaction://hlinksldjump"/>
              </a:rPr>
              <a:t>4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81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72375" y="3429000"/>
            <a:ext cx="468313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19" action="ppaction://hlinksldjump"/>
              </a:rPr>
              <a:t>5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82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5313" y="3429000"/>
            <a:ext cx="468312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20" action="ppaction://hlinksldjump"/>
              </a:rPr>
              <a:t>6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83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3438" y="3000375"/>
            <a:ext cx="468312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21" action="ppaction://hlinksldjump"/>
              </a:rPr>
              <a:t>1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84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0688" y="2928938"/>
            <a:ext cx="468312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22" action="ppaction://hlinksldjump"/>
              </a:rPr>
              <a:t>2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85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63" y="2928938"/>
            <a:ext cx="468312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23" action="ppaction://hlinksldjump"/>
              </a:rPr>
              <a:t>3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86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2928938"/>
            <a:ext cx="468313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24" action="ppaction://hlinksldjump"/>
              </a:rPr>
              <a:t>4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87" name="AutoShape 4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72375" y="2928938"/>
            <a:ext cx="468313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25" action="ppaction://hlinksldjump"/>
              </a:rPr>
              <a:t>5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88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5313" y="2928938"/>
            <a:ext cx="468312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26" action="ppaction://hlinksldjump"/>
              </a:rPr>
              <a:t>6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89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3438" y="3929063"/>
            <a:ext cx="468312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27" action="ppaction://hlinksldjump"/>
              </a:rPr>
              <a:t>1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90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0688" y="3929063"/>
            <a:ext cx="468312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28" action="ppaction://hlinksldjump"/>
              </a:rPr>
              <a:t>2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91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63" y="3929063"/>
            <a:ext cx="468312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29" action="ppaction://hlinksldjump"/>
              </a:rPr>
              <a:t>3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92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3929063"/>
            <a:ext cx="468313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30" action="ppaction://hlinksldjump"/>
              </a:rPr>
              <a:t>4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93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72375" y="3929063"/>
            <a:ext cx="468313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31" action="ppaction://hlinksldjump"/>
              </a:rPr>
              <a:t>5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94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86750" y="3929063"/>
            <a:ext cx="468313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32" action="ppaction://hlinksldjump"/>
              </a:rPr>
              <a:t>6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95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3438" y="4500563"/>
            <a:ext cx="468312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33" action="ppaction://hlinksldjump"/>
              </a:rPr>
              <a:t>1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96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0688" y="4500563"/>
            <a:ext cx="468312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34" action="ppaction://hlinksldjump"/>
              </a:rPr>
              <a:t>2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97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63" y="4500563"/>
            <a:ext cx="468312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35" action="ppaction://hlinksldjump"/>
              </a:rPr>
              <a:t>3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98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4500563"/>
            <a:ext cx="468313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36" action="ppaction://hlinksldjump"/>
              </a:rPr>
              <a:t>4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399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72375" y="4500563"/>
            <a:ext cx="468313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37" action="ppaction://hlinksldjump"/>
              </a:rPr>
              <a:t>5</a:t>
            </a:r>
            <a:endParaRPr kumimoji="0" lang="ru-RU" sz="2400" b="1">
              <a:solidFill>
                <a:srgbClr val="CC3300"/>
              </a:solidFill>
            </a:endParaRPr>
          </a:p>
        </p:txBody>
      </p:sp>
      <p:sp>
        <p:nvSpPr>
          <p:cNvPr id="15400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86750" y="4500563"/>
            <a:ext cx="468313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CC3300"/>
                </a:solidFill>
                <a:hlinkClick r:id="rId38" action="ppaction://hlinksldjump"/>
              </a:rPr>
              <a:t>6</a:t>
            </a:r>
            <a:endParaRPr kumimoji="0" lang="ru-RU" sz="24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6" grpId="0"/>
      <p:bldP spid="43622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1223963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0000CC"/>
                </a:solidFill>
              </a:rPr>
              <a:t>  </a:t>
            </a:r>
            <a:r>
              <a:rPr lang="ru-RU" sz="4000" b="1">
                <a:solidFill>
                  <a:srgbClr val="CC0000"/>
                </a:solidFill>
              </a:rPr>
              <a:t>В о е н н о е   д е л о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916113"/>
            <a:ext cx="4824413" cy="194151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b="1" dirty="0"/>
              <a:t>      </a:t>
            </a:r>
            <a:r>
              <a:rPr lang="ru-RU" sz="2800" b="1" dirty="0" smtClean="0">
                <a:solidFill>
                  <a:srgbClr val="FFFF99"/>
                </a:solidFill>
              </a:rPr>
              <a:t>Какое оружие на Руси называли секирой? </a:t>
            </a:r>
            <a:endParaRPr lang="ru-RU" sz="2800" b="1" dirty="0">
              <a:solidFill>
                <a:srgbClr val="FFFF99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7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994400"/>
            <a:ext cx="9144000" cy="863600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rgbClr val="FF0000"/>
                </a:solidFill>
              </a:rPr>
              <a:t>Ответ:</a:t>
            </a:r>
            <a:r>
              <a:rPr lang="ru-RU" sz="2800" b="1" dirty="0">
                <a:solidFill>
                  <a:srgbClr val="FF9900"/>
                </a:solidFill>
              </a:rPr>
              <a:t> </a:t>
            </a:r>
            <a:r>
              <a:rPr lang="ru-RU" sz="3700" b="1" i="1" dirty="0" smtClean="0">
                <a:solidFill>
                  <a:schemeClr val="bg1"/>
                </a:solidFill>
              </a:rPr>
              <a:t>боевой топор</a:t>
            </a:r>
            <a:endParaRPr lang="ru-RU" sz="3700" b="1" i="1" dirty="0">
              <a:solidFill>
                <a:schemeClr val="bg1"/>
              </a:solidFill>
            </a:endParaRPr>
          </a:p>
        </p:txBody>
      </p:sp>
      <p:sp>
        <p:nvSpPr>
          <p:cNvPr id="337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04" name="Picture 4" descr="http://awantar.narod.ru/oruzeinaia/seki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1643063"/>
            <a:ext cx="29273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78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78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 animBg="1"/>
      <p:bldP spid="247811" grpId="0" build="p"/>
      <p:bldP spid="24781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1223963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0000CC"/>
                </a:solidFill>
              </a:rPr>
              <a:t>  </a:t>
            </a:r>
            <a:r>
              <a:rPr lang="ru-RU" sz="4000" b="1">
                <a:solidFill>
                  <a:srgbClr val="CC0000"/>
                </a:solidFill>
              </a:rPr>
              <a:t>В о е н н о е   д е л о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2475" y="2106613"/>
            <a:ext cx="4395788" cy="89376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 </a:t>
            </a:r>
            <a:r>
              <a:rPr lang="ru-RU" sz="2400" b="1" dirty="0" smtClean="0"/>
              <a:t>Что такое шишак?</a:t>
            </a:r>
            <a:endParaRPr lang="ru-RU" sz="600" dirty="0">
              <a:solidFill>
                <a:srgbClr val="FF6600"/>
              </a:solidFill>
            </a:endParaRPr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5876925"/>
            <a:ext cx="7667625" cy="863600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Ответ:</a:t>
            </a:r>
            <a:r>
              <a:rPr lang="ru-RU" sz="2400" b="1" dirty="0">
                <a:solidFill>
                  <a:srgbClr val="FF9900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шлем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482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78" name="Picture 2" descr="http://www.nasled.org/vitaz/galerea_dospehov/russkie_shlema/image1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1643063"/>
            <a:ext cx="3000375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88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88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animBg="1"/>
      <p:bldP spid="248835" grpId="0" build="p"/>
      <p:bldP spid="24883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type="title"/>
          </p:nvPr>
        </p:nvSpPr>
        <p:spPr>
          <a:xfrm>
            <a:off x="2700338" y="333375"/>
            <a:ext cx="5372100" cy="9667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smtClean="0">
                <a:solidFill>
                  <a:srgbClr val="0000CC"/>
                </a:solidFill>
                <a:latin typeface="Tahoma" pitchFamily="34" charset="0"/>
              </a:rPr>
              <a:t>Верования славян</a:t>
            </a: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1563" y="2000250"/>
            <a:ext cx="4000500" cy="250031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FFFF99"/>
                </a:solidFill>
              </a:rPr>
              <a:t>Бог грома и молнии у восточных славян, покровитель воинов и княжеской дружины?</a:t>
            </a:r>
            <a:endParaRPr lang="ru-RU" sz="3200" b="1" dirty="0">
              <a:solidFill>
                <a:srgbClr val="FFFF99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500" dirty="0" smtClean="0">
                <a:solidFill>
                  <a:srgbClr val="FF6600"/>
                </a:solidFill>
              </a:rPr>
              <a:t>          </a:t>
            </a:r>
            <a:endParaRPr lang="ru-RU" sz="500" dirty="0">
              <a:solidFill>
                <a:srgbClr val="FF6600"/>
              </a:solidFill>
            </a:endParaRPr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5805488"/>
            <a:ext cx="8243887" cy="86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FF9900"/>
                </a:solidFill>
              </a:rPr>
              <a:t>     </a:t>
            </a:r>
            <a:r>
              <a:rPr lang="ru-RU" b="1" dirty="0">
                <a:solidFill>
                  <a:schemeClr val="tx2"/>
                </a:solidFill>
              </a:rPr>
              <a:t>Ответ:</a:t>
            </a:r>
            <a:r>
              <a:rPr lang="ru-RU" sz="2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5D5FF"/>
                    </a:outerShdw>
                  </a:cont>
                  <a:cont type="tree" name="">
                    <a:effect ref="fillLine"/>
                    <a:outerShdw dist="38100" dir="2700000" algn="tl">
                      <a:srgbClr val="005B7A"/>
                    </a:outerShdw>
                  </a:cont>
                  <a:effect ref="fillLine"/>
                </a:effectDag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5D5FF"/>
                    </a:outerShdw>
                  </a:cont>
                  <a:cont type="tree" name="">
                    <a:effect ref="fillLine"/>
                    <a:outerShdw dist="38100" dir="2700000" algn="tl">
                      <a:srgbClr val="005B7A"/>
                    </a:outerShdw>
                  </a:cont>
                  <a:effect ref="fillLine"/>
                </a:effectDag>
              </a:rPr>
              <a:t> </a:t>
            </a:r>
            <a:r>
              <a:rPr lang="ru-RU" sz="4000" b="1" i="1" dirty="0" smtClean="0"/>
              <a:t>Перун</a:t>
            </a:r>
            <a:endParaRPr lang="ru-RU" sz="4000" b="1" i="1" dirty="0"/>
          </a:p>
        </p:txBody>
      </p:sp>
      <p:sp>
        <p:nvSpPr>
          <p:cNvPr id="3584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4" name="Picture 2" descr="http://www.lostcivilization.info/uploads/posts/2010-02/1265999687_perun_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1357313"/>
            <a:ext cx="34290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7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7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/>
      <p:bldP spid="257028" grpId="0" build="p"/>
      <p:bldP spid="25702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333375"/>
            <a:ext cx="5372100" cy="9667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smtClean="0">
                <a:solidFill>
                  <a:srgbClr val="0000CC"/>
                </a:solidFill>
                <a:latin typeface="Tahoma" pitchFamily="34" charset="0"/>
              </a:rPr>
              <a:t>Верования славян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00688" y="1773238"/>
            <a:ext cx="3286125" cy="3084512"/>
          </a:xfrm>
        </p:spPr>
        <p:txBody>
          <a:bodyPr/>
          <a:lstStyle/>
          <a:p>
            <a:pPr marL="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3200" b="1" smtClean="0">
                <a:solidFill>
                  <a:srgbClr val="FFFF99"/>
                </a:solidFill>
              </a:rPr>
              <a:t>      </a:t>
            </a:r>
            <a:r>
              <a:rPr lang="ru-RU" sz="2800" b="1" smtClean="0">
                <a:solidFill>
                  <a:srgbClr val="FFFF99"/>
                </a:solidFill>
              </a:rPr>
              <a:t>Первые русские святые, покровители земли Русской и княжеского рода?</a:t>
            </a:r>
          </a:p>
          <a:p>
            <a:pPr marL="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400" smtClean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5805488"/>
            <a:ext cx="8243887" cy="86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FF9900"/>
                </a:solidFill>
              </a:rPr>
              <a:t>     </a:t>
            </a:r>
            <a:r>
              <a:rPr lang="ru-RU" b="1" dirty="0">
                <a:solidFill>
                  <a:schemeClr val="tx2"/>
                </a:solidFill>
              </a:rPr>
              <a:t>Ответ:</a:t>
            </a:r>
            <a:r>
              <a:rPr lang="ru-RU" sz="2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5D5FF"/>
                    </a:outerShdw>
                  </a:cont>
                  <a:cont type="tree" name="">
                    <a:effect ref="fillLine"/>
                    <a:outerShdw dist="38100" dir="2700000" algn="tl">
                      <a:srgbClr val="005B7A"/>
                    </a:outerShdw>
                  </a:cont>
                  <a:effect ref="fillLine"/>
                </a:effectDag>
              </a:rPr>
              <a:t>   </a:t>
            </a:r>
            <a:r>
              <a:rPr lang="ru-RU" sz="3200" b="1" i="1" dirty="0" smtClean="0"/>
              <a:t>Борис и Глеб</a:t>
            </a:r>
            <a:endParaRPr lang="ru-RU" sz="3200" b="1" i="1" dirty="0"/>
          </a:p>
        </p:txBody>
      </p:sp>
      <p:sp>
        <p:nvSpPr>
          <p:cNvPr id="3686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Picture 2" descr="http://alchevskpravoslavniy.ru/wp-content/uploads/2010/05/01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500188"/>
            <a:ext cx="464343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/>
      <p:bldP spid="313347" grpId="0" build="p"/>
      <p:bldP spid="31334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333375"/>
            <a:ext cx="5514975" cy="9667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smtClean="0">
                <a:solidFill>
                  <a:srgbClr val="0000CC"/>
                </a:solidFill>
                <a:latin typeface="Tahoma" pitchFamily="34" charset="0"/>
              </a:rPr>
              <a:t>Верования славян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57313" y="1285875"/>
            <a:ext cx="7272337" cy="584200"/>
          </a:xfrm>
        </p:spPr>
        <p:txBody>
          <a:bodyPr lIns="0" tIns="0" rIns="0" bIns="0">
            <a:spAutoFit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sz="2000" b="1" smtClean="0"/>
              <a:t>      </a:t>
            </a:r>
            <a:r>
              <a:rPr lang="ru-RU" sz="3200" b="1" smtClean="0">
                <a:solidFill>
                  <a:srgbClr val="FFFF99"/>
                </a:solidFill>
              </a:rPr>
              <a:t>Официальная дата крещения Руси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500" smtClean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5805488"/>
            <a:ext cx="8243887" cy="86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FF9900"/>
                </a:solidFill>
              </a:rPr>
              <a:t>     </a:t>
            </a:r>
            <a:r>
              <a:rPr lang="ru-RU" b="1" dirty="0">
                <a:solidFill>
                  <a:schemeClr val="tx2"/>
                </a:solidFill>
              </a:rPr>
              <a:t>Ответ:</a:t>
            </a:r>
            <a:r>
              <a:rPr lang="ru-RU" sz="2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5D5FF"/>
                    </a:outerShdw>
                  </a:cont>
                  <a:cont type="tree" name="">
                    <a:effect ref="fillLine"/>
                    <a:outerShdw dist="38100" dir="2700000" algn="tl">
                      <a:srgbClr val="005B7A"/>
                    </a:outerShdw>
                  </a:cont>
                  <a:effect ref="fillLine"/>
                </a:effectDag>
              </a:rPr>
              <a:t>   </a:t>
            </a:r>
            <a:r>
              <a:rPr lang="ru-RU" sz="4000" b="1" i="1" dirty="0" smtClean="0"/>
              <a:t>988 год</a:t>
            </a:r>
            <a:endParaRPr lang="ru-RU" sz="4000" b="1" i="1" dirty="0"/>
          </a:p>
        </p:txBody>
      </p:sp>
      <p:sp>
        <p:nvSpPr>
          <p:cNvPr id="3789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http://www.belrussia.ru/kontent/pict/stat/1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1857375"/>
            <a:ext cx="550068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  <p:bldP spid="314371" grpId="0" build="p"/>
      <p:bldP spid="31437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6475" y="333375"/>
            <a:ext cx="6867525" cy="966788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sz="4400" b="1" smtClean="0">
                <a:solidFill>
                  <a:srgbClr val="0000CC"/>
                </a:solidFill>
                <a:latin typeface="Tahoma" pitchFamily="34" charset="0"/>
              </a:rPr>
              <a:t>Верования славян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4875" y="1412875"/>
            <a:ext cx="4429125" cy="3175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sz="2000" b="1" smtClean="0"/>
              <a:t>        </a:t>
            </a:r>
            <a:r>
              <a:rPr lang="ru-RU" sz="3200" b="1" smtClean="0">
                <a:solidFill>
                  <a:srgbClr val="FFFF99"/>
                </a:solidFill>
              </a:rPr>
              <a:t>Богиня покровительница домашнего хозяйства , ткачества у древних славян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500" smtClean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43375" y="5805488"/>
            <a:ext cx="4071938" cy="86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FF9900"/>
                </a:solidFill>
              </a:rPr>
              <a:t>        </a:t>
            </a:r>
            <a:r>
              <a:rPr lang="ru-RU" b="1" dirty="0">
                <a:solidFill>
                  <a:schemeClr val="tx2"/>
                </a:solidFill>
              </a:rPr>
              <a:t>Ответ:</a:t>
            </a:r>
            <a:r>
              <a:rPr lang="ru-RU" sz="2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5D5FF"/>
                    </a:outerShdw>
                  </a:cont>
                  <a:cont type="tree" name="">
                    <a:effect ref="fillLine"/>
                    <a:outerShdw dist="38100" dir="2700000" algn="tl">
                      <a:srgbClr val="005B7A"/>
                    </a:outerShdw>
                  </a:cont>
                  <a:effect ref="fillLine"/>
                </a:effectDag>
              </a:rPr>
              <a:t>    </a:t>
            </a:r>
            <a:r>
              <a:rPr lang="ru-RU" sz="4000" b="1" i="1" dirty="0" err="1" smtClean="0"/>
              <a:t>Мокошь</a:t>
            </a:r>
            <a:endParaRPr lang="ru-RU" sz="4000" b="1" i="1" dirty="0"/>
          </a:p>
        </p:txBody>
      </p:sp>
      <p:sp>
        <p:nvSpPr>
          <p:cNvPr id="389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285860"/>
            <a:ext cx="3571875" cy="476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/>
      <p:bldP spid="315395" grpId="0" build="p"/>
      <p:bldP spid="31539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333375"/>
            <a:ext cx="5729287" cy="9667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smtClean="0">
                <a:solidFill>
                  <a:srgbClr val="0000CC"/>
                </a:solidFill>
                <a:latin typeface="Tahoma" pitchFamily="34" charset="0"/>
              </a:rPr>
              <a:t>Верования славян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5805488"/>
            <a:ext cx="8243887" cy="86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FF9900"/>
                </a:solidFill>
              </a:rPr>
              <a:t>     </a:t>
            </a:r>
            <a:r>
              <a:rPr lang="ru-RU" b="1" dirty="0">
                <a:solidFill>
                  <a:schemeClr val="tx2"/>
                </a:solidFill>
              </a:rPr>
              <a:t>Ответ:</a:t>
            </a:r>
            <a:r>
              <a:rPr lang="ru-RU" sz="2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5D5FF"/>
                    </a:outerShdw>
                  </a:cont>
                  <a:cont type="tree" name="">
                    <a:effect ref="fillLine"/>
                    <a:outerShdw dist="38100" dir="2700000" algn="tl">
                      <a:srgbClr val="005B7A"/>
                    </a:outerShdw>
                  </a:cont>
                  <a:effect ref="fillLine"/>
                </a:effectDag>
              </a:rPr>
              <a:t>    </a:t>
            </a:r>
            <a:r>
              <a:rPr lang="ru-RU" sz="4000" b="1" i="1" dirty="0" smtClean="0"/>
              <a:t>кудесники или волхвы</a:t>
            </a:r>
            <a:endParaRPr lang="ru-RU" sz="4000" b="1" i="1" dirty="0"/>
          </a:p>
        </p:txBody>
      </p:sp>
      <p:sp>
        <p:nvSpPr>
          <p:cNvPr id="3994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2" descr="http://malech.narod.ru/volhv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571625"/>
            <a:ext cx="4143375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Прямоугольник 12"/>
          <p:cNvSpPr>
            <a:spLocks noChangeArrowheads="1"/>
          </p:cNvSpPr>
          <p:nvPr/>
        </p:nvSpPr>
        <p:spPr bwMode="auto">
          <a:xfrm>
            <a:off x="5214938" y="2000250"/>
            <a:ext cx="35718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FF99"/>
                </a:solidFill>
              </a:rPr>
              <a:t>Языческие славянские жрецы , астрономы и звездочеты</a:t>
            </a:r>
            <a:endParaRPr lang="ru-RU" sz="3600"/>
          </a:p>
        </p:txBody>
      </p:sp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/>
      <p:bldP spid="31744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333375"/>
            <a:ext cx="6867525" cy="9667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smtClean="0">
                <a:solidFill>
                  <a:srgbClr val="0000CC"/>
                </a:solidFill>
                <a:latin typeface="Tahoma" pitchFamily="34" charset="0"/>
              </a:rPr>
              <a:t>Верования славян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063" y="1214438"/>
            <a:ext cx="8393112" cy="92868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sz="2000" b="1" smtClean="0"/>
              <a:t>      </a:t>
            </a:r>
            <a:r>
              <a:rPr lang="ru-RU" sz="3200" b="1" smtClean="0">
                <a:solidFill>
                  <a:srgbClr val="FFFF99"/>
                </a:solidFill>
              </a:rPr>
              <a:t>Название языческих святилищ у славян, где совершались жертвоприношения</a:t>
            </a:r>
            <a:endParaRPr lang="ru-RU" sz="600" smtClean="0">
              <a:solidFill>
                <a:srgbClr val="FF66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3200" b="1" smtClean="0">
              <a:solidFill>
                <a:srgbClr val="FFFF99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500" smtClean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57438" y="6000750"/>
            <a:ext cx="4000500" cy="627063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FF9900"/>
                </a:solidFill>
              </a:rPr>
              <a:t>     </a:t>
            </a:r>
            <a:r>
              <a:rPr lang="ru-RU" sz="4000" b="1" dirty="0">
                <a:solidFill>
                  <a:schemeClr val="tx2"/>
                </a:solidFill>
              </a:rPr>
              <a:t>Ответ:</a:t>
            </a:r>
            <a:r>
              <a:rPr lang="ru-RU" sz="4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5D5FF"/>
                    </a:outerShdw>
                  </a:cont>
                  <a:cont type="tree" name="">
                    <a:effect ref="fillLine"/>
                    <a:outerShdw dist="38100" dir="2700000" algn="tl">
                      <a:srgbClr val="005B7A"/>
                    </a:outerShdw>
                  </a:cont>
                  <a:effect ref="fillLine"/>
                </a:effectDag>
              </a:rPr>
              <a:t> </a:t>
            </a:r>
            <a:r>
              <a:rPr lang="ru-RU" sz="4000" b="1" i="1" dirty="0" smtClean="0"/>
              <a:t>капища    </a:t>
            </a:r>
            <a:endParaRPr lang="ru-RU" sz="2800" b="1" i="1" dirty="0"/>
          </a:p>
        </p:txBody>
      </p:sp>
      <p:sp>
        <p:nvSpPr>
          <p:cNvPr id="4096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4" descr="http://www.fotoalbom.su/fotos/picture17594.jpg"/>
          <p:cNvPicPr>
            <a:picLocks noChangeAspect="1" noChangeArrowheads="1"/>
          </p:cNvPicPr>
          <p:nvPr/>
        </p:nvPicPr>
        <p:blipFill>
          <a:blip r:embed="rId4"/>
          <a:srcRect t="19737" b="6953"/>
          <a:stretch>
            <a:fillRect/>
          </a:stretch>
        </p:blipFill>
        <p:spPr bwMode="auto">
          <a:xfrm>
            <a:off x="1000125" y="2286000"/>
            <a:ext cx="7620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/>
      <p:bldP spid="318467" grpId="0" build="p"/>
      <p:bldP spid="31846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867525" cy="9667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smtClean="0">
                <a:solidFill>
                  <a:srgbClr val="0000CC"/>
                </a:solidFill>
                <a:latin typeface="Tahoma" pitchFamily="34" charset="0"/>
              </a:rPr>
              <a:t>Культура Руси  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8929688" cy="11588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400" b="1" smtClean="0"/>
              <a:t> </a:t>
            </a:r>
            <a:r>
              <a:rPr lang="ru-RU" sz="3600" b="1" smtClean="0">
                <a:latin typeface="Garamond" pitchFamily="18" charset="0"/>
              </a:rPr>
              <a:t>Живопись в храме по сырой</a:t>
            </a:r>
            <a:r>
              <a:rPr lang="en-US" sz="3600" b="1" smtClean="0">
                <a:latin typeface="Garamond" pitchFamily="18" charset="0"/>
              </a:rPr>
              <a:t>  </a:t>
            </a:r>
            <a:r>
              <a:rPr lang="ru-RU" sz="3600" b="1" smtClean="0">
                <a:latin typeface="Garamond" pitchFamily="18" charset="0"/>
              </a:rPr>
              <a:t>штукатурке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063" y="5876925"/>
            <a:ext cx="6051550" cy="863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b="1" dirty="0">
                <a:solidFill>
                  <a:schemeClr val="tx2"/>
                </a:solidFill>
              </a:rPr>
              <a:t>Ответ:</a:t>
            </a:r>
            <a:r>
              <a:rPr lang="ru-RU" sz="2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000000"/>
                    </a:outerShdw>
                  </a:cont>
                  <a:cont type="tree" name="">
                    <a:effect ref="fillLine"/>
                    <a:outerShdw dist="38100" dir="2700000" algn="tl">
                      <a:srgbClr val="000000"/>
                    </a:outerShdw>
                  </a:cont>
                  <a:effect ref="fillLine"/>
                </a:effectDag>
              </a:rPr>
              <a:t>    </a:t>
            </a:r>
            <a:r>
              <a:rPr lang="ru-RU" sz="4800" b="1" dirty="0" smtClean="0">
                <a:solidFill>
                  <a:srgbClr val="990000"/>
                </a:solidFill>
                <a:latin typeface="Garamond" pitchFamily="18" charset="0"/>
              </a:rPr>
              <a:t>Фреска</a:t>
            </a:r>
            <a:endParaRPr lang="ru-RU" sz="4800" b="1" dirty="0">
              <a:solidFill>
                <a:srgbClr val="990000"/>
              </a:solidFill>
              <a:latin typeface="Garamond" pitchFamily="18" charset="0"/>
            </a:endParaRPr>
          </a:p>
        </p:txBody>
      </p:sp>
      <p:sp>
        <p:nvSpPr>
          <p:cNvPr id="4198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0" name="Picture 4" descr="http://data14.gallery.ru/albums/gallery/97433--39818260-m750x740-uec49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1857375"/>
            <a:ext cx="6000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3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/>
      <p:bldP spid="33075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867525" cy="9667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smtClean="0">
                <a:solidFill>
                  <a:srgbClr val="0000CC"/>
                </a:solidFill>
                <a:latin typeface="Tahoma" pitchFamily="34" charset="0"/>
              </a:rPr>
              <a:t>Культура Руси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72125" y="1628775"/>
            <a:ext cx="3248025" cy="38719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400" b="1" smtClean="0"/>
              <a:t>     </a:t>
            </a:r>
            <a:r>
              <a:rPr lang="ru-RU" sz="2000" b="1" smtClean="0"/>
              <a:t> </a:t>
            </a:r>
            <a:r>
              <a:rPr lang="ru-RU" sz="2800" smtClean="0"/>
              <a:t>Как называли главный храм крещеной Руси, построенный Ярославом Мудрым в Киеве? </a:t>
            </a:r>
            <a:r>
              <a:rPr lang="ru-RU" b="1" smtClean="0">
                <a:solidFill>
                  <a:srgbClr val="FFFF99"/>
                </a:solidFill>
                <a:latin typeface="Garamond" pitchFamily="18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ru-RU" sz="500" smtClean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3409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550" y="5994400"/>
            <a:ext cx="6551613" cy="434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chemeClr val="tx2"/>
                </a:solidFill>
              </a:rPr>
              <a:t>Ответ:</a:t>
            </a:r>
            <a:r>
              <a:rPr lang="ru-RU" sz="16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000000"/>
                    </a:outerShdw>
                  </a:cont>
                  <a:cont type="tree" name="">
                    <a:effect ref="fillLine"/>
                    <a:outerShdw dist="38100" dir="2700000" algn="tl">
                      <a:srgbClr val="000000"/>
                    </a:outerShdw>
                  </a:cont>
                  <a:effect ref="fillLine"/>
                </a:effectDag>
              </a:rPr>
              <a:t>    </a:t>
            </a:r>
            <a:r>
              <a:rPr lang="ru-RU" sz="3600" b="1" dirty="0" smtClean="0">
                <a:solidFill>
                  <a:srgbClr val="990000"/>
                </a:solidFill>
                <a:latin typeface="Garamond" pitchFamily="18" charset="0"/>
              </a:rPr>
              <a:t>Софийский Собор</a:t>
            </a:r>
            <a:endParaRPr lang="ru-RU" sz="3600" b="1" dirty="0">
              <a:solidFill>
                <a:srgbClr val="990000"/>
              </a:solidFill>
              <a:latin typeface="Garamond" pitchFamily="18" charset="0"/>
            </a:endParaRPr>
          </a:p>
        </p:txBody>
      </p:sp>
      <p:sp>
        <p:nvSpPr>
          <p:cNvPr id="4301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4" name="Picture 2" descr="http://arx.novosibdom.ru/story/ARX_HISTORY/OLD_Russ/Sofia/sofia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357313"/>
            <a:ext cx="51816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0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/>
      <p:bldP spid="34099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2" name="Rectangle 14"/>
          <p:cNvSpPr>
            <a:spLocks noGrp="1" noChangeArrowheads="1"/>
          </p:cNvSpPr>
          <p:nvPr>
            <p:ph/>
          </p:nvPr>
        </p:nvSpPr>
        <p:spPr>
          <a:xfrm>
            <a:off x="4286250" y="1571625"/>
            <a:ext cx="4424363" cy="2495550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smtClean="0"/>
              <a:t>    Его боевым кличем были</a:t>
            </a:r>
            <a:r>
              <a:rPr lang="en-US" sz="4000" b="1" smtClean="0"/>
              <a:t> </a:t>
            </a:r>
            <a:r>
              <a:rPr lang="ru-RU" sz="4000" b="1" smtClean="0"/>
              <a:t>слова</a:t>
            </a:r>
            <a:r>
              <a:rPr lang="en-US" sz="4000" b="1" smtClean="0"/>
              <a:t> </a:t>
            </a:r>
            <a:r>
              <a:rPr lang="ru-RU" sz="4000" b="1" smtClean="0"/>
              <a:t>«Иду на вы».</a:t>
            </a:r>
            <a:r>
              <a:rPr lang="ru-RU" sz="4000" b="1" smtClean="0">
                <a:solidFill>
                  <a:schemeClr val="folHlink"/>
                </a:solidFill>
              </a:rPr>
              <a:t> </a:t>
            </a:r>
            <a:endParaRPr lang="en-US" sz="4000" b="1" smtClean="0">
              <a:solidFill>
                <a:schemeClr val="folHlink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 smtClean="0">
                <a:solidFill>
                  <a:schemeClr val="folHlink"/>
                </a:solidFill>
              </a:rPr>
              <a:t>                                </a:t>
            </a:r>
            <a:r>
              <a:rPr lang="ru-RU" sz="4000" b="1" smtClean="0"/>
              <a:t>Кто это?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4000" b="1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000" smtClean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49275"/>
            <a:ext cx="8229600" cy="531813"/>
          </a:xfr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CC"/>
                </a:solidFill>
              </a:rPr>
              <a:t>Князья</a:t>
            </a: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300663"/>
            <a:ext cx="7848600" cy="10826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>
                <a:solidFill>
                  <a:srgbClr val="FF9900"/>
                </a:solidFill>
              </a:rPr>
              <a:t>     </a:t>
            </a:r>
            <a:r>
              <a:rPr lang="ru-RU" sz="28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Ответ:</a:t>
            </a:r>
            <a:r>
              <a:rPr lang="ru-RU"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     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Князь Святослав</a:t>
            </a:r>
          </a:p>
        </p:txBody>
      </p:sp>
      <p:sp>
        <p:nvSpPr>
          <p:cNvPr id="16389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0" name="Picture 5" descr="Рисунок4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/>
          <a:stretch>
            <a:fillRect/>
          </a:stretch>
        </p:blipFill>
        <p:spPr bwMode="auto">
          <a:xfrm>
            <a:off x="785813" y="1428750"/>
            <a:ext cx="2820987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2" grpId="0" build="p"/>
      <p:bldP spid="63501" grpId="0" animBg="1"/>
      <p:bldP spid="635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smtClean="0">
                <a:solidFill>
                  <a:srgbClr val="0000CC"/>
                </a:solidFill>
                <a:latin typeface="Tahoma" pitchFamily="34" charset="0"/>
              </a:rPr>
              <a:t>Культура Руси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6250" y="1412875"/>
            <a:ext cx="4572000" cy="34448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000" b="1" smtClean="0"/>
              <a:t>        </a:t>
            </a:r>
            <a:r>
              <a:rPr lang="ru-RU" smtClean="0"/>
              <a:t>Братья-просветители, создатели славянской азбуки, проповедники христианства. </a:t>
            </a:r>
            <a:br>
              <a:rPr lang="ru-RU" smtClean="0"/>
            </a:br>
            <a:endParaRPr lang="ru-RU" b="1" smtClean="0">
              <a:solidFill>
                <a:srgbClr val="FFFF99"/>
              </a:solidFill>
              <a:latin typeface="Garamond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500" smtClean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88" y="5876925"/>
            <a:ext cx="8215312" cy="863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b="1" dirty="0">
                <a:solidFill>
                  <a:schemeClr val="tx2"/>
                </a:solidFill>
              </a:rPr>
              <a:t>Ответ:</a:t>
            </a:r>
            <a:r>
              <a:rPr lang="ru-RU" sz="2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000000"/>
                    </a:outerShdw>
                  </a:cont>
                  <a:cont type="tree" name="">
                    <a:effect ref="fillLine"/>
                    <a:outerShdw dist="38100" dir="2700000" algn="tl">
                      <a:srgbClr val="000000"/>
                    </a:outerShdw>
                  </a:cont>
                  <a:effect ref="fillLine"/>
                </a:effectDag>
              </a:rPr>
              <a:t>    </a:t>
            </a:r>
            <a:r>
              <a:rPr lang="ru-RU" sz="4800" b="1" dirty="0" smtClean="0">
                <a:solidFill>
                  <a:srgbClr val="990000"/>
                </a:solidFill>
                <a:latin typeface="Garamond" pitchFamily="18" charset="0"/>
              </a:rPr>
              <a:t>Кирилл и </a:t>
            </a:r>
            <a:r>
              <a:rPr lang="ru-RU" sz="4800" b="1" dirty="0" err="1" smtClean="0">
                <a:solidFill>
                  <a:srgbClr val="990000"/>
                </a:solidFill>
                <a:latin typeface="Garamond" pitchFamily="18" charset="0"/>
              </a:rPr>
              <a:t>Мефодий</a:t>
            </a:r>
            <a:endParaRPr lang="ru-RU" sz="4800" b="1" dirty="0">
              <a:solidFill>
                <a:srgbClr val="990000"/>
              </a:solidFill>
              <a:latin typeface="Garamond" pitchFamily="18" charset="0"/>
            </a:endParaRPr>
          </a:p>
        </p:txBody>
      </p:sp>
      <p:sp>
        <p:nvSpPr>
          <p:cNvPr id="4403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0" name="Picture 2" descr="http://www.pravmir.ru/wp-content/uploads/pravmir-images/87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1428750"/>
            <a:ext cx="37766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/>
      <p:bldP spid="34202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867525" cy="9667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smtClean="0">
                <a:solidFill>
                  <a:srgbClr val="0000CC"/>
                </a:solidFill>
                <a:latin typeface="Tahoma" pitchFamily="34" charset="0"/>
              </a:rPr>
              <a:t>Культура Руси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9125" y="1412875"/>
            <a:ext cx="4357688" cy="33734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В память о ком была построена Андреем Боголюбским церковь Покрова на реке Нерли?</a:t>
            </a:r>
            <a:r>
              <a:rPr lang="ru-RU" sz="500" smtClean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625" y="5805488"/>
            <a:ext cx="8715375" cy="86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dirty="0">
                <a:solidFill>
                  <a:srgbClr val="FF9900"/>
                </a:solidFill>
              </a:rPr>
              <a:t>     </a:t>
            </a:r>
            <a:r>
              <a:rPr lang="ru-RU" sz="2400" b="1" dirty="0">
                <a:solidFill>
                  <a:schemeClr val="tx2"/>
                </a:solidFill>
              </a:rPr>
              <a:t>Ответ:</a:t>
            </a:r>
            <a:r>
              <a:rPr lang="ru-RU" sz="16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000000"/>
                    </a:outerShdw>
                  </a:cont>
                  <a:cont type="tree" name="">
                    <a:effect ref="fillLine"/>
                    <a:outerShdw dist="38100" dir="2700000" algn="tl">
                      <a:srgbClr val="000000"/>
                    </a:outerShdw>
                  </a:cont>
                  <a:effect ref="fillLine"/>
                </a:effectDag>
              </a:rPr>
              <a:t>  </a:t>
            </a:r>
            <a:r>
              <a:rPr lang="ru-RU" b="1" dirty="0" smtClean="0">
                <a:solidFill>
                  <a:srgbClr val="990000"/>
                </a:solidFill>
                <a:latin typeface="Garamond" pitchFamily="18" charset="0"/>
              </a:rPr>
              <a:t>Изяслава, сына Андрея </a:t>
            </a:r>
            <a:r>
              <a:rPr lang="ru-RU" b="1" dirty="0" err="1" smtClean="0">
                <a:solidFill>
                  <a:srgbClr val="990000"/>
                </a:solidFill>
                <a:latin typeface="Garamond" pitchFamily="18" charset="0"/>
              </a:rPr>
              <a:t>Боголюбского</a:t>
            </a:r>
            <a:endParaRPr lang="ru-RU" b="1" dirty="0">
              <a:solidFill>
                <a:srgbClr val="990000"/>
              </a:solidFill>
              <a:latin typeface="Garamond" pitchFamily="18" charset="0"/>
            </a:endParaRPr>
          </a:p>
        </p:txBody>
      </p:sp>
      <p:sp>
        <p:nvSpPr>
          <p:cNvPr id="4506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2" name="Picture 2" descr="Картинка 1 из 9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1214438"/>
            <a:ext cx="3357563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44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/>
      <p:bldP spid="34406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867525" cy="9667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smtClean="0">
                <a:solidFill>
                  <a:srgbClr val="0000CC"/>
                </a:solidFill>
                <a:latin typeface="Tahoma" pitchFamily="34" charset="0"/>
              </a:rPr>
              <a:t>Культура Руси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72063" y="1357313"/>
            <a:ext cx="3929062" cy="46434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b="1" smtClean="0"/>
              <a:t>      </a:t>
            </a:r>
            <a:r>
              <a:rPr lang="ru-RU" sz="2400" smtClean="0"/>
              <a:t>От XI - XII вв. до нас дошли 80 книг, 7 из которых имеют точную дату написания. Древнейшая из них была переписана в 1056-1057 гг. для новгородского посадника. Как называется эта книга?</a:t>
            </a:r>
            <a:endParaRPr lang="ru-RU" sz="500" smtClean="0">
              <a:solidFill>
                <a:srgbClr val="FF6600"/>
              </a:solidFill>
            </a:endParaRP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6143625"/>
            <a:ext cx="8715375" cy="571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>
                <a:solidFill>
                  <a:srgbClr val="FF9900"/>
                </a:solidFill>
              </a:rPr>
              <a:t>     </a:t>
            </a:r>
            <a:r>
              <a:rPr lang="ru-RU" sz="2400" b="1" dirty="0">
                <a:solidFill>
                  <a:schemeClr val="tx2"/>
                </a:solidFill>
              </a:rPr>
              <a:t>Ответ:</a:t>
            </a:r>
            <a:r>
              <a:rPr lang="ru-RU" sz="2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000000"/>
                    </a:outerShdw>
                  </a:cont>
                  <a:cont type="tree" name="">
                    <a:effect ref="fillLine"/>
                    <a:outerShdw dist="38100" dir="2700000" algn="tl">
                      <a:srgbClr val="000000"/>
                    </a:outerShdw>
                  </a:cont>
                  <a:effect ref="fillLine"/>
                </a:effectDag>
              </a:rPr>
              <a:t>  </a:t>
            </a:r>
            <a:r>
              <a:rPr lang="ru-RU" sz="4000" b="1" dirty="0" smtClean="0">
                <a:solidFill>
                  <a:srgbClr val="990000"/>
                </a:solidFill>
                <a:latin typeface="Garamond" pitchFamily="18" charset="0"/>
              </a:rPr>
              <a:t>« Остромирово Евангелие»</a:t>
            </a:r>
            <a:endParaRPr lang="ru-RU" sz="4000" b="1" dirty="0">
              <a:solidFill>
                <a:srgbClr val="990000"/>
              </a:solidFill>
              <a:latin typeface="Garamond" pitchFamily="18" charset="0"/>
            </a:endParaRPr>
          </a:p>
        </p:txBody>
      </p:sp>
      <p:sp>
        <p:nvSpPr>
          <p:cNvPr id="4608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18" name="Picture 2" descr="http://img11.nnm.ru/imagez/gallery/c/6/7/1/c/c671c38b6e95d77b77a2111c22bc4d44_fu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25"/>
            <a:ext cx="4876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0" grpId="0"/>
      <p:bldP spid="34509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867525" cy="9667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smtClean="0">
                <a:solidFill>
                  <a:srgbClr val="0000CC"/>
                </a:solidFill>
                <a:latin typeface="Tahoma" pitchFamily="34" charset="0"/>
              </a:rPr>
              <a:t>Культура Руси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71938" y="2214563"/>
            <a:ext cx="4214812" cy="25876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smtClean="0"/>
              <a:t>      </a:t>
            </a:r>
            <a:r>
              <a:rPr lang="ru-RU" sz="2800" smtClean="0"/>
              <a:t>Древнерусское женское украшение в виде подвески. </a:t>
            </a:r>
            <a:br>
              <a:rPr lang="ru-RU" sz="2800" smtClean="0"/>
            </a:br>
            <a:endParaRPr lang="ru-RU" sz="600" smtClean="0">
              <a:solidFill>
                <a:srgbClr val="FF6600"/>
              </a:solidFill>
            </a:endParaRP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625" y="5876925"/>
            <a:ext cx="6122988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>
                <a:solidFill>
                  <a:srgbClr val="FF9900"/>
                </a:solidFill>
              </a:rPr>
              <a:t>     </a:t>
            </a:r>
            <a:r>
              <a:rPr lang="ru-RU" sz="2400" b="1" dirty="0">
                <a:solidFill>
                  <a:schemeClr val="tx2"/>
                </a:solidFill>
              </a:rPr>
              <a:t>Ответ:</a:t>
            </a:r>
            <a:r>
              <a:rPr lang="ru-RU" sz="2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000000"/>
                    </a:outerShdw>
                  </a:cont>
                  <a:cont type="tree" name="">
                    <a:effect ref="fillLine"/>
                    <a:outerShdw dist="38100" dir="2700000" algn="tl">
                      <a:srgbClr val="000000"/>
                    </a:outerShdw>
                  </a:cont>
                  <a:effect ref="fillLine"/>
                </a:effectDag>
              </a:rPr>
              <a:t>    </a:t>
            </a:r>
            <a:r>
              <a:rPr lang="ru-RU" sz="4000" b="1" dirty="0" err="1" smtClean="0">
                <a:solidFill>
                  <a:srgbClr val="990000"/>
                </a:solidFill>
                <a:latin typeface="Garamond" pitchFamily="18" charset="0"/>
              </a:rPr>
              <a:t>Колт</a:t>
            </a:r>
            <a:endParaRPr lang="ru-RU" sz="4000" b="1" dirty="0">
              <a:solidFill>
                <a:srgbClr val="990000"/>
              </a:solidFill>
              <a:latin typeface="Garamond" pitchFamily="18" charset="0"/>
            </a:endParaRPr>
          </a:p>
        </p:txBody>
      </p:sp>
      <p:sp>
        <p:nvSpPr>
          <p:cNvPr id="4710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0" name="Picture 4" descr="http://wapedia.mobi/thumb/f01014670/uk/fixed/470/775/Ryasna_kolty.jpg?format=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357313"/>
            <a:ext cx="259873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/>
      <p:bldP spid="34611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6867525" cy="96678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9933FF"/>
                </a:solidFill>
                <a:latin typeface="Tahoma" pitchFamily="34" charset="0"/>
              </a:rPr>
              <a:t>Города Руси</a:t>
            </a:r>
            <a:endParaRPr lang="ru-RU" b="1" dirty="0">
              <a:solidFill>
                <a:srgbClr val="9933FF"/>
              </a:solidFill>
              <a:latin typeface="Tahoma" pitchFamily="34" charset="0"/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1563" y="1143000"/>
            <a:ext cx="7643812" cy="6429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000" b="1" dirty="0"/>
              <a:t>      </a:t>
            </a:r>
            <a:r>
              <a:rPr lang="ru-RU" dirty="0" smtClean="0"/>
              <a:t>Главные ворота Киева. </a:t>
            </a:r>
            <a:br>
              <a:rPr lang="ru-RU" dirty="0" smtClean="0"/>
            </a:br>
            <a:r>
              <a:rPr lang="ru-RU" sz="500" dirty="0" smtClean="0">
                <a:solidFill>
                  <a:srgbClr val="FF6600"/>
                </a:solidFill>
              </a:rPr>
              <a:t>          </a:t>
            </a:r>
            <a:endParaRPr lang="ru-RU" sz="500" dirty="0">
              <a:solidFill>
                <a:srgbClr val="FF6600"/>
              </a:solidFill>
            </a:endParaRP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5876925"/>
            <a:ext cx="7858125" cy="86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b="1" dirty="0">
                <a:solidFill>
                  <a:schemeClr val="tx2"/>
                </a:solidFill>
              </a:rPr>
              <a:t>Ответ:</a:t>
            </a:r>
            <a:r>
              <a:rPr lang="ru-RU" sz="2800" b="1" dirty="0">
                <a:solidFill>
                  <a:srgbClr val="FF9900"/>
                </a:solidFill>
              </a:rPr>
              <a:t>    </a:t>
            </a:r>
            <a:r>
              <a:rPr lang="ru-RU" sz="4800" b="1" dirty="0" smtClean="0">
                <a:solidFill>
                  <a:srgbClr val="66CCFF"/>
                </a:solidFill>
                <a:latin typeface="Garamond" pitchFamily="18" charset="0"/>
              </a:rPr>
              <a:t>Золотые ворота</a:t>
            </a:r>
            <a:endParaRPr lang="ru-RU" sz="4800" b="1" dirty="0">
              <a:solidFill>
                <a:srgbClr val="66CCFF"/>
              </a:solidFill>
              <a:latin typeface="Garamond" pitchFamily="18" charset="0"/>
            </a:endParaRPr>
          </a:p>
        </p:txBody>
      </p:sp>
      <p:sp>
        <p:nvSpPr>
          <p:cNvPr id="481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785938"/>
            <a:ext cx="63579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4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6" grpId="0"/>
      <p:bldP spid="35430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9933FF"/>
                </a:solidFill>
                <a:latin typeface="Tahoma" pitchFamily="34" charset="0"/>
              </a:rPr>
              <a:t>Города Руси</a:t>
            </a:r>
            <a:endParaRPr lang="ru-RU" b="1" dirty="0">
              <a:solidFill>
                <a:srgbClr val="9933FF"/>
              </a:solidFill>
              <a:latin typeface="Tahoma" pitchFamily="34" charset="0"/>
            </a:endParaRP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1268413"/>
            <a:ext cx="2857500" cy="46609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3600" b="1" dirty="0" smtClean="0">
                <a:latin typeface="Garamond" pitchFamily="18" charset="0"/>
              </a:rPr>
              <a:t>Какой город был основан князем Юрием Долгоруким в 1147 году?</a:t>
            </a:r>
            <a:endParaRPr lang="ru-RU" sz="3600" b="1" dirty="0">
              <a:latin typeface="Garamond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700" dirty="0"/>
              <a:t>          </a:t>
            </a:r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00375" y="5857875"/>
            <a:ext cx="5059363" cy="6842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/>
              <a:t>     </a:t>
            </a:r>
            <a:r>
              <a:rPr lang="ru-RU" sz="4000" b="1" dirty="0">
                <a:latin typeface="Garamond" pitchFamily="18" charset="0"/>
              </a:rPr>
              <a:t>Ответ:</a:t>
            </a:r>
            <a:r>
              <a:rPr lang="ru-RU" sz="5400" b="1" dirty="0">
                <a:solidFill>
                  <a:srgbClr val="66CCFF"/>
                </a:solidFill>
                <a:latin typeface="Garamond" pitchFamily="18" charset="0"/>
              </a:rPr>
              <a:t> </a:t>
            </a:r>
            <a:r>
              <a:rPr lang="ru-RU" sz="4000" b="1" dirty="0" smtClean="0">
                <a:solidFill>
                  <a:srgbClr val="66CCFF"/>
                </a:solidFill>
                <a:latin typeface="Garamond" pitchFamily="18" charset="0"/>
              </a:rPr>
              <a:t>Москва</a:t>
            </a:r>
            <a:endParaRPr lang="ru-RU" sz="4000" b="1" dirty="0">
              <a:solidFill>
                <a:srgbClr val="66CCFF"/>
              </a:solidFill>
              <a:latin typeface="Garamond" pitchFamily="18" charset="0"/>
            </a:endParaRPr>
          </a:p>
        </p:txBody>
      </p:sp>
      <p:sp>
        <p:nvSpPr>
          <p:cNvPr id="4915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1500188"/>
            <a:ext cx="57388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/>
      <p:bldP spid="38093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6867525" cy="96678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9933FF"/>
                </a:solidFill>
                <a:latin typeface="Tahoma" pitchFamily="34" charset="0"/>
              </a:rPr>
              <a:t>Города Руси</a:t>
            </a:r>
            <a:endParaRPr lang="ru-RU" b="1" dirty="0">
              <a:solidFill>
                <a:srgbClr val="9933FF"/>
              </a:solidFill>
              <a:latin typeface="Tahoma" pitchFamily="34" charset="0"/>
            </a:endParaRP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063" y="1071563"/>
            <a:ext cx="8643937" cy="15001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66CCFF"/>
                </a:solidFill>
                <a:latin typeface="Garamond" pitchFamily="18" charset="0"/>
              </a:rPr>
              <a:t>Какой город Древней Руси, основанный в 859 г на берегах реки Волхов и озера Ильмень считали портом трех морей?</a:t>
            </a:r>
            <a:endParaRPr lang="ru-RU" sz="2800" b="1" dirty="0">
              <a:solidFill>
                <a:srgbClr val="66CCFF"/>
              </a:solidFill>
              <a:latin typeface="Garamond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3829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5805488"/>
            <a:ext cx="7777162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FF9900"/>
                </a:solidFill>
              </a:rPr>
              <a:t>     </a:t>
            </a:r>
            <a:r>
              <a:rPr lang="ru-RU" sz="2400" b="1" dirty="0">
                <a:solidFill>
                  <a:schemeClr val="tx2"/>
                </a:solidFill>
              </a:rPr>
              <a:t>Ответ:</a:t>
            </a:r>
            <a:r>
              <a:rPr lang="ru-RU" sz="2000" b="1" dirty="0">
                <a:solidFill>
                  <a:srgbClr val="FF9900"/>
                </a:solidFill>
              </a:rPr>
              <a:t>    </a:t>
            </a:r>
            <a:r>
              <a:rPr lang="ru-RU" sz="4000" b="1" dirty="0" smtClean="0">
                <a:solidFill>
                  <a:srgbClr val="66CCFF"/>
                </a:solidFill>
                <a:latin typeface="Garamond" pitchFamily="18" charset="0"/>
              </a:rPr>
              <a:t>Великий Новгород</a:t>
            </a:r>
            <a:endParaRPr lang="ru-RU" sz="4000" b="1" dirty="0">
              <a:solidFill>
                <a:srgbClr val="66CCFF"/>
              </a:solidFill>
              <a:latin typeface="Garamond" pitchFamily="18" charset="0"/>
            </a:endParaRPr>
          </a:p>
        </p:txBody>
      </p:sp>
      <p:sp>
        <p:nvSpPr>
          <p:cNvPr id="5018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0182" name="Picture 2" descr="http://www.touristterminal.ru/upload/medialibrary/ddc/novgor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2500313"/>
            <a:ext cx="53228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6867525" cy="96678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9933FF"/>
                </a:solidFill>
                <a:latin typeface="Tahoma" pitchFamily="34" charset="0"/>
              </a:rPr>
              <a:t>Города Руси</a:t>
            </a:r>
            <a:endParaRPr lang="ru-RU" b="1" dirty="0">
              <a:solidFill>
                <a:srgbClr val="9933FF"/>
              </a:solidFill>
              <a:latin typeface="Tahoma" pitchFamily="34" charset="0"/>
            </a:endParaRP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412875"/>
            <a:ext cx="8713788" cy="9445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400" b="1" dirty="0"/>
              <a:t> </a:t>
            </a:r>
            <a:r>
              <a:rPr lang="ru-RU" sz="2800" dirty="0" smtClean="0"/>
              <a:t>Название этого города произошло от названия древнерусской денежной единицы резаны</a:t>
            </a:r>
            <a:endParaRPr lang="ru-RU" sz="3600" b="1" dirty="0">
              <a:solidFill>
                <a:srgbClr val="66CCFF"/>
              </a:solidFill>
              <a:latin typeface="Garamond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6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500" y="5857875"/>
            <a:ext cx="6551613" cy="86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b="1" dirty="0">
                <a:solidFill>
                  <a:schemeClr val="tx2"/>
                </a:solidFill>
              </a:rPr>
              <a:t>Ответ:</a:t>
            </a:r>
            <a:r>
              <a:rPr lang="ru-RU" sz="2800" b="1" dirty="0">
                <a:solidFill>
                  <a:srgbClr val="FF9900"/>
                </a:solidFill>
              </a:rPr>
              <a:t>    </a:t>
            </a:r>
            <a:r>
              <a:rPr lang="ru-RU" sz="4800" b="1" dirty="0" smtClean="0">
                <a:solidFill>
                  <a:srgbClr val="66CCFF"/>
                </a:solidFill>
                <a:latin typeface="Garamond" pitchFamily="18" charset="0"/>
              </a:rPr>
              <a:t>Рязань</a:t>
            </a:r>
            <a:endParaRPr lang="ru-RU" sz="4800" b="1" dirty="0">
              <a:solidFill>
                <a:srgbClr val="66CCFF"/>
              </a:solidFill>
              <a:latin typeface="Garamond" pitchFamily="18" charset="0"/>
            </a:endParaRPr>
          </a:p>
        </p:txBody>
      </p:sp>
      <p:sp>
        <p:nvSpPr>
          <p:cNvPr id="5120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4"/>
          <a:srcRect t="24948"/>
          <a:stretch>
            <a:fillRect/>
          </a:stretch>
        </p:blipFill>
        <p:spPr bwMode="auto">
          <a:xfrm>
            <a:off x="1071563" y="2357438"/>
            <a:ext cx="611505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2" grpId="0"/>
      <p:bldP spid="38400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6867525" cy="96678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9933FF"/>
                </a:solidFill>
                <a:latin typeface="Tahoma" pitchFamily="34" charset="0"/>
              </a:rPr>
              <a:t>Города Руси</a:t>
            </a:r>
            <a:endParaRPr lang="ru-RU" b="1" dirty="0">
              <a:solidFill>
                <a:srgbClr val="9933FF"/>
              </a:solidFill>
              <a:latin typeface="Tahoma" pitchFamily="34" charset="0"/>
            </a:endParaRP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00438" y="1412875"/>
            <a:ext cx="5643562" cy="30876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dirty="0" smtClean="0"/>
              <a:t>Построен в 1010году на берегу реки Волги ростовским князем Ярославом Мудрым.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dirty="0" smtClean="0"/>
              <a:t>На  гербе этого города изображен медведь с золотой секирой.</a:t>
            </a:r>
            <a:r>
              <a:rPr lang="ru-RU" sz="500" dirty="0" smtClean="0">
                <a:solidFill>
                  <a:srgbClr val="FF6600"/>
                </a:solidFill>
              </a:rPr>
              <a:t>       </a:t>
            </a:r>
            <a:endParaRPr lang="ru-RU" sz="500" dirty="0">
              <a:solidFill>
                <a:srgbClr val="FF6600"/>
              </a:solidFill>
            </a:endParaRP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71688" y="5857875"/>
            <a:ext cx="6551612" cy="86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b="1" dirty="0">
                <a:solidFill>
                  <a:schemeClr val="tx2"/>
                </a:solidFill>
              </a:rPr>
              <a:t>Ответ:</a:t>
            </a:r>
            <a:r>
              <a:rPr lang="ru-RU" sz="2800" b="1" dirty="0">
                <a:solidFill>
                  <a:srgbClr val="FF9900"/>
                </a:solidFill>
              </a:rPr>
              <a:t>    </a:t>
            </a:r>
            <a:r>
              <a:rPr lang="ru-RU" sz="4800" b="1" dirty="0" smtClean="0">
                <a:solidFill>
                  <a:srgbClr val="66CCFF"/>
                </a:solidFill>
                <a:latin typeface="Garamond" pitchFamily="18" charset="0"/>
              </a:rPr>
              <a:t>Ярославль</a:t>
            </a:r>
            <a:endParaRPr lang="ru-RU" sz="4800" b="1" dirty="0">
              <a:solidFill>
                <a:srgbClr val="66CCFF"/>
              </a:solidFill>
              <a:latin typeface="Garamond" pitchFamily="18" charset="0"/>
            </a:endParaRPr>
          </a:p>
        </p:txBody>
      </p:sp>
      <p:sp>
        <p:nvSpPr>
          <p:cNvPr id="5222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0" name="Picture 4" descr="http://www.goldenkorona.ru/pic/gerb_Yaroslavl_b_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143000"/>
            <a:ext cx="2786063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8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6" grpId="0"/>
      <p:bldP spid="38502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6867525" cy="96678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9933FF"/>
                </a:solidFill>
                <a:latin typeface="Tahoma" pitchFamily="34" charset="0"/>
              </a:rPr>
              <a:t>Города Руси</a:t>
            </a:r>
            <a:endParaRPr lang="ru-RU" b="1" dirty="0">
              <a:solidFill>
                <a:srgbClr val="9933FF"/>
              </a:solidFill>
              <a:latin typeface="Tahoma" pitchFamily="34" charset="0"/>
            </a:endParaRP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71938" y="1341438"/>
            <a:ext cx="4497387" cy="38735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000" b="1" dirty="0"/>
              <a:t>      </a:t>
            </a:r>
            <a:r>
              <a:rPr lang="en-US" sz="2000" b="1" dirty="0"/>
              <a:t>   </a:t>
            </a:r>
            <a:r>
              <a:rPr lang="ru-RU" dirty="0" smtClean="0"/>
              <a:t>На  гербе какого древнерусского города  изображена пушка, на стволе которой сидит сказочная птица </a:t>
            </a:r>
            <a:r>
              <a:rPr lang="ru-RU" dirty="0" err="1" smtClean="0"/>
              <a:t>Гамаюн</a:t>
            </a:r>
            <a:r>
              <a:rPr lang="ru-RU" dirty="0" smtClean="0"/>
              <a:t>.</a:t>
            </a:r>
            <a:r>
              <a:rPr lang="ru-RU" sz="500" dirty="0" smtClean="0">
                <a:solidFill>
                  <a:srgbClr val="FF6600"/>
                </a:solidFill>
              </a:rPr>
              <a:t>          </a:t>
            </a:r>
            <a:endParaRPr lang="ru-RU" sz="500" dirty="0">
              <a:solidFill>
                <a:srgbClr val="FF6600"/>
              </a:solidFill>
            </a:endParaRPr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5876925"/>
            <a:ext cx="6337300" cy="86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chemeClr val="tx2"/>
                </a:solidFill>
              </a:rPr>
              <a:t>Ответ:</a:t>
            </a:r>
            <a:r>
              <a:rPr lang="ru-RU" sz="2400" b="1" dirty="0">
                <a:solidFill>
                  <a:srgbClr val="FF9900"/>
                </a:solidFill>
              </a:rPr>
              <a:t>    </a:t>
            </a:r>
            <a:r>
              <a:rPr lang="ru-RU" sz="4400" b="1" dirty="0" smtClean="0">
                <a:solidFill>
                  <a:srgbClr val="66CCFF"/>
                </a:solidFill>
                <a:latin typeface="Garamond" pitchFamily="18" charset="0"/>
              </a:rPr>
              <a:t>Смоленск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400" b="1" dirty="0">
              <a:solidFill>
                <a:srgbClr val="66CCFF"/>
              </a:solidFill>
              <a:latin typeface="Garamond" pitchFamily="18" charset="0"/>
            </a:endParaRPr>
          </a:p>
        </p:txBody>
      </p:sp>
      <p:sp>
        <p:nvSpPr>
          <p:cNvPr id="5325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6" name="Picture 4" descr="http://www.ljplus.ru/img4/z/a/zavistovich/gerb_Smolenskoy_oblasti.png"/>
          <p:cNvPicPr>
            <a:picLocks noChangeAspect="1" noChangeArrowheads="1"/>
          </p:cNvPicPr>
          <p:nvPr/>
        </p:nvPicPr>
        <p:blipFill>
          <a:blip r:embed="rId4"/>
          <a:srcRect r="8176"/>
          <a:stretch>
            <a:fillRect/>
          </a:stretch>
        </p:blipFill>
        <p:spPr bwMode="auto">
          <a:xfrm>
            <a:off x="571500" y="1143000"/>
            <a:ext cx="347503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0" grpId="0"/>
      <p:bldP spid="38605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92150"/>
            <a:ext cx="8229600" cy="531813"/>
          </a:xfr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CC"/>
                </a:solidFill>
              </a:rPr>
              <a:t>Князья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00750" y="1570038"/>
            <a:ext cx="3000375" cy="4002087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знак победы он прибил свой щит на воротах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Константино-поля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Кто это?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572125"/>
            <a:ext cx="7848600" cy="8112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Ответ:</a:t>
            </a:r>
            <a:r>
              <a:rPr lang="ru-RU" sz="24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     </a:t>
            </a:r>
            <a:r>
              <a:rPr lang="ru-RU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Князь Олег</a:t>
            </a:r>
          </a:p>
        </p:txBody>
      </p:sp>
      <p:sp>
        <p:nvSpPr>
          <p:cNvPr id="1741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4" name="Picture 10" descr="визант откупаются подарками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357188" y="1428750"/>
            <a:ext cx="5400675" cy="4048125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  <p:bldP spid="159747" grpId="0" build="p"/>
      <p:bldP spid="15974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Использованная литература и материалы Интернета</a:t>
            </a: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5613" y="1143000"/>
            <a:ext cx="4037012" cy="4953000"/>
          </a:xfrm>
        </p:spPr>
        <p:txBody>
          <a:bodyPr/>
          <a:lstStyle/>
          <a:p>
            <a:pPr eaLnBrk="1" hangingPunct="1">
              <a:defRPr/>
            </a:pPr>
            <a:r>
              <a:rPr lang="ru-RU" sz="1200" dirty="0" smtClean="0"/>
              <a:t>Большая школьная энциклопедия «</a:t>
            </a:r>
            <a:r>
              <a:rPr lang="ru-RU" sz="1200" dirty="0" err="1" smtClean="0"/>
              <a:t>Русика</a:t>
            </a:r>
            <a:r>
              <a:rPr lang="ru-RU" sz="1200" dirty="0" smtClean="0"/>
              <a:t>». История Древней Руси .- М.:ОЛМА-ПРЕСС,2002.</a:t>
            </a:r>
          </a:p>
          <a:p>
            <a:pPr eaLnBrk="1" hangingPunct="1">
              <a:defRPr/>
            </a:pPr>
            <a:r>
              <a:rPr lang="ru-RU" sz="1200" dirty="0" smtClean="0"/>
              <a:t>Большая детская энциклопедия. Том 5. История России. Часть 1. От древних славян до конца XVII века. Издательство: </a:t>
            </a:r>
            <a:r>
              <a:rPr lang="ru-RU" sz="1200" dirty="0" err="1" smtClean="0"/>
              <a:t>Астрель</a:t>
            </a:r>
            <a:r>
              <a:rPr lang="ru-RU" sz="1200" dirty="0" smtClean="0"/>
              <a:t>, МИР ЭНЦИКЛОПЕДИЙ </a:t>
            </a:r>
            <a:r>
              <a:rPr lang="ru-RU" sz="1200" dirty="0" err="1" smtClean="0"/>
              <a:t>Аванта+</a:t>
            </a:r>
            <a:r>
              <a:rPr lang="ru-RU" sz="1200" dirty="0" smtClean="0"/>
              <a:t>, 2009 г.</a:t>
            </a:r>
          </a:p>
          <a:p>
            <a:pPr eaLnBrk="1" hangingPunct="1">
              <a:defRPr/>
            </a:pPr>
            <a:endParaRPr lang="ru-RU" sz="11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200" b="1" dirty="0" smtClean="0"/>
              <a:t>ФОТОГРАФИИ ВЗЯТЫ С САЙТОВ:</a:t>
            </a:r>
          </a:p>
          <a:p>
            <a:pPr eaLnBrk="1" hangingPunct="1">
              <a:defRPr/>
            </a:pPr>
            <a:r>
              <a:rPr lang="en-US" sz="1100" dirty="0" smtClean="0"/>
              <a:t>http://i044.radikal.ru/1109/21/a555fc89a861.jpg</a:t>
            </a:r>
          </a:p>
          <a:p>
            <a:pPr eaLnBrk="1" hangingPunct="1">
              <a:defRPr/>
            </a:pPr>
            <a:r>
              <a:rPr lang="en-US" sz="1100" dirty="0" smtClean="0"/>
              <a:t>http://s58.radikal.ru/i159/1109/57/ac1c2b358d4f.jpg</a:t>
            </a:r>
          </a:p>
          <a:p>
            <a:pPr eaLnBrk="1" hangingPunct="1">
              <a:defRPr/>
            </a:pPr>
            <a:r>
              <a:rPr lang="en-US" sz="1100" dirty="0" smtClean="0"/>
              <a:t>http://s013.radikal.ru/i325/1109/a4/65f542a3553c.jpg</a:t>
            </a:r>
          </a:p>
          <a:p>
            <a:pPr eaLnBrk="1" hangingPunct="1">
              <a:defRPr/>
            </a:pPr>
            <a:r>
              <a:rPr lang="en-US" sz="1100" dirty="0" smtClean="0"/>
              <a:t>http://s008.radikal.ru/i303/1109/59/996573441a04.jpg</a:t>
            </a:r>
          </a:p>
          <a:p>
            <a:pPr eaLnBrk="1" hangingPunct="1">
              <a:defRPr/>
            </a:pPr>
            <a:r>
              <a:rPr lang="en-US" sz="1100" dirty="0" smtClean="0"/>
              <a:t>http://s44.radikal.ru/i106/1109/18/e06792da5cbd.jpg</a:t>
            </a:r>
          </a:p>
          <a:p>
            <a:pPr eaLnBrk="1" hangingPunct="1">
              <a:defRPr/>
            </a:pPr>
            <a:r>
              <a:rPr lang="en-US" sz="1100" dirty="0" smtClean="0"/>
              <a:t>http://s003.radikal.ru/i202/1109/e8/01665046db3b.jpg</a:t>
            </a:r>
          </a:p>
          <a:p>
            <a:pPr eaLnBrk="1" hangingPunct="1">
              <a:defRPr/>
            </a:pPr>
            <a:r>
              <a:rPr lang="en-US" sz="1100" dirty="0" smtClean="0"/>
              <a:t>http://s54.radikal.ru/i143/1109/91/31527706747a.jpg</a:t>
            </a:r>
          </a:p>
          <a:p>
            <a:pPr eaLnBrk="1" hangingPunct="1">
              <a:defRPr/>
            </a:pPr>
            <a:r>
              <a:rPr lang="en-US" sz="1100" dirty="0" smtClean="0"/>
              <a:t>http://s006.radikal.ru/i214/1109/65/b08cd06e4cc4.jpg</a:t>
            </a:r>
          </a:p>
          <a:p>
            <a:pPr eaLnBrk="1" hangingPunct="1">
              <a:defRPr/>
            </a:pPr>
            <a:r>
              <a:rPr lang="en-US" sz="1100" dirty="0" smtClean="0"/>
              <a:t>http://s42.radikal.ru/i096/1109/75/bd334d161d50.jpg</a:t>
            </a:r>
          </a:p>
          <a:p>
            <a:pPr eaLnBrk="1" hangingPunct="1">
              <a:defRPr/>
            </a:pPr>
            <a:r>
              <a:rPr lang="en-US" sz="1100" dirty="0" smtClean="0"/>
              <a:t>http://s40.radikal.ru/i087/1109/d0/995bd23b924e.jpg</a:t>
            </a:r>
          </a:p>
          <a:p>
            <a:pPr eaLnBrk="1" hangingPunct="1">
              <a:defRPr/>
            </a:pPr>
            <a:r>
              <a:rPr lang="en-US" sz="1100" dirty="0" smtClean="0"/>
              <a:t>http://s002.radikal.ru/i197/1109/9e/73b31da91d9a.jpg</a:t>
            </a:r>
          </a:p>
          <a:p>
            <a:pPr eaLnBrk="1" hangingPunct="1">
              <a:defRPr/>
            </a:pPr>
            <a:r>
              <a:rPr lang="en-US" sz="1100" dirty="0" smtClean="0"/>
              <a:t>http://s002.radikal.ru/i198/1109/1f/a98fad1bfe79.jpg</a:t>
            </a:r>
          </a:p>
          <a:p>
            <a:pPr eaLnBrk="1" hangingPunct="1">
              <a:defRPr/>
            </a:pPr>
            <a:r>
              <a:rPr lang="en-US" sz="1100" dirty="0" smtClean="0">
                <a:hlinkClick r:id="rId3"/>
              </a:rPr>
              <a:t>http://s43.radikal.ru/i099/1109/bb/2252aac4a28e.jpg</a:t>
            </a:r>
            <a:endParaRPr lang="ru-RU" sz="1100" dirty="0" smtClean="0"/>
          </a:p>
          <a:p>
            <a:pPr eaLnBrk="1" hangingPunct="1">
              <a:defRPr/>
            </a:pPr>
            <a:r>
              <a:rPr lang="en-US" sz="1100" dirty="0" smtClean="0"/>
              <a:t>http://s010.radikal.ru/i313/1109/ca/ab53409af3ce.jpg</a:t>
            </a:r>
          </a:p>
          <a:p>
            <a:pPr eaLnBrk="1" hangingPunct="1">
              <a:defRPr/>
            </a:pPr>
            <a:r>
              <a:rPr lang="en-US" sz="1100" dirty="0" smtClean="0"/>
              <a:t>http://s004.radikal.ru/i207/1109/71/bf0c2b1ea18d.jpg</a:t>
            </a:r>
          </a:p>
          <a:p>
            <a:pPr eaLnBrk="1" hangingPunct="1">
              <a:defRPr/>
            </a:pPr>
            <a:r>
              <a:rPr lang="en-US" sz="1100" dirty="0" smtClean="0"/>
              <a:t>http://s52.radikal.ru/i138/1109/cc/d196c6d97f26.jpg</a:t>
            </a:r>
          </a:p>
          <a:p>
            <a:pPr eaLnBrk="1" hangingPunct="1">
              <a:defRPr/>
            </a:pPr>
            <a:r>
              <a:rPr lang="en-US" sz="1100" dirty="0" smtClean="0"/>
              <a:t>http://s50.radikal.ru/i129/1109/57/ace841dff733.jpg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5025" y="1143000"/>
            <a:ext cx="4037013" cy="5357813"/>
          </a:xfrm>
        </p:spPr>
        <p:txBody>
          <a:bodyPr/>
          <a:lstStyle/>
          <a:p>
            <a:pPr eaLnBrk="1" hangingPunct="1">
              <a:defRPr/>
            </a:pPr>
            <a:endParaRPr lang="en-US" sz="1100" dirty="0" smtClean="0"/>
          </a:p>
          <a:p>
            <a:pPr eaLnBrk="1" hangingPunct="1">
              <a:defRPr/>
            </a:pPr>
            <a:r>
              <a:rPr lang="en-US" sz="1100" dirty="0" smtClean="0"/>
              <a:t>http://i038.radikal.ru/1109/a4/dc67a1c43c0b.jpg</a:t>
            </a:r>
          </a:p>
          <a:p>
            <a:pPr eaLnBrk="1" hangingPunct="1">
              <a:defRPr/>
            </a:pPr>
            <a:r>
              <a:rPr lang="en-US" sz="1100" dirty="0" smtClean="0"/>
              <a:t>http://i064.radikal.ru/1109/3a/ad039d7175cd.jpg</a:t>
            </a:r>
          </a:p>
          <a:p>
            <a:pPr eaLnBrk="1" hangingPunct="1">
              <a:defRPr/>
            </a:pPr>
            <a:r>
              <a:rPr lang="en-US" sz="1100" dirty="0" smtClean="0"/>
              <a:t>http://s50.radikal.ru/i128/1109/46/0f59276e46e4.jpg</a:t>
            </a:r>
          </a:p>
          <a:p>
            <a:pPr eaLnBrk="1" hangingPunct="1">
              <a:defRPr/>
            </a:pPr>
            <a:r>
              <a:rPr lang="en-US" sz="1100" dirty="0" smtClean="0"/>
              <a:t>http://s47.radikal.ru/i118/1109/ea/2ea9a262d08e.jpg</a:t>
            </a:r>
          </a:p>
          <a:p>
            <a:pPr eaLnBrk="1" hangingPunct="1">
              <a:defRPr/>
            </a:pPr>
            <a:r>
              <a:rPr lang="en-US" sz="1100" dirty="0" smtClean="0"/>
              <a:t>http://s45.radikal.ru/i109/1109/de/3b80e7250181.jpg</a:t>
            </a:r>
          </a:p>
          <a:p>
            <a:pPr eaLnBrk="1" hangingPunct="1">
              <a:defRPr/>
            </a:pPr>
            <a:r>
              <a:rPr lang="en-US" sz="1100" dirty="0" smtClean="0"/>
              <a:t>http://s05.radikal.ru/i178/1109/bd/73a315b2ed0c.jpg</a:t>
            </a:r>
          </a:p>
          <a:p>
            <a:pPr eaLnBrk="1" hangingPunct="1">
              <a:defRPr/>
            </a:pPr>
            <a:r>
              <a:rPr lang="en-US" sz="1100" dirty="0" smtClean="0"/>
              <a:t>http://s42.radikal.ru/i095/1109/70/3fc0846a8471.jpg</a:t>
            </a:r>
          </a:p>
          <a:p>
            <a:pPr eaLnBrk="1" hangingPunct="1">
              <a:defRPr/>
            </a:pPr>
            <a:r>
              <a:rPr lang="en-US" sz="1100" dirty="0" smtClean="0"/>
              <a:t>http://i072.radikal.ru/1109/b9/a776961b40ac.jpg</a:t>
            </a:r>
          </a:p>
          <a:p>
            <a:pPr eaLnBrk="1" hangingPunct="1">
              <a:defRPr/>
            </a:pPr>
            <a:r>
              <a:rPr lang="en-US" sz="1100" dirty="0" smtClean="0"/>
              <a:t>http://i031.radikal.ru/1109/02/ea48f99c03be.jpg</a:t>
            </a:r>
          </a:p>
          <a:p>
            <a:pPr eaLnBrk="1" hangingPunct="1">
              <a:defRPr/>
            </a:pPr>
            <a:r>
              <a:rPr lang="en-US" sz="1100" dirty="0" smtClean="0"/>
              <a:t>http://s002.radikal.ru/i197/1109/53/59444352e3aa.jpg</a:t>
            </a:r>
            <a:endParaRPr lang="ru-RU" sz="1100" dirty="0" smtClean="0"/>
          </a:p>
          <a:p>
            <a:pPr eaLnBrk="1" hangingPunct="1">
              <a:defRPr/>
            </a:pPr>
            <a:r>
              <a:rPr lang="en-US" sz="1100" dirty="0" smtClean="0">
                <a:hlinkClick r:id="rId4"/>
              </a:rPr>
              <a:t>http://hramborisogleb.prihod.ru/saintofhram/view/id/2634</a:t>
            </a:r>
            <a:endParaRPr lang="ru-RU" sz="1100" dirty="0" smtClean="0"/>
          </a:p>
          <a:p>
            <a:pPr eaLnBrk="1" hangingPunct="1">
              <a:defRPr/>
            </a:pPr>
            <a:r>
              <a:rPr lang="en-US" sz="1100" dirty="0" smtClean="0">
                <a:hlinkClick r:id="rId5"/>
              </a:rPr>
              <a:t>http://www.russievirtuelle.com/mythologie/dieux/makoche.htm</a:t>
            </a:r>
            <a:endParaRPr lang="ru-RU" sz="1100" dirty="0" smtClean="0"/>
          </a:p>
          <a:p>
            <a:pPr eaLnBrk="1" hangingPunct="1">
              <a:defRPr/>
            </a:pPr>
            <a:r>
              <a:rPr lang="en-US" sz="1100" dirty="0" smtClean="0">
                <a:hlinkClick r:id="rId6"/>
              </a:rPr>
              <a:t>http://artclassic.edu.ru/catalog.asp?cat_ob_no=13930&amp;ob_no=13655&amp;rt=&amp;print=1</a:t>
            </a:r>
            <a:endParaRPr lang="ru-RU" sz="1100" dirty="0" smtClean="0"/>
          </a:p>
          <a:p>
            <a:pPr eaLnBrk="1" hangingPunct="1">
              <a:defRPr/>
            </a:pPr>
            <a:r>
              <a:rPr lang="en-US" sz="1100" dirty="0" smtClean="0"/>
              <a:t>http://www.prosymbol.ru/Data/Sites/1/html/</a:t>
            </a:r>
            <a:r>
              <a:rPr lang="ru-RU" sz="1100" dirty="0" smtClean="0"/>
              <a:t>АЗБУКА/Б/</a:t>
            </a:r>
            <a:r>
              <a:rPr lang="en-US" sz="1100" dirty="0" smtClean="0"/>
              <a:t>BOGOROD/zemnZH%20Bogorod/XIII.htm</a:t>
            </a:r>
            <a:endParaRPr lang="ru-RU" sz="1100" dirty="0" smtClean="0"/>
          </a:p>
          <a:p>
            <a:pPr eaLnBrk="1" hangingPunct="1">
              <a:defRPr/>
            </a:pPr>
            <a:r>
              <a:rPr lang="en-US" sz="1100" dirty="0" smtClean="0">
                <a:hlinkClick r:id="rId7"/>
              </a:rPr>
              <a:t>http://www.segodnya.ua/news/12081239.html</a:t>
            </a:r>
            <a:endParaRPr lang="ru-RU" sz="1100" dirty="0" smtClean="0"/>
          </a:p>
          <a:p>
            <a:pPr eaLnBrk="1" hangingPunct="1">
              <a:defRPr/>
            </a:pPr>
            <a:r>
              <a:rPr lang="en-US" sz="1100" dirty="0" smtClean="0">
                <a:hlinkClick r:id="rId8"/>
              </a:rPr>
              <a:t>http://history-ryazan.narod.ru/foto/kremlin/IMG_44.html</a:t>
            </a:r>
            <a:endParaRPr lang="ru-RU" sz="1100" dirty="0" smtClean="0"/>
          </a:p>
          <a:p>
            <a:pPr eaLnBrk="1" hangingPunct="1">
              <a:defRPr/>
            </a:pPr>
            <a:r>
              <a:rPr lang="en-US" sz="1100" dirty="0" smtClean="0">
                <a:hlinkClick r:id="rId9"/>
              </a:rPr>
              <a:t>http://jupiters.narod.ru/history2.htm</a:t>
            </a:r>
            <a:endParaRPr lang="ru-RU" sz="1100" dirty="0" smtClean="0"/>
          </a:p>
          <a:p>
            <a:pPr eaLnBrk="1" hangingPunct="1">
              <a:defRPr/>
            </a:pPr>
            <a:r>
              <a:rPr lang="en-US" sz="1100" dirty="0" smtClean="0"/>
              <a:t>http://www.laidinen.ru/photos.php?part=995&amp;letter=%D0</a:t>
            </a:r>
            <a:endParaRPr lang="ru-RU" sz="1800" dirty="0" smtClean="0"/>
          </a:p>
          <a:p>
            <a:pPr eaLnBrk="1" hangingPunct="1">
              <a:defRPr/>
            </a:pPr>
            <a:endParaRPr lang="ru-RU" sz="1100" dirty="0"/>
          </a:p>
        </p:txBody>
      </p:sp>
    </p:spTree>
  </p:cSld>
  <p:clrMapOvr>
    <a:masterClrMapping/>
  </p:clrMapOvr>
  <p:transition spd="slow">
    <p:dissolv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713"/>
            <a:ext cx="8229600" cy="531812"/>
          </a:xfr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CC"/>
                </a:solidFill>
              </a:rPr>
              <a:t>Князья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5000" y="1571625"/>
            <a:ext cx="2786063" cy="4214813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3600" dirty="0" smtClean="0"/>
              <a:t>     Основатель династии правителей в Древней Руси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9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300663"/>
            <a:ext cx="7848600" cy="10826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Ответ:</a:t>
            </a:r>
            <a:r>
              <a:rPr lang="ru-RU" sz="24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     </a:t>
            </a:r>
            <a:r>
              <a:rPr lang="ru-RU" sz="40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Рюрик</a:t>
            </a:r>
            <a:endParaRPr lang="ru-RU" sz="4800" b="1" i="1" dirty="0">
              <a:solidFill>
                <a:schemeClr val="tx2"/>
              </a:solidFill>
            </a:endParaRPr>
          </a:p>
        </p:txBody>
      </p:sp>
      <p:sp>
        <p:nvSpPr>
          <p:cNvPr id="1843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8" name="Picture 1032" descr="а васнецов варяги"/>
          <p:cNvPicPr>
            <a:picLocks noChangeAspect="1" noChangeArrowheads="1"/>
          </p:cNvPicPr>
          <p:nvPr/>
        </p:nvPicPr>
        <p:blipFill>
          <a:blip r:embed="rId3">
            <a:lum bright="18000" contrast="18000"/>
          </a:blip>
          <a:srcRect/>
          <a:stretch>
            <a:fillRect/>
          </a:stretch>
        </p:blipFill>
        <p:spPr bwMode="auto">
          <a:xfrm>
            <a:off x="500063" y="1357313"/>
            <a:ext cx="5040312" cy="3779837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  <p:bldP spid="16179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8229600" cy="531813"/>
          </a:xfr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CC"/>
                </a:solidFill>
              </a:rPr>
              <a:t>Князья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929063" y="1714500"/>
            <a:ext cx="4357687" cy="2500313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/>
              <a:t>      Какому русскому полководцу принадлежат слова: «Кто с мечом к нам придет, от меча и погибнет!»?</a:t>
            </a:r>
            <a:endParaRPr lang="en-US" b="1" smtClean="0">
              <a:solidFill>
                <a:schemeClr val="folHlink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>
                <a:solidFill>
                  <a:schemeClr val="folHlink"/>
                </a:solidFill>
              </a:rPr>
              <a:t>                                </a:t>
            </a:r>
            <a:endParaRPr lang="ru-RU" b="1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b="1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700" smtClean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43313" y="4429125"/>
            <a:ext cx="4786312" cy="17859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Ответ:</a:t>
            </a:r>
            <a:r>
              <a:rPr lang="ru-RU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    </a:t>
            </a:r>
            <a:r>
              <a:rPr lang="ru-RU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Александру            Невскому</a:t>
            </a:r>
            <a:endParaRPr lang="ru-RU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62" name="Picture 4" descr="1"/>
          <p:cNvPicPr>
            <a:picLocks noChangeAspect="1" noChangeArrowheads="1"/>
          </p:cNvPicPr>
          <p:nvPr/>
        </p:nvPicPr>
        <p:blipFill>
          <a:blip r:embed="rId3">
            <a:lum bright="12000" contrast="24000"/>
          </a:blip>
          <a:srcRect/>
          <a:stretch>
            <a:fillRect/>
          </a:stretch>
        </p:blipFill>
        <p:spPr bwMode="auto">
          <a:xfrm>
            <a:off x="571500" y="1357313"/>
            <a:ext cx="2428875" cy="4799012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nimBg="1"/>
      <p:bldP spid="1658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8229600" cy="531813"/>
          </a:xfr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CC"/>
                </a:solidFill>
              </a:rPr>
              <a:t>Князья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00563" y="1570038"/>
            <a:ext cx="3857625" cy="3644900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b="1" dirty="0"/>
              <a:t> </a:t>
            </a:r>
            <a:r>
              <a:rPr lang="ru-RU" sz="3200" b="1" dirty="0" smtClean="0"/>
              <a:t>Русская княгиня, отомстившая за смерть мужа и подавившая восстание древлян</a:t>
            </a:r>
            <a:endParaRPr lang="ru-RU" sz="3200" b="1" dirty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00500" y="5300663"/>
            <a:ext cx="3848100" cy="10826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Ответ: </a:t>
            </a:r>
            <a:r>
              <a:rPr lang="ru-RU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Ольга</a:t>
            </a:r>
            <a:endParaRPr lang="ru-RU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6" name="Picture 1031" descr="Рисунок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500188"/>
            <a:ext cx="3714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animBg="1"/>
      <p:bldP spid="1689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8229600" cy="531813"/>
          </a:xfr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CC"/>
                </a:solidFill>
              </a:rPr>
              <a:t>Князь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29125" y="1570038"/>
            <a:ext cx="4291013" cy="2930525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smtClean="0"/>
              <a:t>    </a:t>
            </a:r>
            <a:r>
              <a:rPr lang="ru-RU" sz="3600" smtClean="0"/>
              <a:t>К кому были обращены слова княжны Рогнеды: «Не хочу разувать сына рабыни»?</a:t>
            </a:r>
            <a:r>
              <a:rPr lang="ru-RU" sz="3600" b="1" smtClean="0">
                <a:solidFill>
                  <a:schemeClr val="folHlink"/>
                </a:solidFill>
              </a:rPr>
              <a:t>                 </a:t>
            </a:r>
            <a:endParaRPr lang="ru-RU" sz="3600" b="1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3600" b="1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900" smtClean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14813" y="5000625"/>
            <a:ext cx="4071937" cy="10826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Ответ: </a:t>
            </a:r>
            <a:r>
              <a:rPr lang="ru-RU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Владимиру</a:t>
            </a:r>
            <a:endParaRPr lang="ru-RU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10" name="Picture 1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428750"/>
            <a:ext cx="3357563" cy="4475163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nimBg="1"/>
      <p:bldP spid="1699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357188"/>
            <a:ext cx="7643812" cy="531812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CC"/>
                </a:solidFill>
              </a:rPr>
              <a:t>  </a:t>
            </a:r>
            <a:r>
              <a:rPr lang="ru-RU" sz="4000" smtClean="0">
                <a:solidFill>
                  <a:srgbClr val="0000FF"/>
                </a:solidFill>
              </a:rPr>
              <a:t>С р а ж е н и я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000625" y="1928813"/>
            <a:ext cx="3857625" cy="192881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smtClean="0"/>
              <a:t>      Киевский князь, разгромивший хазар в 966 году</a:t>
            </a:r>
            <a:r>
              <a:rPr lang="ru-RU" smtClean="0">
                <a:solidFill>
                  <a:schemeClr val="tx2"/>
                </a:solidFill>
              </a:rPr>
              <a:t>?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700" smtClean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14750" y="5516563"/>
            <a:ext cx="4786313" cy="1082675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FF9900"/>
                </a:solidFill>
              </a:rPr>
              <a:t>     </a:t>
            </a:r>
            <a:r>
              <a:rPr lang="ru-RU" sz="2800" smtClean="0">
                <a:solidFill>
                  <a:schemeClr val="hlink"/>
                </a:solidFill>
              </a:rPr>
              <a:t>Ответ:</a:t>
            </a:r>
            <a:r>
              <a:rPr lang="ru-RU" sz="2800" smtClean="0">
                <a:solidFill>
                  <a:srgbClr val="FF9900"/>
                </a:solidFill>
              </a:rPr>
              <a:t> </a:t>
            </a:r>
            <a:r>
              <a:rPr lang="ru-RU" i="1" smtClean="0">
                <a:solidFill>
                  <a:schemeClr val="tx2"/>
                </a:solidFill>
              </a:rPr>
              <a:t>Святослав</a:t>
            </a:r>
          </a:p>
        </p:txBody>
      </p:sp>
      <p:sp>
        <p:nvSpPr>
          <p:cNvPr id="225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4" name="Picture 7" descr="Рисуно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1143000"/>
            <a:ext cx="3357562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71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177155" grpId="0" build="p"/>
      <p:bldP spid="17715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mployee Orientation">
  <a:themeElements>
    <a:clrScheme name="Employee Orientatio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алют">
  <a:themeElements>
    <a:clrScheme name="Салют 6">
      <a:dk1>
        <a:srgbClr val="000000"/>
      </a:dk1>
      <a:lt1>
        <a:srgbClr val="FFFFFF"/>
      </a:lt1>
      <a:dk2>
        <a:srgbClr val="993366"/>
      </a:dk2>
      <a:lt2>
        <a:srgbClr val="CCFFFF"/>
      </a:lt2>
      <a:accent1>
        <a:srgbClr val="CCECFF"/>
      </a:accent1>
      <a:accent2>
        <a:srgbClr val="FFFF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8A"/>
      </a:accent6>
      <a:hlink>
        <a:srgbClr val="FFCCFF"/>
      </a:hlink>
      <a:folHlink>
        <a:srgbClr val="FFCCCC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етка с тенью">
  <a:themeElements>
    <a:clrScheme name="Сетка с тенью 8">
      <a:dk1>
        <a:srgbClr val="D1CC00"/>
      </a:dk1>
      <a:lt1>
        <a:srgbClr val="FFFFFF"/>
      </a:lt1>
      <a:dk2>
        <a:srgbClr val="CCCC00"/>
      </a:dk2>
      <a:lt2>
        <a:srgbClr val="F3F5B1"/>
      </a:lt2>
      <a:accent1>
        <a:srgbClr val="808000"/>
      </a:accent1>
      <a:accent2>
        <a:srgbClr val="AEAA00"/>
      </a:accent2>
      <a:accent3>
        <a:srgbClr val="E2E2AA"/>
      </a:accent3>
      <a:accent4>
        <a:srgbClr val="DADADA"/>
      </a:accent4>
      <a:accent5>
        <a:srgbClr val="C0C0AA"/>
      </a:accent5>
      <a:accent6>
        <a:srgbClr val="9D9A00"/>
      </a:accent6>
      <a:hlink>
        <a:srgbClr val="FFCC00"/>
      </a:hlink>
      <a:folHlink>
        <a:srgbClr val="FFFF99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ЭТИХ ДНЕЙ</Template>
  <TotalTime>527</TotalTime>
  <Words>1134</Words>
  <Application>Microsoft PowerPoint</Application>
  <PresentationFormat>Экран (4:3)</PresentationFormat>
  <Paragraphs>233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40</vt:i4>
      </vt:variant>
    </vt:vector>
  </HeadingPairs>
  <TitlesOfParts>
    <vt:vector size="54" baseType="lpstr">
      <vt:lpstr>Times New Roman</vt:lpstr>
      <vt:lpstr>Arial</vt:lpstr>
      <vt:lpstr>Tahoma</vt:lpstr>
      <vt:lpstr>Wingdings</vt:lpstr>
      <vt:lpstr>Calibri</vt:lpstr>
      <vt:lpstr>Arial Black</vt:lpstr>
      <vt:lpstr>Comic Sans MS</vt:lpstr>
      <vt:lpstr>Garamond</vt:lpstr>
      <vt:lpstr>Разрез</vt:lpstr>
      <vt:lpstr>Employee Orientation</vt:lpstr>
      <vt:lpstr>Салют</vt:lpstr>
      <vt:lpstr>Сетка с тенью</vt:lpstr>
      <vt:lpstr>Reporting Progress or Status</vt:lpstr>
      <vt:lpstr>Скругленный</vt:lpstr>
      <vt:lpstr>Древняя Русь</vt:lpstr>
      <vt:lpstr>Категории вопросов</vt:lpstr>
      <vt:lpstr>Князья</vt:lpstr>
      <vt:lpstr>Князья</vt:lpstr>
      <vt:lpstr>Князья</vt:lpstr>
      <vt:lpstr>Князья</vt:lpstr>
      <vt:lpstr>Князья</vt:lpstr>
      <vt:lpstr>Князь</vt:lpstr>
      <vt:lpstr>  С р а ж е н и я</vt:lpstr>
      <vt:lpstr>  С р а ж е н и я</vt:lpstr>
      <vt:lpstr>  С р а ж е н и я</vt:lpstr>
      <vt:lpstr>  С р а ж е н и я</vt:lpstr>
      <vt:lpstr>  С р а ж е н и я</vt:lpstr>
      <vt:lpstr>  С р а ж е н и я</vt:lpstr>
      <vt:lpstr>  С р а ж е н и я</vt:lpstr>
      <vt:lpstr>  В о е н н о е   д е л о</vt:lpstr>
      <vt:lpstr>  В о е н н о е   д е л о</vt:lpstr>
      <vt:lpstr>  В о е н н о е   д е л о</vt:lpstr>
      <vt:lpstr>  В о е н н о е   д е л о</vt:lpstr>
      <vt:lpstr>  В о е н н о е   д е л о</vt:lpstr>
      <vt:lpstr>  В о е н н о е   д е л о</vt:lpstr>
      <vt:lpstr>  Верования славян</vt:lpstr>
      <vt:lpstr>  Верования славян</vt:lpstr>
      <vt:lpstr>  Верования славян</vt:lpstr>
      <vt:lpstr>  Верования славян</vt:lpstr>
      <vt:lpstr>  Верования славян</vt:lpstr>
      <vt:lpstr>  Верования славян</vt:lpstr>
      <vt:lpstr>  Культура Руси  </vt:lpstr>
      <vt:lpstr>  Культура Руси</vt:lpstr>
      <vt:lpstr>  Культура Руси</vt:lpstr>
      <vt:lpstr>  Культура Руси</vt:lpstr>
      <vt:lpstr>  Культура Руси</vt:lpstr>
      <vt:lpstr>  Культура Руси</vt:lpstr>
      <vt:lpstr>  Города Руси</vt:lpstr>
      <vt:lpstr>  Города Руси</vt:lpstr>
      <vt:lpstr>  Города Руси</vt:lpstr>
      <vt:lpstr>  Города Руси</vt:lpstr>
      <vt:lpstr>  Города Руси</vt:lpstr>
      <vt:lpstr>  Города Руси</vt:lpstr>
      <vt:lpstr>Использованная литература и материалы Интернета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ЭТИХ ДНЕЙ  НЕ СМОЛКНЕТ СЛАВА</dc:title>
  <dc:creator>Galina</dc:creator>
  <cp:lastModifiedBy>Николай</cp:lastModifiedBy>
  <cp:revision>69</cp:revision>
  <dcterms:created xsi:type="dcterms:W3CDTF">2011-04-15T10:54:00Z</dcterms:created>
  <dcterms:modified xsi:type="dcterms:W3CDTF">2012-10-02T10:14:59Z</dcterms:modified>
</cp:coreProperties>
</file>