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sldIdLst>
    <p:sldId id="270" r:id="rId2"/>
    <p:sldId id="256" r:id="rId3"/>
    <p:sldId id="257" r:id="rId4"/>
    <p:sldId id="258" r:id="rId5"/>
    <p:sldId id="259" r:id="rId6"/>
    <p:sldId id="261" r:id="rId7"/>
    <p:sldId id="262" r:id="rId8"/>
    <p:sldId id="268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3E1F00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4" autoAdjust="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765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5B7E4FD-1DF1-4623-96FD-AF34B4BF729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6E7084-EDB4-4184-94F3-9C5FACD0CDF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C658E-9443-49AE-A0E8-C2BDCA5287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002F9A-5D46-4ECA-9A67-A831CA74C12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F8F42A-C052-4F65-965F-4D2ABAA50A9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31FD05-9756-4307-914A-018A8C219C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B385A4-EA3F-413D-9F85-45C3619B99A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2DC7A8-21BB-48FC-AB2C-F2770D97733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88B530-B912-46C4-809D-E4584AE223F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6AD431-5FBE-407F-A124-04B01BA6DF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27375F-B087-47DB-A29B-E0CF816318A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6627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CF41980-EAE2-40E7-BF15-5070DC9C4EC0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 spd="med">
    <p:split orient="vert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476250"/>
            <a:ext cx="8186738" cy="1325563"/>
          </a:xfrm>
        </p:spPr>
        <p:txBody>
          <a:bodyPr/>
          <a:lstStyle/>
          <a:p>
            <a:r>
              <a:rPr lang="en-US" sz="4000"/>
              <a:t/>
            </a:r>
            <a:br>
              <a:rPr lang="en-US" sz="4000"/>
            </a:br>
            <a:endParaRPr lang="ru-RU" sz="4000"/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1042988" y="620713"/>
            <a:ext cx="66976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6000" dirty="0" smtClean="0">
                <a:solidFill>
                  <a:srgbClr val="3E1F00"/>
                </a:solidFill>
              </a:rPr>
              <a:t>Чингисхан</a:t>
            </a:r>
            <a:endParaRPr lang="ru-RU" sz="6000" dirty="0">
              <a:solidFill>
                <a:srgbClr val="3E1F00"/>
              </a:solidFill>
            </a:endParaRP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5076825" y="4508500"/>
            <a:ext cx="37084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bg1"/>
                </a:solidFill>
              </a:rPr>
              <a:t>Вьюгинова А. Ю. </a:t>
            </a:r>
          </a:p>
          <a:p>
            <a:pPr>
              <a:spcBef>
                <a:spcPct val="50000"/>
              </a:spcBef>
            </a:pPr>
            <a:r>
              <a:rPr lang="ru-RU">
                <a:solidFill>
                  <a:schemeClr val="bg1"/>
                </a:solidFill>
              </a:rPr>
              <a:t>учитель истории  школы № 147  </a:t>
            </a:r>
          </a:p>
        </p:txBody>
      </p:sp>
      <p:pic>
        <p:nvPicPr>
          <p:cNvPr id="43024" name="Picture 16" descr="Jun2819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643050"/>
            <a:ext cx="3690937" cy="3746500"/>
          </a:xfrm>
          <a:prstGeom prst="rect">
            <a:avLst/>
          </a:prstGeom>
          <a:noFill/>
        </p:spPr>
      </p:pic>
      <p:sp>
        <p:nvSpPr>
          <p:cNvPr id="8" name="Рамка 7"/>
          <p:cNvSpPr/>
          <p:nvPr/>
        </p:nvSpPr>
        <p:spPr>
          <a:xfrm>
            <a:off x="3643306" y="6357958"/>
            <a:ext cx="3000396" cy="500042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Prezentacii.com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323850" y="260350"/>
            <a:ext cx="8510588" cy="1325563"/>
          </a:xfrm>
        </p:spPr>
        <p:txBody>
          <a:bodyPr/>
          <a:lstStyle/>
          <a:p>
            <a:r>
              <a:rPr lang="ru-RU" sz="4000">
                <a:solidFill>
                  <a:srgbClr val="3E1F00"/>
                </a:solidFill>
              </a:rPr>
              <a:t>Чингисхан - человек второго тысячелетия </a:t>
            </a:r>
            <a:r>
              <a:rPr lang="en-US" sz="4000">
                <a:solidFill>
                  <a:srgbClr val="3E1F00"/>
                </a:solidFill>
              </a:rPr>
              <a:t>.</a:t>
            </a:r>
            <a:r>
              <a:rPr lang="ru-RU" sz="4000">
                <a:solidFill>
                  <a:srgbClr val="3E1F00"/>
                </a:solidFill>
              </a:rPr>
              <a:t>Великий завоеватель</a:t>
            </a:r>
          </a:p>
        </p:txBody>
      </p:sp>
      <p:pic>
        <p:nvPicPr>
          <p:cNvPr id="2055" name="Picture 7" descr="покорител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1989138"/>
            <a:ext cx="4105275" cy="4392612"/>
          </a:xfrm>
          <a:prstGeom prst="rect">
            <a:avLst/>
          </a:prstGeom>
          <a:noFill/>
        </p:spPr>
      </p:pic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011863" y="2420938"/>
            <a:ext cx="1296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5435600" y="2492375"/>
            <a:ext cx="349885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solidFill>
                  <a:schemeClr val="bg1"/>
                </a:solidFill>
              </a:rPr>
              <a:t>Современные исследования </a:t>
            </a:r>
          </a:p>
          <a:p>
            <a:r>
              <a:rPr lang="ru-RU">
                <a:solidFill>
                  <a:schemeClr val="bg1"/>
                </a:solidFill>
              </a:rPr>
              <a:t>показывают</a:t>
            </a:r>
            <a:r>
              <a:rPr lang="en-US">
                <a:solidFill>
                  <a:schemeClr val="bg1"/>
                </a:solidFill>
              </a:rPr>
              <a:t>, </a:t>
            </a:r>
            <a:r>
              <a:rPr lang="ru-RU">
                <a:solidFill>
                  <a:schemeClr val="bg1"/>
                </a:solidFill>
              </a:rPr>
              <a:t>что генеалогичес-</a:t>
            </a:r>
          </a:p>
          <a:p>
            <a:r>
              <a:rPr lang="ru-RU">
                <a:solidFill>
                  <a:schemeClr val="bg1"/>
                </a:solidFill>
              </a:rPr>
              <a:t>кое древо каждого 200-го в ми-</a:t>
            </a:r>
          </a:p>
          <a:p>
            <a:r>
              <a:rPr lang="ru-RU">
                <a:solidFill>
                  <a:schemeClr val="bg1"/>
                </a:solidFill>
              </a:rPr>
              <a:t>ре восходят к Чингисхану</a:t>
            </a:r>
            <a:r>
              <a:rPr lang="en-US">
                <a:solidFill>
                  <a:schemeClr val="bg1"/>
                </a:solidFill>
              </a:rPr>
              <a:t>.</a:t>
            </a:r>
            <a:endParaRPr lang="ru-RU">
              <a:solidFill>
                <a:schemeClr val="bg1"/>
              </a:solidFill>
            </a:endParaRPr>
          </a:p>
          <a:p>
            <a:endParaRPr lang="ru-RU">
              <a:solidFill>
                <a:schemeClr val="bg1"/>
              </a:solidFill>
            </a:endParaRPr>
          </a:p>
          <a:p>
            <a:r>
              <a:rPr lang="ru-RU">
                <a:solidFill>
                  <a:schemeClr val="bg1"/>
                </a:solidFill>
              </a:rPr>
              <a:t>Чингисхан объявлен </a:t>
            </a:r>
            <a:r>
              <a:rPr lang="en-US">
                <a:solidFill>
                  <a:schemeClr val="bg1"/>
                </a:solidFill>
              </a:rPr>
              <a:t>‘</a:t>
            </a:r>
            <a:r>
              <a:rPr lang="ru-RU">
                <a:solidFill>
                  <a:schemeClr val="bg1"/>
                </a:solidFill>
              </a:rPr>
              <a:t>самым</a:t>
            </a:r>
          </a:p>
          <a:p>
            <a:r>
              <a:rPr lang="ru-RU">
                <a:solidFill>
                  <a:schemeClr val="bg1"/>
                </a:solidFill>
              </a:rPr>
              <a:t>важным человеком последне-</a:t>
            </a:r>
          </a:p>
          <a:p>
            <a:r>
              <a:rPr lang="ru-RU">
                <a:solidFill>
                  <a:schemeClr val="bg1"/>
                </a:solidFill>
              </a:rPr>
              <a:t>го тысячелетия</a:t>
            </a:r>
            <a:r>
              <a:rPr lang="en-US">
                <a:solidFill>
                  <a:schemeClr val="bg1"/>
                </a:solidFill>
              </a:rPr>
              <a:t>’.</a:t>
            </a:r>
            <a:endParaRPr lang="ru-RU">
              <a:solidFill>
                <a:schemeClr val="bg1"/>
              </a:solidFill>
            </a:endParaRPr>
          </a:p>
          <a:p>
            <a:endParaRPr lang="ru-RU">
              <a:solidFill>
                <a:schemeClr val="bg1"/>
              </a:solidFill>
            </a:endParaRPr>
          </a:p>
          <a:p>
            <a:r>
              <a:rPr lang="ru-RU">
                <a:solidFill>
                  <a:schemeClr val="bg1"/>
                </a:solidFill>
              </a:rPr>
              <a:t>Его империя соединила Даль-</a:t>
            </a:r>
          </a:p>
          <a:p>
            <a:r>
              <a:rPr lang="ru-RU">
                <a:solidFill>
                  <a:schemeClr val="bg1"/>
                </a:solidFill>
              </a:rPr>
              <a:t>ний Восток и Среднюю Азию</a:t>
            </a:r>
            <a:r>
              <a:rPr lang="en-US">
                <a:solidFill>
                  <a:schemeClr val="bg1"/>
                </a:solidFill>
              </a:rPr>
              <a:t>.</a:t>
            </a:r>
            <a:endParaRPr lang="ru-RU">
              <a:solidFill>
                <a:schemeClr val="bg1"/>
              </a:solidFill>
            </a:endParaRPr>
          </a:p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235575" y="39941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solidFill>
                  <a:srgbClr val="3E1F00"/>
                </a:solidFill>
              </a:rPr>
              <a:t>Чингисхан</a:t>
            </a:r>
            <a:r>
              <a:rPr lang="en-US" sz="4000">
                <a:solidFill>
                  <a:srgbClr val="3E1F00"/>
                </a:solidFill>
              </a:rPr>
              <a:t>.</a:t>
            </a:r>
            <a:r>
              <a:rPr lang="ru-RU" sz="4000">
                <a:solidFill>
                  <a:srgbClr val="3E1F00"/>
                </a:solidFill>
              </a:rPr>
              <a:t> Кто он</a:t>
            </a:r>
            <a:r>
              <a:rPr lang="en-US" sz="4000">
                <a:solidFill>
                  <a:srgbClr val="3E1F00"/>
                </a:solidFill>
              </a:rPr>
              <a:t>?</a:t>
            </a:r>
            <a:endParaRPr lang="ru-RU" sz="4000">
              <a:solidFill>
                <a:srgbClr val="3E1F00"/>
              </a:solidFill>
            </a:endParaRPr>
          </a:p>
        </p:txBody>
      </p:sp>
      <p:sp>
        <p:nvSpPr>
          <p:cNvPr id="2969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76400"/>
            <a:ext cx="8540750" cy="2184400"/>
          </a:xfrm>
        </p:spPr>
        <p:txBody>
          <a:bodyPr/>
          <a:lstStyle/>
          <a:p>
            <a:r>
              <a:rPr lang="ru-RU">
                <a:solidFill>
                  <a:srgbClr val="FF6600"/>
                </a:solidFill>
                <a:hlinkClick r:id="rId2" action="ppaction://hlinksldjump"/>
              </a:rPr>
              <a:t>Избранник  богов</a:t>
            </a:r>
            <a:r>
              <a:rPr lang="en-US">
                <a:solidFill>
                  <a:srgbClr val="FF6600"/>
                </a:solidFill>
                <a:hlinkClick r:id="rId2" action="ppaction://hlinksldjump"/>
              </a:rPr>
              <a:t>?</a:t>
            </a:r>
            <a:endParaRPr lang="ru-RU">
              <a:solidFill>
                <a:srgbClr val="FF6600"/>
              </a:solidFill>
            </a:endParaRPr>
          </a:p>
          <a:p>
            <a:r>
              <a:rPr lang="ru-RU">
                <a:solidFill>
                  <a:srgbClr val="FF6600"/>
                </a:solidFill>
                <a:hlinkClick r:id="rId3" action="ppaction://hlinksldjump"/>
              </a:rPr>
              <a:t>Кровожадный и жестокий варвар</a:t>
            </a:r>
            <a:r>
              <a:rPr lang="en-US">
                <a:solidFill>
                  <a:srgbClr val="FF6600"/>
                </a:solidFill>
              </a:rPr>
              <a:t>?</a:t>
            </a:r>
          </a:p>
          <a:p>
            <a:r>
              <a:rPr lang="ru-RU">
                <a:solidFill>
                  <a:srgbClr val="FF6600"/>
                </a:solidFill>
                <a:hlinkClick r:id="rId4" action="ppaction://hlinksldjump"/>
              </a:rPr>
              <a:t>Великий полководец</a:t>
            </a:r>
            <a:r>
              <a:rPr lang="en-US">
                <a:solidFill>
                  <a:srgbClr val="FF6600"/>
                </a:solidFill>
                <a:hlinkClick r:id="rId4" action="ppaction://hlinksldjump"/>
              </a:rPr>
              <a:t>?</a:t>
            </a:r>
            <a:endParaRPr lang="ru-RU">
              <a:solidFill>
                <a:srgbClr val="FF6600"/>
              </a:solidFill>
            </a:endParaRPr>
          </a:p>
          <a:p>
            <a:pPr>
              <a:buFont typeface="Wingdings" pitchFamily="2" charset="2"/>
              <a:buNone/>
            </a:pPr>
            <a:endParaRPr lang="ru-RU">
              <a:solidFill>
                <a:srgbClr val="FF6600"/>
              </a:solidFill>
            </a:endParaRPr>
          </a:p>
          <a:p>
            <a:pPr>
              <a:buFont typeface="Wingdings" pitchFamily="2" charset="2"/>
              <a:buNone/>
            </a:pPr>
            <a:endParaRPr lang="ru-RU">
              <a:solidFill>
                <a:srgbClr val="FF6600"/>
              </a:solidFill>
            </a:endParaRPr>
          </a:p>
          <a:p>
            <a:endParaRPr lang="ru-RU"/>
          </a:p>
        </p:txBody>
      </p:sp>
      <p:pic>
        <p:nvPicPr>
          <p:cNvPr id="29701" name="Picture 5" descr="Jun2619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6238" y="3500438"/>
            <a:ext cx="3101975" cy="321468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188913"/>
            <a:ext cx="8510588" cy="1325562"/>
          </a:xfrm>
        </p:spPr>
        <p:txBody>
          <a:bodyPr/>
          <a:lstStyle/>
          <a:p>
            <a:r>
              <a:rPr lang="ru-RU" sz="4000">
                <a:solidFill>
                  <a:srgbClr val="3E1F00"/>
                </a:solidFill>
              </a:rPr>
              <a:t>Избранник богов</a:t>
            </a:r>
          </a:p>
        </p:txBody>
      </p:sp>
      <p:pic>
        <p:nvPicPr>
          <p:cNvPr id="30724" name="Picture 4" descr="Jun2619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700213"/>
            <a:ext cx="4176713" cy="4068762"/>
          </a:xfrm>
          <a:prstGeom prst="rect">
            <a:avLst/>
          </a:prstGeom>
          <a:noFill/>
        </p:spPr>
      </p:pic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4859338" y="1700213"/>
            <a:ext cx="438785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solidFill>
                  <a:schemeClr val="bg1"/>
                </a:solidFill>
              </a:rPr>
              <a:t>1162</a:t>
            </a:r>
            <a:r>
              <a:rPr lang="en-US">
                <a:solidFill>
                  <a:schemeClr val="bg1"/>
                </a:solidFill>
              </a:rPr>
              <a:t> </a:t>
            </a:r>
            <a:r>
              <a:rPr lang="ru-RU">
                <a:solidFill>
                  <a:schemeClr val="bg1"/>
                </a:solidFill>
              </a:rPr>
              <a:t>г</a:t>
            </a:r>
            <a:r>
              <a:rPr lang="en-US">
                <a:solidFill>
                  <a:schemeClr val="bg1"/>
                </a:solidFill>
              </a:rPr>
              <a:t>.</a:t>
            </a:r>
            <a:r>
              <a:rPr lang="ru-RU">
                <a:solidFill>
                  <a:schemeClr val="bg1"/>
                </a:solidFill>
              </a:rPr>
              <a:t> – глубоко в сердце Азии</a:t>
            </a:r>
            <a:r>
              <a:rPr lang="en-US">
                <a:solidFill>
                  <a:schemeClr val="bg1"/>
                </a:solidFill>
              </a:rPr>
              <a:t>, </a:t>
            </a:r>
            <a:r>
              <a:rPr lang="ru-RU">
                <a:solidFill>
                  <a:schemeClr val="bg1"/>
                </a:solidFill>
              </a:rPr>
              <a:t>на се- </a:t>
            </a:r>
          </a:p>
          <a:p>
            <a:r>
              <a:rPr lang="ru-RU">
                <a:solidFill>
                  <a:schemeClr val="bg1"/>
                </a:solidFill>
              </a:rPr>
              <a:t>вере пустыни Гоби</a:t>
            </a:r>
            <a:r>
              <a:rPr lang="en-US">
                <a:solidFill>
                  <a:schemeClr val="bg1"/>
                </a:solidFill>
              </a:rPr>
              <a:t>, </a:t>
            </a:r>
            <a:r>
              <a:rPr lang="ru-RU">
                <a:solidFill>
                  <a:schemeClr val="bg1"/>
                </a:solidFill>
              </a:rPr>
              <a:t>родился мальчик</a:t>
            </a:r>
            <a:r>
              <a:rPr lang="en-US">
                <a:solidFill>
                  <a:schemeClr val="bg1"/>
                </a:solidFill>
              </a:rPr>
              <a:t>.</a:t>
            </a:r>
          </a:p>
          <a:p>
            <a:r>
              <a:rPr lang="ru-RU">
                <a:solidFill>
                  <a:schemeClr val="bg1"/>
                </a:solidFill>
              </a:rPr>
              <a:t>Он сжимал в кулачке сгусток крови</a:t>
            </a:r>
            <a:r>
              <a:rPr lang="en-US">
                <a:solidFill>
                  <a:schemeClr val="bg1"/>
                </a:solidFill>
              </a:rPr>
              <a:t>.</a:t>
            </a:r>
            <a:endParaRPr lang="ru-RU">
              <a:solidFill>
                <a:schemeClr val="bg1"/>
              </a:solidFill>
            </a:endParaRPr>
          </a:p>
          <a:p>
            <a:r>
              <a:rPr lang="ru-RU">
                <a:solidFill>
                  <a:schemeClr val="bg1"/>
                </a:solidFill>
              </a:rPr>
              <a:t>Это был знак</a:t>
            </a:r>
            <a:r>
              <a:rPr lang="en-US">
                <a:solidFill>
                  <a:schemeClr val="bg1"/>
                </a:solidFill>
              </a:rPr>
              <a:t>.</a:t>
            </a:r>
            <a:r>
              <a:rPr lang="ru-RU">
                <a:solidFill>
                  <a:schemeClr val="bg1"/>
                </a:solidFill>
              </a:rPr>
              <a:t> Небеса пророчили ему</a:t>
            </a:r>
          </a:p>
          <a:p>
            <a:r>
              <a:rPr lang="ru-RU">
                <a:solidFill>
                  <a:schemeClr val="bg1"/>
                </a:solidFill>
              </a:rPr>
              <a:t>славу Великого Воина</a:t>
            </a:r>
            <a:r>
              <a:rPr lang="en-US">
                <a:solidFill>
                  <a:schemeClr val="bg1"/>
                </a:solidFill>
              </a:rPr>
              <a:t>.</a:t>
            </a:r>
          </a:p>
          <a:p>
            <a:r>
              <a:rPr lang="ru-RU">
                <a:solidFill>
                  <a:schemeClr val="bg1"/>
                </a:solidFill>
              </a:rPr>
              <a:t>Звали его Чингисхан</a:t>
            </a:r>
            <a:r>
              <a:rPr lang="en-US">
                <a:solidFill>
                  <a:schemeClr val="bg1"/>
                </a:solidFill>
              </a:rPr>
              <a:t>.</a:t>
            </a:r>
          </a:p>
          <a:p>
            <a:endParaRPr lang="en-US">
              <a:solidFill>
                <a:schemeClr val="bg1"/>
              </a:solidFill>
            </a:endParaRPr>
          </a:p>
          <a:p>
            <a:r>
              <a:rPr lang="ru-RU">
                <a:solidFill>
                  <a:schemeClr val="bg1"/>
                </a:solidFill>
              </a:rPr>
              <a:t>Предсказания верховного шамана</a:t>
            </a:r>
            <a:r>
              <a:rPr lang="en-US">
                <a:solidFill>
                  <a:schemeClr val="bg1"/>
                </a:solidFill>
              </a:rPr>
              <a:t>;</a:t>
            </a:r>
            <a:endParaRPr lang="ru-RU">
              <a:solidFill>
                <a:schemeClr val="bg1"/>
              </a:solidFill>
            </a:endParaRPr>
          </a:p>
          <a:p>
            <a:r>
              <a:rPr lang="ru-RU">
                <a:solidFill>
                  <a:schemeClr val="bg1"/>
                </a:solidFill>
              </a:rPr>
              <a:t>«Я вознесся в небо в священном </a:t>
            </a:r>
          </a:p>
          <a:p>
            <a:r>
              <a:rPr lang="ru-RU">
                <a:solidFill>
                  <a:schemeClr val="bg1"/>
                </a:solidFill>
              </a:rPr>
              <a:t>трансе и боги поведали мне, что от-</a:t>
            </a:r>
          </a:p>
          <a:p>
            <a:r>
              <a:rPr lang="ru-RU">
                <a:solidFill>
                  <a:schemeClr val="bg1"/>
                </a:solidFill>
              </a:rPr>
              <a:t>дадут весь мир Чингисхану и его сы-</a:t>
            </a:r>
          </a:p>
          <a:p>
            <a:r>
              <a:rPr lang="ru-RU">
                <a:solidFill>
                  <a:schemeClr val="bg1"/>
                </a:solidFill>
              </a:rPr>
              <a:t>новьям»</a:t>
            </a:r>
            <a:r>
              <a:rPr lang="en-US">
                <a:solidFill>
                  <a:schemeClr val="bg1"/>
                </a:solidFill>
              </a:rPr>
              <a:t>.</a:t>
            </a:r>
            <a:endParaRPr lang="ru-RU">
              <a:solidFill>
                <a:schemeClr val="bg1"/>
              </a:solidFill>
            </a:endParaRPr>
          </a:p>
          <a:p>
            <a:r>
              <a:rPr lang="ru-RU">
                <a:solidFill>
                  <a:schemeClr val="bg1"/>
                </a:solidFill>
              </a:rPr>
              <a:t> </a:t>
            </a:r>
          </a:p>
          <a:p>
            <a:r>
              <a:rPr lang="ru-RU">
                <a:solidFill>
                  <a:schemeClr val="bg1"/>
                </a:solidFill>
              </a:rPr>
              <a:t>После его смерти была составлена</a:t>
            </a:r>
          </a:p>
          <a:p>
            <a:r>
              <a:rPr lang="ru-RU">
                <a:solidFill>
                  <a:schemeClr val="bg1"/>
                </a:solidFill>
              </a:rPr>
              <a:t>первая монгольская летопись</a:t>
            </a:r>
          </a:p>
          <a:p>
            <a:r>
              <a:rPr lang="ru-RU">
                <a:solidFill>
                  <a:schemeClr val="bg1"/>
                </a:solidFill>
              </a:rPr>
              <a:t>«Тайная история монголов». </a:t>
            </a:r>
          </a:p>
        </p:txBody>
      </p:sp>
      <p:sp>
        <p:nvSpPr>
          <p:cNvPr id="30729" name="AutoShape 9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7956550" y="6308725"/>
            <a:ext cx="431800" cy="360363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30" name="AutoShape 10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532813" y="6308725"/>
            <a:ext cx="431800" cy="3603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260350"/>
            <a:ext cx="8510588" cy="1325563"/>
          </a:xfrm>
        </p:spPr>
        <p:txBody>
          <a:bodyPr/>
          <a:lstStyle/>
          <a:p>
            <a:r>
              <a:rPr lang="ru-RU" sz="4000">
                <a:solidFill>
                  <a:srgbClr val="3E1F00"/>
                </a:solidFill>
              </a:rPr>
              <a:t>Кровожадный и жестокий варвар</a:t>
            </a:r>
          </a:p>
        </p:txBody>
      </p:sp>
      <p:pic>
        <p:nvPicPr>
          <p:cNvPr id="31748" name="Picture 4" descr="Jun2619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484313"/>
            <a:ext cx="4364038" cy="2962275"/>
          </a:xfrm>
          <a:prstGeom prst="rect">
            <a:avLst/>
          </a:prstGeom>
          <a:noFill/>
        </p:spPr>
      </p:pic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5219700" y="1628775"/>
            <a:ext cx="3168650" cy="380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ru-RU">
                <a:solidFill>
                  <a:schemeClr val="bg1"/>
                </a:solidFill>
              </a:rPr>
              <a:t>города на его пути часто сравнивались с землей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ru-RU">
                <a:solidFill>
                  <a:schemeClr val="bg1"/>
                </a:solidFill>
              </a:rPr>
              <a:t>реки меняли свои русла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ru-RU">
                <a:solidFill>
                  <a:schemeClr val="bg1"/>
                </a:solidFill>
              </a:rPr>
              <a:t>пустыни заполнялись беженцами и умирающими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ru-RU">
                <a:solidFill>
                  <a:schemeClr val="bg1"/>
                </a:solidFill>
              </a:rPr>
              <a:t>там</a:t>
            </a:r>
            <a:r>
              <a:rPr lang="en-US">
                <a:solidFill>
                  <a:schemeClr val="bg1"/>
                </a:solidFill>
              </a:rPr>
              <a:t>,</a:t>
            </a:r>
            <a:r>
              <a:rPr lang="ru-RU">
                <a:solidFill>
                  <a:schemeClr val="bg1"/>
                </a:solidFill>
              </a:rPr>
              <a:t> где прошла орда</a:t>
            </a:r>
            <a:r>
              <a:rPr lang="en-US">
                <a:solidFill>
                  <a:schemeClr val="bg1"/>
                </a:solidFill>
              </a:rPr>
              <a:t>,</a:t>
            </a:r>
            <a:r>
              <a:rPr lang="ru-RU">
                <a:solidFill>
                  <a:schemeClr val="bg1"/>
                </a:solidFill>
              </a:rPr>
              <a:t>волки и вороны оставались единственными</a:t>
            </a:r>
            <a:r>
              <a:rPr lang="en-US">
                <a:solidFill>
                  <a:schemeClr val="bg1"/>
                </a:solidFill>
              </a:rPr>
              <a:t> </a:t>
            </a:r>
            <a:r>
              <a:rPr lang="ru-RU">
                <a:solidFill>
                  <a:schemeClr val="bg1"/>
                </a:solidFill>
              </a:rPr>
              <a:t>живыми существами</a:t>
            </a:r>
            <a:r>
              <a:rPr lang="en-US">
                <a:solidFill>
                  <a:schemeClr val="bg1"/>
                </a:solidFill>
              </a:rPr>
              <a:t>.</a:t>
            </a:r>
            <a:endParaRPr lang="ru-RU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ru-RU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ru-RU">
              <a:solidFill>
                <a:schemeClr val="bg1"/>
              </a:solidFill>
            </a:endParaRP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395288" y="5300663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Vv</a:t>
            </a:r>
            <a:endParaRPr lang="ru-RU"/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214313" y="5084763"/>
            <a:ext cx="892968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solidFill>
                  <a:schemeClr val="bg1"/>
                </a:solidFill>
              </a:rPr>
              <a:t>Монголов</a:t>
            </a:r>
            <a:r>
              <a:rPr lang="ru-RU"/>
              <a:t> </a:t>
            </a:r>
            <a:r>
              <a:rPr lang="ru-RU">
                <a:solidFill>
                  <a:schemeClr val="bg1"/>
                </a:solidFill>
              </a:rPr>
              <a:t>называли солдатами Антихриста</a:t>
            </a:r>
            <a:r>
              <a:rPr lang="en-US">
                <a:solidFill>
                  <a:schemeClr val="bg1"/>
                </a:solidFill>
              </a:rPr>
              <a:t>, </a:t>
            </a:r>
            <a:r>
              <a:rPr lang="ru-RU">
                <a:solidFill>
                  <a:schemeClr val="bg1"/>
                </a:solidFill>
              </a:rPr>
              <a:t>которые пришли собрать последний</a:t>
            </a:r>
            <a:r>
              <a:rPr lang="en-US">
                <a:solidFill>
                  <a:schemeClr val="bg1"/>
                </a:solidFill>
              </a:rPr>
              <a:t>,</a:t>
            </a:r>
          </a:p>
          <a:p>
            <a:r>
              <a:rPr lang="ru-RU">
                <a:solidFill>
                  <a:schemeClr val="bg1"/>
                </a:solidFill>
              </a:rPr>
              <a:t>ужасный урожай</a:t>
            </a:r>
            <a:r>
              <a:rPr lang="en-US">
                <a:solidFill>
                  <a:schemeClr val="bg1"/>
                </a:solidFill>
              </a:rPr>
              <a:t>.</a:t>
            </a:r>
            <a:endParaRPr lang="ru-RU">
              <a:solidFill>
                <a:schemeClr val="bg1"/>
              </a:solidFill>
            </a:endParaRPr>
          </a:p>
          <a:p>
            <a:endParaRPr lang="ru-RU">
              <a:solidFill>
                <a:schemeClr val="bg1"/>
              </a:solidFill>
            </a:endParaRPr>
          </a:p>
          <a:p>
            <a:r>
              <a:rPr lang="ru-RU">
                <a:solidFill>
                  <a:schemeClr val="bg1"/>
                </a:solidFill>
              </a:rPr>
              <a:t>Но этот злодей был также Совершенным Воином и Властителем Тронов и Корон</a:t>
            </a:r>
            <a:r>
              <a:rPr lang="en-US">
                <a:solidFill>
                  <a:schemeClr val="bg1"/>
                </a:solidFill>
              </a:rPr>
              <a:t>.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4948238" y="1123950"/>
            <a:ext cx="3584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1766" name="AutoShape 2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80288" y="6381750"/>
            <a:ext cx="504825" cy="47625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767" name="AutoShape 23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6381750"/>
            <a:ext cx="503237" cy="47625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33413" y="0"/>
            <a:ext cx="8510587" cy="1325563"/>
          </a:xfrm>
        </p:spPr>
        <p:txBody>
          <a:bodyPr/>
          <a:lstStyle/>
          <a:p>
            <a:r>
              <a:rPr lang="ru-RU">
                <a:solidFill>
                  <a:srgbClr val="3E1F00"/>
                </a:solidFill>
              </a:rPr>
              <a:t>Великий полководец</a:t>
            </a:r>
          </a:p>
        </p:txBody>
      </p:sp>
      <p:pic>
        <p:nvPicPr>
          <p:cNvPr id="33796" name="Picture 4" descr="Jun2619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975"/>
            <a:ext cx="5905500" cy="3133725"/>
          </a:xfrm>
          <a:prstGeom prst="rect">
            <a:avLst/>
          </a:prstGeom>
          <a:noFill/>
        </p:spPr>
      </p:pic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323850" y="4868863"/>
            <a:ext cx="8281988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>
                <a:solidFill>
                  <a:schemeClr val="bg1"/>
                </a:solidFill>
              </a:rPr>
              <a:t>  для меня стала важна лишь сила воинского духа</a:t>
            </a:r>
          </a:p>
          <a:p>
            <a:pPr>
              <a:buFont typeface="Wingdings" pitchFamily="2" charset="2"/>
              <a:buChar char="§"/>
            </a:pPr>
            <a:r>
              <a:rPr lang="ru-RU">
                <a:solidFill>
                  <a:schemeClr val="bg1"/>
                </a:solidFill>
              </a:rPr>
              <a:t>  не благородством крови воин выигрывает сражение</a:t>
            </a:r>
          </a:p>
          <a:p>
            <a:pPr>
              <a:buFont typeface="Wingdings" pitchFamily="2" charset="2"/>
              <a:buChar char="§"/>
            </a:pPr>
            <a:r>
              <a:rPr lang="ru-RU">
                <a:solidFill>
                  <a:schemeClr val="bg1"/>
                </a:solidFill>
              </a:rPr>
              <a:t>  сила и верность – самое ценное в воине</a:t>
            </a:r>
          </a:p>
          <a:p>
            <a:pPr>
              <a:buFont typeface="Wingdings" pitchFamily="2" charset="2"/>
              <a:buChar char="§"/>
            </a:pPr>
            <a:r>
              <a:rPr lang="ru-RU">
                <a:solidFill>
                  <a:schemeClr val="bg1"/>
                </a:solidFill>
              </a:rPr>
              <a:t>  чтобы выиграть сражение </a:t>
            </a:r>
            <a:r>
              <a:rPr lang="en-US">
                <a:solidFill>
                  <a:schemeClr val="bg1"/>
                </a:solidFill>
              </a:rPr>
              <a:t>,</a:t>
            </a:r>
            <a:r>
              <a:rPr lang="ru-RU">
                <a:solidFill>
                  <a:schemeClr val="bg1"/>
                </a:solidFill>
              </a:rPr>
              <a:t> нужно тяжело трудиться </a:t>
            </a:r>
            <a:r>
              <a:rPr lang="en-US">
                <a:solidFill>
                  <a:schemeClr val="bg1"/>
                </a:solidFill>
              </a:rPr>
              <a:t>,</a:t>
            </a:r>
            <a:r>
              <a:rPr lang="ru-RU">
                <a:solidFill>
                  <a:schemeClr val="bg1"/>
                </a:solidFill>
              </a:rPr>
              <a:t> не каждому в от-</a:t>
            </a:r>
          </a:p>
          <a:p>
            <a:pPr>
              <a:buFont typeface="Wingdings" pitchFamily="2" charset="2"/>
              <a:buNone/>
            </a:pPr>
            <a:r>
              <a:rPr lang="ru-RU">
                <a:solidFill>
                  <a:schemeClr val="bg1"/>
                </a:solidFill>
              </a:rPr>
              <a:t>    дельности</a:t>
            </a:r>
            <a:r>
              <a:rPr lang="en-US">
                <a:solidFill>
                  <a:schemeClr val="bg1"/>
                </a:solidFill>
              </a:rPr>
              <a:t>,</a:t>
            </a:r>
            <a:r>
              <a:rPr lang="ru-RU">
                <a:solidFill>
                  <a:schemeClr val="bg1"/>
                </a:solidFill>
              </a:rPr>
              <a:t> а всем вместе  </a:t>
            </a:r>
          </a:p>
          <a:p>
            <a:pPr>
              <a:buFont typeface="Wingdings" pitchFamily="2" charset="2"/>
              <a:buChar char="§"/>
            </a:pPr>
            <a:endParaRPr lang="ru-RU">
              <a:solidFill>
                <a:schemeClr val="bg1"/>
              </a:solidFill>
            </a:endParaRP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1384300" y="4456113"/>
            <a:ext cx="15271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 </a:t>
            </a:r>
            <a:r>
              <a:rPr lang="ru-RU">
                <a:solidFill>
                  <a:schemeClr val="bg1"/>
                </a:solidFill>
              </a:rPr>
              <a:t>Он говорил</a:t>
            </a:r>
            <a:r>
              <a:rPr lang="en-US">
                <a:solidFill>
                  <a:schemeClr val="bg1"/>
                </a:solidFill>
              </a:rPr>
              <a:t>: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436563" y="4652963"/>
            <a:ext cx="3190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6091238" y="2133600"/>
            <a:ext cx="3052762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 </a:t>
            </a:r>
            <a:r>
              <a:rPr lang="ru-RU">
                <a:solidFill>
                  <a:schemeClr val="bg1"/>
                </a:solidFill>
              </a:rPr>
              <a:t>Чингисхан создал непобе-</a:t>
            </a:r>
          </a:p>
          <a:p>
            <a:r>
              <a:rPr lang="ru-RU">
                <a:solidFill>
                  <a:schemeClr val="bg1"/>
                </a:solidFill>
              </a:rPr>
              <a:t>димую</a:t>
            </a:r>
            <a:r>
              <a:rPr lang="ru-RU"/>
              <a:t> </a:t>
            </a:r>
            <a:r>
              <a:rPr lang="ru-RU">
                <a:solidFill>
                  <a:schemeClr val="bg1"/>
                </a:solidFill>
              </a:rPr>
              <a:t>армию с революци-</a:t>
            </a:r>
          </a:p>
          <a:p>
            <a:r>
              <a:rPr lang="ru-RU">
                <a:solidFill>
                  <a:schemeClr val="bg1"/>
                </a:solidFill>
              </a:rPr>
              <a:t>онной тактикой</a:t>
            </a:r>
            <a:r>
              <a:rPr lang="en-US">
                <a:solidFill>
                  <a:schemeClr val="bg1"/>
                </a:solidFill>
              </a:rPr>
              <a:t>.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5867400" y="278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5867400" y="29241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3831" name="AutoShape 3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80288" y="6381750"/>
            <a:ext cx="503237" cy="47625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3832" name="AutoShape 40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6381750"/>
            <a:ext cx="503237" cy="47625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6" name="Picture 10" descr="Jun2619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6725" y="85725"/>
            <a:ext cx="8208963" cy="6772275"/>
          </a:xfrm>
          <a:prstGeom prst="rect">
            <a:avLst/>
          </a:prstGeom>
          <a:noFill/>
        </p:spPr>
      </p:pic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33413" y="404813"/>
            <a:ext cx="8510587" cy="1325562"/>
          </a:xfrm>
        </p:spPr>
        <p:txBody>
          <a:bodyPr/>
          <a:lstStyle/>
          <a:p>
            <a:r>
              <a:rPr lang="en-US"/>
              <a:t>.</a:t>
            </a:r>
            <a:endParaRPr lang="ru-RU"/>
          </a:p>
        </p:txBody>
      </p:sp>
      <p:sp>
        <p:nvSpPr>
          <p:cNvPr id="348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7605713"/>
            <a:ext cx="8540750" cy="44227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395288" y="3573463"/>
            <a:ext cx="9159875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>
                <a:solidFill>
                  <a:srgbClr val="FFFFCC"/>
                </a:solidFill>
              </a:rPr>
              <a:t>Покоритель трех сильнейших империй</a:t>
            </a:r>
            <a:r>
              <a:rPr lang="en-US" b="1">
                <a:solidFill>
                  <a:srgbClr val="FFFFCC"/>
                </a:solidFill>
              </a:rPr>
              <a:t>,</a:t>
            </a:r>
            <a:r>
              <a:rPr lang="ru-RU" b="1">
                <a:solidFill>
                  <a:srgbClr val="FFFFCC"/>
                </a:solidFill>
              </a:rPr>
              <a:t> он вел своих безжалостных </a:t>
            </a:r>
          </a:p>
          <a:p>
            <a:r>
              <a:rPr lang="ru-RU" b="1">
                <a:solidFill>
                  <a:srgbClr val="FFFFCC"/>
                </a:solidFill>
              </a:rPr>
              <a:t>воинов из мрака пустыни Гоби от победы к победе</a:t>
            </a:r>
            <a:r>
              <a:rPr lang="en-US" b="1">
                <a:solidFill>
                  <a:srgbClr val="FFFFCC"/>
                </a:solidFill>
              </a:rPr>
              <a:t>. </a:t>
            </a:r>
          </a:p>
          <a:p>
            <a:r>
              <a:rPr lang="ru-RU" b="1">
                <a:solidFill>
                  <a:srgbClr val="FFFFCC"/>
                </a:solidFill>
              </a:rPr>
              <a:t>Храбрость</a:t>
            </a:r>
            <a:r>
              <a:rPr lang="en-US" b="1">
                <a:solidFill>
                  <a:srgbClr val="FFFFCC"/>
                </a:solidFill>
              </a:rPr>
              <a:t>,</a:t>
            </a:r>
            <a:r>
              <a:rPr lang="ru-RU" b="1">
                <a:solidFill>
                  <a:srgbClr val="FFFFCC"/>
                </a:solidFill>
              </a:rPr>
              <a:t> хитрость и безграничная вера в то</a:t>
            </a:r>
            <a:r>
              <a:rPr lang="en-US" b="1">
                <a:solidFill>
                  <a:srgbClr val="FFFFCC"/>
                </a:solidFill>
              </a:rPr>
              <a:t>,</a:t>
            </a:r>
            <a:r>
              <a:rPr lang="ru-RU" b="1">
                <a:solidFill>
                  <a:srgbClr val="FFFFCC"/>
                </a:solidFill>
              </a:rPr>
              <a:t> что монголы – хозяева</a:t>
            </a:r>
          </a:p>
          <a:p>
            <a:r>
              <a:rPr lang="ru-RU" b="1">
                <a:solidFill>
                  <a:srgbClr val="FFFFCC"/>
                </a:solidFill>
              </a:rPr>
              <a:t>мира</a:t>
            </a:r>
            <a:r>
              <a:rPr lang="en-US" b="1">
                <a:solidFill>
                  <a:srgbClr val="FFFFCC"/>
                </a:solidFill>
              </a:rPr>
              <a:t>,</a:t>
            </a:r>
            <a:r>
              <a:rPr lang="ru-RU" b="1">
                <a:solidFill>
                  <a:srgbClr val="FFFFCC"/>
                </a:solidFill>
              </a:rPr>
              <a:t> вдохновляли Чингисхана</a:t>
            </a:r>
            <a:r>
              <a:rPr lang="en-US" b="1">
                <a:solidFill>
                  <a:srgbClr val="FFFFCC"/>
                </a:solidFill>
              </a:rPr>
              <a:t>.</a:t>
            </a:r>
            <a:r>
              <a:rPr lang="ru-RU" b="1">
                <a:solidFill>
                  <a:srgbClr val="FFFFCC"/>
                </a:solidFill>
              </a:rPr>
              <a:t> Земли от Армении до Волги приняли</a:t>
            </a:r>
          </a:p>
          <a:p>
            <a:r>
              <a:rPr lang="ru-RU" b="1">
                <a:solidFill>
                  <a:srgbClr val="FFFFCC"/>
                </a:solidFill>
              </a:rPr>
              <a:t>ясу повелителя диких кочевников</a:t>
            </a:r>
            <a:r>
              <a:rPr lang="en-US" b="1">
                <a:solidFill>
                  <a:srgbClr val="FFFFCC"/>
                </a:solidFill>
              </a:rPr>
              <a:t>,</a:t>
            </a:r>
            <a:r>
              <a:rPr lang="ru-RU" b="1">
                <a:solidFill>
                  <a:srgbClr val="FFFFCC"/>
                </a:solidFill>
              </a:rPr>
              <a:t> не имевших ни письменности</a:t>
            </a:r>
            <a:r>
              <a:rPr lang="en-US" b="1">
                <a:solidFill>
                  <a:srgbClr val="FFFFCC"/>
                </a:solidFill>
              </a:rPr>
              <a:t>,</a:t>
            </a:r>
            <a:r>
              <a:rPr lang="ru-RU" b="1">
                <a:solidFill>
                  <a:srgbClr val="FFFFCC"/>
                </a:solidFill>
              </a:rPr>
              <a:t> ни</a:t>
            </a:r>
          </a:p>
          <a:p>
            <a:r>
              <a:rPr lang="ru-RU" b="1">
                <a:solidFill>
                  <a:srgbClr val="FFFFCC"/>
                </a:solidFill>
              </a:rPr>
              <a:t>городов</a:t>
            </a:r>
            <a:r>
              <a:rPr lang="en-US" b="1">
                <a:solidFill>
                  <a:srgbClr val="FFFFCC"/>
                </a:solidFill>
              </a:rPr>
              <a:t>,</a:t>
            </a:r>
            <a:r>
              <a:rPr lang="ru-RU" b="1">
                <a:solidFill>
                  <a:srgbClr val="FFFFCC"/>
                </a:solidFill>
              </a:rPr>
              <a:t> ни религии</a:t>
            </a:r>
            <a:r>
              <a:rPr lang="en-US" b="1">
                <a:solidFill>
                  <a:srgbClr val="FFFFCC"/>
                </a:solidFill>
              </a:rPr>
              <a:t>.</a:t>
            </a:r>
          </a:p>
          <a:p>
            <a:endParaRPr lang="ru-RU" b="1">
              <a:solidFill>
                <a:srgbClr val="FFFFCC"/>
              </a:solidFill>
            </a:endParaRP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-92075" y="23495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1116013" y="1268413"/>
            <a:ext cx="273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539750" y="278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Использованные ресурсы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374650" y="1720850"/>
            <a:ext cx="81565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solidFill>
                  <a:schemeClr val="bg1"/>
                </a:solidFill>
              </a:rPr>
              <a:t>Лэмб Гарольд</a:t>
            </a:r>
            <a:r>
              <a:rPr lang="en-US">
                <a:solidFill>
                  <a:schemeClr val="bg1"/>
                </a:solidFill>
              </a:rPr>
              <a:t>.</a:t>
            </a:r>
            <a:r>
              <a:rPr lang="ru-RU">
                <a:solidFill>
                  <a:schemeClr val="bg1"/>
                </a:solidFill>
              </a:rPr>
              <a:t> Чингисхан </a:t>
            </a:r>
            <a:r>
              <a:rPr lang="en-US">
                <a:solidFill>
                  <a:schemeClr val="bg1"/>
                </a:solidFill>
              </a:rPr>
              <a:t>.</a:t>
            </a:r>
            <a:r>
              <a:rPr lang="ru-RU">
                <a:solidFill>
                  <a:schemeClr val="bg1"/>
                </a:solidFill>
              </a:rPr>
              <a:t>Властелин мира</a:t>
            </a:r>
            <a:r>
              <a:rPr lang="en-US">
                <a:solidFill>
                  <a:schemeClr val="bg1"/>
                </a:solidFill>
              </a:rPr>
              <a:t>.</a:t>
            </a:r>
            <a:r>
              <a:rPr lang="ru-RU">
                <a:solidFill>
                  <a:schemeClr val="bg1"/>
                </a:solidFill>
              </a:rPr>
              <a:t> Москва</a:t>
            </a:r>
            <a:r>
              <a:rPr lang="en-US">
                <a:solidFill>
                  <a:schemeClr val="bg1"/>
                </a:solidFill>
              </a:rPr>
              <a:t>.</a:t>
            </a:r>
            <a:r>
              <a:rPr lang="ru-RU">
                <a:solidFill>
                  <a:schemeClr val="bg1"/>
                </a:solidFill>
              </a:rPr>
              <a:t> Центрполиграф</a:t>
            </a:r>
            <a:r>
              <a:rPr lang="en-US">
                <a:solidFill>
                  <a:schemeClr val="bg1"/>
                </a:solidFill>
              </a:rPr>
              <a:t>. 2007</a:t>
            </a:r>
          </a:p>
          <a:p>
            <a:endParaRPr lang="en-US">
              <a:solidFill>
                <a:schemeClr val="bg1"/>
              </a:solidFill>
            </a:endParaRPr>
          </a:p>
          <a:p>
            <a:r>
              <a:rPr lang="ru-RU">
                <a:solidFill>
                  <a:schemeClr val="bg1"/>
                </a:solidFill>
              </a:rPr>
              <a:t>Джон Мэн</a:t>
            </a:r>
            <a:r>
              <a:rPr lang="en-US">
                <a:solidFill>
                  <a:schemeClr val="bg1"/>
                </a:solidFill>
              </a:rPr>
              <a:t>.</a:t>
            </a:r>
            <a:r>
              <a:rPr lang="ru-RU">
                <a:solidFill>
                  <a:schemeClr val="bg1"/>
                </a:solidFill>
              </a:rPr>
              <a:t> Чингисхан</a:t>
            </a:r>
            <a:r>
              <a:rPr lang="en-US">
                <a:solidFill>
                  <a:schemeClr val="bg1"/>
                </a:solidFill>
              </a:rPr>
              <a:t>. </a:t>
            </a:r>
            <a:r>
              <a:rPr lang="ru-RU">
                <a:solidFill>
                  <a:schemeClr val="bg1"/>
                </a:solidFill>
              </a:rPr>
              <a:t>Москва</a:t>
            </a:r>
            <a:r>
              <a:rPr lang="en-US">
                <a:solidFill>
                  <a:schemeClr val="bg1"/>
                </a:solidFill>
              </a:rPr>
              <a:t>. </a:t>
            </a:r>
            <a:r>
              <a:rPr lang="ru-RU">
                <a:solidFill>
                  <a:schemeClr val="bg1"/>
                </a:solidFill>
              </a:rPr>
              <a:t>Эксмо</a:t>
            </a:r>
            <a:r>
              <a:rPr lang="en-US">
                <a:solidFill>
                  <a:schemeClr val="bg1"/>
                </a:solidFill>
              </a:rPr>
              <a:t>. </a:t>
            </a:r>
            <a:r>
              <a:rPr lang="ru-RU">
                <a:solidFill>
                  <a:schemeClr val="bg1"/>
                </a:solidFill>
              </a:rPr>
              <a:t>2006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374650" y="3016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блака">
  <a:themeElements>
    <a:clrScheme name="Облака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Обла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блака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лака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507</TotalTime>
  <Words>366</Words>
  <Application>Microsoft Office PowerPoint</Application>
  <PresentationFormat>Экран (4:3)</PresentationFormat>
  <Paragraphs>70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Wingdings</vt:lpstr>
      <vt:lpstr>Облака</vt:lpstr>
      <vt:lpstr> </vt:lpstr>
      <vt:lpstr>Чингисхан - человек второго тысячелетия .Великий завоеватель</vt:lpstr>
      <vt:lpstr>Чингисхан. Кто он?</vt:lpstr>
      <vt:lpstr>Избранник богов</vt:lpstr>
      <vt:lpstr>Кровожадный и жестокий варвар</vt:lpstr>
      <vt:lpstr>Великий полководец</vt:lpstr>
      <vt:lpstr>.</vt:lpstr>
      <vt:lpstr>Использованные ресурсы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Чингисхан.Кто он ?</dc:title>
  <dc:creator>Ученик26</dc:creator>
  <cp:lastModifiedBy>Admin</cp:lastModifiedBy>
  <cp:revision>9</cp:revision>
  <dcterms:created xsi:type="dcterms:W3CDTF">2003-02-07T22:40:25Z</dcterms:created>
  <dcterms:modified xsi:type="dcterms:W3CDTF">2012-03-24T10:41:09Z</dcterms:modified>
</cp:coreProperties>
</file>