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handoutMasterIdLst>
    <p:handoutMasterId r:id="rId19"/>
  </p:handoutMasterIdLst>
  <p:sldIdLst>
    <p:sldId id="262" r:id="rId3"/>
    <p:sldId id="265" r:id="rId4"/>
    <p:sldId id="267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2" r:id="rId13"/>
    <p:sldId id="293" r:id="rId14"/>
    <p:sldId id="286" r:id="rId15"/>
    <p:sldId id="283" r:id="rId16"/>
    <p:sldId id="284" r:id="rId17"/>
    <p:sldId id="28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lr>
        <a:srgbClr val="F9F9F9"/>
      </a:buClr>
      <a:buSzPct val="65000"/>
      <a:buChar char="•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9F9F9"/>
      </a:buClr>
      <a:buSzPct val="65000"/>
      <a:buChar char="•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9F9F9"/>
      </a:buClr>
      <a:buSzPct val="65000"/>
      <a:buChar char="•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9F9F9"/>
      </a:buClr>
      <a:buSzPct val="65000"/>
      <a:buChar char="•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9F9F9"/>
      </a:buClr>
      <a:buSzPct val="65000"/>
      <a:buChar char="•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333333"/>
    <a:srgbClr val="800000"/>
    <a:srgbClr val="336600"/>
    <a:srgbClr val="663300"/>
    <a:srgbClr val="F4F4C4"/>
    <a:srgbClr val="0099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3838" autoAdjust="0"/>
  </p:normalViewPr>
  <p:slideViewPr>
    <p:cSldViewPr>
      <p:cViewPr>
        <p:scale>
          <a:sx n="66" d="100"/>
          <a:sy n="66" d="100"/>
        </p:scale>
        <p:origin x="-150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06/relationships/legacyDocTextInfo" Target="legacyDocTextInfo.bin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51632E6-AEDD-48C6-8962-9C04991FA04D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97E5E7-F9CE-4CF0-9DE8-8D4AD1300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B4BCD-8B03-4745-9D65-55E27ED65E0D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6D85C-0FB8-4C34-82BB-26F25E785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07BA3-8858-46F6-A091-E7CC6A0C78FF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833FF-B664-4A48-B76F-DA152D7B7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324-EF42-46FE-8FE3-3D87BFF191CF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9AB02-7C64-459C-B372-56ADE7CF5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3122D-C973-4097-83D8-ED381571A48D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CA63F-0155-4AFA-A973-31269FD09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278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30663"/>
            <a:ext cx="8229600" cy="22780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B35DA-86C4-4A71-BFDE-FB14A30AD662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62D18-F6EF-48F5-9524-8D70A045D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B8679-51E6-4103-AF90-B67A1E5AC95F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4D1CF-A4E0-4420-9336-ED9E4CACC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CA633-C4AD-4118-8C25-62D1F4D359B6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5FFD-C572-4F8D-A2F2-9F97D7270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862F7-F0BD-42A9-BA61-F78B961028A3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6C09-C81E-4F4F-A8BA-7A37D3E39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8EB1D-4CAB-4A0B-908C-03F52EEF8D22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CFE2-5168-46B5-884B-ADE88D020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E0D82-2AA5-422C-865D-6A5376948603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49850-CAA5-46F7-A0A1-DACFC8207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7B2BC-D5FE-4EF6-8561-40EEC18E3702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D19EA-085B-43F8-9470-D62100E49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A0B1F-11C4-4B36-AA16-4E7ADADC5F56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D64C-6EDD-431F-B7D3-9CF4105D0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5BADF-25DB-4CFB-8966-6973082F375A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9F8D-E553-44F9-A859-E42130A25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7B09C-C8EF-4589-957E-AD73DD489EC8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B7F88-7295-40E3-821C-8345F9B84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736F4-570B-4EF0-AB87-706D857F73C4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EBD32-291F-4050-AA61-3CD7D74E3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AA9C1-0E0B-4A4A-96FE-24C5AE36B01E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ADBDB-C5CD-4B0E-9664-987A0D8EB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AAC7F-4603-419F-97A7-65F7D2ED635F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BAC1A-C025-467E-A95A-74D925195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2B875-90CD-473F-9687-93A2BCE36C9F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EE8CA-8C49-44B9-B5D3-DE0CAAA8C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BFBE0-EAB6-4386-A93F-75B27F697019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BA476-CDEF-4603-B42B-01FA59C8C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70E71-EA11-4B91-861F-170F0CB0A220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8ABD7-D1E9-4904-B076-73AC89163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B0FC1-7DFB-4913-BF07-2836D16D0F0C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A09A-1055-4CA8-B2F3-9B33DE352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B6A07-95BF-4C89-851E-C133C57E7EB0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176C5-C7A0-47D9-84F1-5A6FABC21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A33CD-3B11-448B-96D6-52FD9AADAA14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C5DA9-F19E-4F65-A2C2-23EB7BF6C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F6123-60D7-4E1F-82F0-39789BCD186C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F266B-3E19-4F2E-9AB2-4FB434328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913816-1CF9-4889-A76F-4E393CC97ECE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7C35D1-50D4-4C5D-9601-A9428A95B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22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ransition>
    <p:cu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4284820-7E5D-4EC6-BB35-B982CA175872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7CE298B-BE9C-4F74-823C-B5CA847C5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0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84;&#1072;&#1084;&#1072;\&#1082;&#1086;&#1085;&#1089;&#1087;&#1077;&#1082;&#1090;&#1099;%20&#1048;&#1089;&#1090;&#1086;&#1088;&#1080;&#1103;\&#1082;%20&#1091;&#1088;&#1086;&#1082;&#1091;%20&#1085;&#1072;&#1096;&#1077;&#1089;&#1090;&#1074;&#1080;&#1077;\911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91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250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411" y="285728"/>
            <a:ext cx="91285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/>
              <a:t>Монголо-татары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0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4F4C4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8366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838200" indent="-838200"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3. Отражение угрозы с Запада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sz="half" idx="1"/>
          </p:nvPr>
        </p:nvSpPr>
        <p:spPr>
          <a:xfrm>
            <a:off x="179388" y="692150"/>
            <a:ext cx="8713787" cy="1871663"/>
          </a:xfrm>
        </p:spPr>
        <p:txBody>
          <a:bodyPr/>
          <a:lstStyle/>
          <a:p>
            <a:pPr eaLnBrk="1" hangingPunct="1">
              <a:buClr>
                <a:srgbClr val="663300"/>
              </a:buClr>
              <a:buSzPct val="70000"/>
              <a:buFont typeface="Wingdings 2" pitchFamily="18" charset="2"/>
              <a:buChar char="¨"/>
            </a:pPr>
            <a:r>
              <a:rPr lang="ru-RU" b="1" smtClean="0">
                <a:solidFill>
                  <a:schemeClr val="bg1"/>
                </a:solidFill>
                <a:latin typeface="Algerian" pitchFamily="82" charset="0"/>
              </a:rPr>
              <a:t>В первой половине </a:t>
            </a:r>
            <a:r>
              <a:rPr lang="en-US" b="1" smtClean="0">
                <a:solidFill>
                  <a:schemeClr val="bg1"/>
                </a:solidFill>
                <a:latin typeface="Algerian" pitchFamily="82" charset="0"/>
              </a:rPr>
              <a:t>XIII</a:t>
            </a:r>
            <a:r>
              <a:rPr lang="ru-RU" b="1" smtClean="0">
                <a:solidFill>
                  <a:schemeClr val="bg1"/>
                </a:solidFill>
                <a:latin typeface="Algerian" pitchFamily="82" charset="0"/>
              </a:rPr>
              <a:t> в. Северо-Западной Руси пришлось столкнуться с опасностью с запада – с наступлением немецких рыцарей-крестоносцев, а также шведских и датских феодалов </a:t>
            </a:r>
          </a:p>
        </p:txBody>
      </p:sp>
      <p:pic>
        <p:nvPicPr>
          <p:cNvPr id="14340" name="Picture 4" descr="Рисунок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6000" contrast="6000"/>
          </a:blip>
          <a:srcRect/>
          <a:stretch>
            <a:fillRect/>
          </a:stretch>
        </p:blipFill>
        <p:spPr>
          <a:xfrm>
            <a:off x="1763713" y="2568575"/>
            <a:ext cx="5472112" cy="4165600"/>
          </a:xfrm>
          <a:noFill/>
          <a:ln w="38100" cmpd="dbl">
            <a:solidFill>
              <a:srgbClr val="996600"/>
            </a:solidFill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4F4C4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6921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Проблемный вопрос: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836613"/>
            <a:ext cx="8713788" cy="2089150"/>
          </a:xfrm>
        </p:spPr>
        <p:txBody>
          <a:bodyPr/>
          <a:lstStyle/>
          <a:p>
            <a:pPr eaLnBrk="1" hangingPunct="1">
              <a:buClr>
                <a:srgbClr val="663300"/>
              </a:buClr>
              <a:buSzPct val="70000"/>
              <a:buFont typeface="Wingdings 2" pitchFamily="18" charset="2"/>
              <a:buChar char="¨"/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Почему в борьбе с шведскими феодалами и немецкими рыцарями Русь смогла выстоять, а устоять перед монголо-татарами не удалось?</a:t>
            </a:r>
          </a:p>
        </p:txBody>
      </p:sp>
      <p:graphicFrame>
        <p:nvGraphicFramePr>
          <p:cNvPr id="56380" name="Group 60"/>
          <p:cNvGraphicFramePr>
            <a:graphicFrameLocks noGrp="1"/>
          </p:cNvGraphicFramePr>
          <p:nvPr>
            <p:ph sz="half" idx="2"/>
          </p:nvPr>
        </p:nvGraphicFramePr>
        <p:xfrm>
          <a:off x="179388" y="2636838"/>
          <a:ext cx="8785225" cy="3149601"/>
        </p:xfrm>
        <a:graphic>
          <a:graphicData uri="http://schemas.openxmlformats.org/drawingml/2006/table">
            <a:tbl>
              <a:tblPr/>
              <a:tblGrid>
                <a:gridCol w="4248150"/>
                <a:gridCol w="4537075"/>
              </a:tblGrid>
              <a:tr h="151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lgerian" pitchFamily="82" charset="0"/>
                        </a:rPr>
                        <a:t>Причины поражения Руси в столкновении с татаро-монголами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lgerian" pitchFamily="82" charset="0"/>
                        </a:rPr>
                        <a:t>Главные причины эффективности отпора на Западе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3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4F4C4"/>
            </a:gs>
            <a:gs pos="50000">
              <a:srgbClr val="FFFFFF"/>
            </a:gs>
            <a:gs pos="100000">
              <a:srgbClr val="F4F4C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i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98425" y="2878138"/>
            <a:ext cx="3205163" cy="1031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 algn="ctr">
              <a:buFontTx/>
              <a:buNone/>
              <a:defRPr/>
            </a:pPr>
            <a:r>
              <a:rPr lang="ru-RU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Коллаж выполнил</a:t>
            </a:r>
          </a:p>
          <a:p>
            <a:pPr marL="533400" indent="-533400" algn="ctr">
              <a:buFontTx/>
              <a:buNone/>
              <a:defRPr/>
            </a:pPr>
            <a:r>
              <a:rPr lang="ru-RU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Федоров Павел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95288" y="-3175"/>
            <a:ext cx="52292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>
              <a:buFontTx/>
              <a:buNone/>
              <a:defRPr/>
            </a:pPr>
            <a:r>
              <a:rPr lang="ru-RU" sz="4000" b="1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«ИГО» Илья Глазунов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4F4C4"/>
            </a:gs>
            <a:gs pos="50000">
              <a:srgbClr val="FFFFFF"/>
            </a:gs>
            <a:gs pos="100000">
              <a:srgbClr val="F4F4C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xfrm>
            <a:off x="250825" y="0"/>
            <a:ext cx="8569325" cy="10525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838200" indent="-838200"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4. Ордынское владычество на Руси</a:t>
            </a:r>
          </a:p>
        </p:txBody>
      </p:sp>
      <p:graphicFrame>
        <p:nvGraphicFramePr>
          <p:cNvPr id="1026" name="Organization Chart 3"/>
          <p:cNvGraphicFramePr>
            <a:graphicFrameLocks/>
          </p:cNvGraphicFramePr>
          <p:nvPr>
            <p:ph idx="1"/>
          </p:nvPr>
        </p:nvGraphicFramePr>
        <p:xfrm>
          <a:off x="179388" y="1052513"/>
          <a:ext cx="8713787" cy="5256212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4F4C4"/>
            </a:gs>
            <a:gs pos="50000">
              <a:srgbClr val="FFFFFF"/>
            </a:gs>
            <a:gs pos="100000">
              <a:srgbClr val="F4F4C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В результате урока «Нашествие» мне открылись:</a:t>
            </a:r>
            <a:br>
              <a:rPr lang="ru-RU" sz="4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</a:br>
            <a:endParaRPr lang="ru-RU" sz="4000" smtClean="0">
              <a:ln>
                <a:noFill/>
              </a:ln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827088" y="1341438"/>
            <a:ext cx="7704137" cy="5111750"/>
          </a:xfrm>
          <a:ln w="38100" cmpd="dbl">
            <a:solidFill>
              <a:srgbClr val="996600"/>
            </a:solidFill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ru-RU" b="1" smtClean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1) Две самые главные причины поражения русских дружин в сражениях с монголо-татарами</a:t>
            </a:r>
            <a:r>
              <a:rPr lang="ru-RU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: </a:t>
            </a:r>
            <a:r>
              <a:rPr lang="ru-RU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……………………………………………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2)  Два самых важных имени: ………………….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3)  Два самых важных события (даты):………………………………………………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4)  Два самых важных качества личности правителя (человека): …………………………..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4F4C4"/>
            </a:gs>
            <a:gs pos="50000">
              <a:srgbClr val="FFFFFF"/>
            </a:gs>
            <a:gs pos="100000">
              <a:srgbClr val="F4F4C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Домашнее задание: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69925" indent="-533400" eaLnBrk="1" hangingPunct="1">
              <a:buClr>
                <a:srgbClr val="663300"/>
              </a:buClr>
              <a:buFont typeface="Wingdings 2" pitchFamily="18" charset="2"/>
              <a:buNone/>
              <a:defRPr/>
            </a:pPr>
            <a:r>
              <a:rPr lang="ru-RU" sz="32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Определите основные экономические, политические, социальные и культурные последствия ига для Руси,  </a:t>
            </a:r>
            <a:r>
              <a:rPr lang="ru-RU" sz="32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используя  § 5 </a:t>
            </a:r>
            <a:endParaRPr lang="ru-RU" sz="3200" b="1" smtClean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669925" indent="-533400" eaLnBrk="1" hangingPunct="1">
              <a:buFont typeface="Wingdings 2" pitchFamily="18" charset="2"/>
              <a:buNone/>
              <a:defRPr/>
            </a:pPr>
            <a:r>
              <a:rPr lang="ru-RU" sz="32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  </a:t>
            </a:r>
            <a:r>
              <a:rPr lang="ru-RU" sz="32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с. 26 – 28 и другие источники</a:t>
            </a:r>
            <a:r>
              <a:rPr lang="ru-RU" sz="3200" smtClean="0">
                <a:solidFill>
                  <a:srgbClr val="663300"/>
                </a:solidFill>
                <a:latin typeface="Algerian" pitchFamily="82" charset="0"/>
              </a:rPr>
              <a:t> </a:t>
            </a:r>
            <a:r>
              <a:rPr lang="ru-RU" sz="32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;</a:t>
            </a:r>
          </a:p>
          <a:p>
            <a:pPr marL="669925" indent="-533400" eaLnBrk="1" hangingPunct="1">
              <a:buFont typeface="Wingdings 2" pitchFamily="18" charset="2"/>
              <a:buNone/>
              <a:defRPr/>
            </a:pPr>
            <a:r>
              <a:rPr lang="ru-RU" sz="32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Подготовиться к контролю знаний по разделу. </a:t>
            </a:r>
          </a:p>
        </p:txBody>
      </p:sp>
      <p:pic>
        <p:nvPicPr>
          <p:cNvPr id="19460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954588"/>
            <a:ext cx="21605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2"/>
            </a:gs>
            <a:gs pos="50000">
              <a:srgbClr val="F4F4C4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Тема: Борьба Руси с иноземными захватчиками</a:t>
            </a:r>
            <a: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395288" y="1916113"/>
            <a:ext cx="8229600" cy="4421187"/>
          </a:xfrm>
          <a:ln w="38100" cmpd="dbl">
            <a:solidFill>
              <a:srgbClr val="336600"/>
            </a:solidFill>
          </a:ln>
        </p:spPr>
        <p:txBody>
          <a:bodyPr/>
          <a:lstStyle/>
          <a:p>
            <a:pPr marL="609600" indent="-609600" algn="ctr" eaLnBrk="1" hangingPunct="1">
              <a:buClr>
                <a:schemeClr val="bg1"/>
              </a:buClr>
              <a:buFontTx/>
              <a:buNone/>
            </a:pPr>
            <a:r>
              <a:rPr lang="ru-RU" sz="3400" b="1" smtClean="0">
                <a:solidFill>
                  <a:schemeClr val="bg1"/>
                </a:solidFill>
                <a:latin typeface="Algerian" pitchFamily="82" charset="0"/>
              </a:rPr>
              <a:t>План:</a:t>
            </a:r>
            <a:endParaRPr lang="en-US" sz="3400" b="1" smtClean="0">
              <a:solidFill>
                <a:schemeClr val="bg1"/>
              </a:solidFill>
              <a:latin typeface="Algerian" pitchFamily="82" charset="0"/>
            </a:endParaRPr>
          </a:p>
          <a:p>
            <a:pPr marL="609600" indent="-609600" eaLnBrk="1" hangingPunct="1">
              <a:buClr>
                <a:schemeClr val="bg1"/>
              </a:buClr>
              <a:buFontTx/>
              <a:buAutoNum type="arabicPeriod"/>
            </a:pPr>
            <a:r>
              <a:rPr lang="ru-RU" sz="3400" b="1" smtClean="0">
                <a:solidFill>
                  <a:schemeClr val="bg1"/>
                </a:solidFill>
                <a:latin typeface="Algerian" pitchFamily="82" charset="0"/>
              </a:rPr>
              <a:t>Монголо-татарское нашествие.</a:t>
            </a:r>
            <a:endParaRPr lang="ru-RU" sz="3400" smtClean="0">
              <a:solidFill>
                <a:schemeClr val="bg1"/>
              </a:solidFill>
              <a:latin typeface="Algerian" pitchFamily="82" charset="0"/>
            </a:endParaRPr>
          </a:p>
          <a:p>
            <a:pPr marL="609600" indent="-609600" eaLnBrk="1" hangingPunct="1">
              <a:buClr>
                <a:schemeClr val="bg1"/>
              </a:buClr>
              <a:buFontTx/>
              <a:buAutoNum type="arabicPeriod"/>
            </a:pPr>
            <a:r>
              <a:rPr lang="ru-RU" sz="3400" b="1" smtClean="0">
                <a:solidFill>
                  <a:schemeClr val="bg1"/>
                </a:solidFill>
                <a:latin typeface="Algerian" pitchFamily="82" charset="0"/>
              </a:rPr>
              <a:t>Поход Батыя и начало монголо-татарского ига.</a:t>
            </a:r>
            <a:endParaRPr lang="ru-RU" sz="3400" smtClean="0">
              <a:solidFill>
                <a:schemeClr val="bg1"/>
              </a:solidFill>
              <a:latin typeface="Algerian" pitchFamily="82" charset="0"/>
            </a:endParaRPr>
          </a:p>
          <a:p>
            <a:pPr marL="609600" indent="-609600" eaLnBrk="1" hangingPunct="1">
              <a:buClr>
                <a:schemeClr val="bg1"/>
              </a:buClr>
              <a:buFontTx/>
              <a:buAutoNum type="arabicPeriod"/>
            </a:pPr>
            <a:r>
              <a:rPr lang="ru-RU" sz="3400" b="1" smtClean="0">
                <a:solidFill>
                  <a:schemeClr val="bg1"/>
                </a:solidFill>
                <a:latin typeface="Algerian" pitchFamily="82" charset="0"/>
              </a:rPr>
              <a:t>Отражение угрозы с Запада.</a:t>
            </a:r>
            <a:endParaRPr lang="ru-RU" sz="3400" smtClean="0">
              <a:solidFill>
                <a:schemeClr val="bg1"/>
              </a:solidFill>
              <a:latin typeface="Algerian" pitchFamily="82" charset="0"/>
            </a:endParaRPr>
          </a:p>
          <a:p>
            <a:pPr marL="609600" indent="-609600" eaLnBrk="1" hangingPunct="1">
              <a:buClr>
                <a:schemeClr val="bg1"/>
              </a:buClr>
              <a:buFontTx/>
              <a:buAutoNum type="arabicPeriod"/>
            </a:pPr>
            <a:r>
              <a:rPr lang="ru-RU" sz="3400" b="1" smtClean="0">
                <a:solidFill>
                  <a:schemeClr val="bg1"/>
                </a:solidFill>
                <a:latin typeface="Algerian" pitchFamily="82" charset="0"/>
              </a:rPr>
              <a:t>Ордынское владычество на Руси.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92275" y="724535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CC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>
          <a:xfrm>
            <a:off x="395288" y="0"/>
            <a:ext cx="8569325" cy="12684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1. Монголо-татарское нашествие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sz="half" idx="2"/>
          </p:nvPr>
        </p:nvSpPr>
        <p:spPr>
          <a:xfrm>
            <a:off x="4643438" y="1341438"/>
            <a:ext cx="4284662" cy="5327650"/>
          </a:xfrm>
        </p:spPr>
        <p:txBody>
          <a:bodyPr/>
          <a:lstStyle/>
          <a:p>
            <a:pPr marL="533400" indent="-533400" eaLnBrk="1" hangingPunct="1">
              <a:buClr>
                <a:schemeClr val="bg1"/>
              </a:buClr>
              <a:buFontTx/>
              <a:buAutoNum type="arabicPeriod"/>
            </a:pPr>
            <a:r>
              <a:rPr lang="ru-RU" sz="2800" b="1" smtClean="0">
                <a:solidFill>
                  <a:schemeClr val="bg1"/>
                </a:solidFill>
                <a:latin typeface="Algerian" pitchFamily="82" charset="0"/>
              </a:rPr>
              <a:t>На какой территории проживали? </a:t>
            </a:r>
          </a:p>
          <a:p>
            <a:pPr marL="533400" indent="-533400" eaLnBrk="1" hangingPunct="1">
              <a:buClr>
                <a:schemeClr val="bg1"/>
              </a:buClr>
              <a:buFontTx/>
              <a:buAutoNum type="arabicPeriod"/>
            </a:pPr>
            <a:r>
              <a:rPr lang="ru-RU" sz="2800" b="1" smtClean="0">
                <a:solidFill>
                  <a:schemeClr val="bg1"/>
                </a:solidFill>
                <a:latin typeface="Algerian" pitchFamily="82" charset="0"/>
              </a:rPr>
              <a:t>На какой стадии общественных отношений находились?</a:t>
            </a:r>
          </a:p>
          <a:p>
            <a:pPr marL="533400" indent="-533400" eaLnBrk="1" hangingPunct="1">
              <a:buClr>
                <a:schemeClr val="bg1"/>
              </a:buClr>
              <a:buFontTx/>
              <a:buAutoNum type="arabicPeriod"/>
            </a:pPr>
            <a:r>
              <a:rPr lang="ru-RU" sz="2800" b="1" smtClean="0">
                <a:solidFill>
                  <a:schemeClr val="bg1"/>
                </a:solidFill>
                <a:latin typeface="Algerian" pitchFamily="82" charset="0"/>
              </a:rPr>
              <a:t>Какова военная организация?</a:t>
            </a:r>
          </a:p>
          <a:p>
            <a:pPr marL="533400" indent="-533400" eaLnBrk="1" hangingPunct="1">
              <a:buClr>
                <a:schemeClr val="bg1"/>
              </a:buClr>
              <a:buFontTx/>
              <a:buAutoNum type="arabicPeriod"/>
            </a:pPr>
            <a:r>
              <a:rPr lang="ru-RU" sz="2800" b="1" smtClean="0">
                <a:solidFill>
                  <a:schemeClr val="bg1"/>
                </a:solidFill>
                <a:latin typeface="Algerian" pitchFamily="82" charset="0"/>
              </a:rPr>
              <a:t>Кто возглавил борьбу монголо</a:t>
            </a:r>
            <a:r>
              <a:rPr lang="en-US" sz="2800" b="1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ru-RU" sz="2800" b="1" smtClean="0">
                <a:solidFill>
                  <a:schemeClr val="bg1"/>
                </a:solidFill>
                <a:latin typeface="Algerian" pitchFamily="82" charset="0"/>
              </a:rPr>
              <a:t>-</a:t>
            </a:r>
            <a:r>
              <a:rPr lang="en-US" sz="2800" b="1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ru-RU" sz="2800" b="1" smtClean="0">
                <a:solidFill>
                  <a:schemeClr val="bg1"/>
                </a:solidFill>
                <a:latin typeface="Algerian" pitchFamily="82" charset="0"/>
              </a:rPr>
              <a:t>татар за объединение?</a:t>
            </a:r>
          </a:p>
        </p:txBody>
      </p:sp>
      <p:pic>
        <p:nvPicPr>
          <p:cNvPr id="7172" name="Picture 4" descr="cbe1d4443670"/>
          <p:cNvPicPr>
            <a:picLocks noChangeAspect="1" noChangeArrowheads="1"/>
          </p:cNvPicPr>
          <p:nvPr/>
        </p:nvPicPr>
        <p:blipFill>
          <a:blip r:embed="rId2" cstate="print">
            <a:lum contrast="60000"/>
          </a:blip>
          <a:srcRect/>
          <a:stretch>
            <a:fillRect/>
          </a:stretch>
        </p:blipFill>
        <p:spPr bwMode="auto">
          <a:xfrm>
            <a:off x="611188" y="1412875"/>
            <a:ext cx="3694112" cy="4856163"/>
          </a:xfrm>
          <a:prstGeom prst="rect">
            <a:avLst/>
          </a:prstGeom>
          <a:noFill/>
          <a:ln w="38100" cmpd="dbl">
            <a:solidFill>
              <a:srgbClr val="3366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4F4C4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Монголо - татары, их занятия и общественные отношения</a:t>
            </a:r>
            <a: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sz="half" idx="1"/>
          </p:nvPr>
        </p:nvSpPr>
        <p:spPr>
          <a:xfrm>
            <a:off x="0" y="981075"/>
            <a:ext cx="5580063" cy="5516563"/>
          </a:xfrm>
        </p:spPr>
        <p:txBody>
          <a:bodyPr/>
          <a:lstStyle/>
          <a:p>
            <a:pPr algn="just" eaLnBrk="1" hangingPunct="1">
              <a:buClr>
                <a:srgbClr val="663300"/>
              </a:buClr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Проживали на территории Центральной Азии.</a:t>
            </a:r>
            <a:endParaRPr lang="en-US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lgerian" pitchFamily="82" charset="0"/>
            </a:endParaRPr>
          </a:p>
          <a:p>
            <a:pPr algn="just" eaLnBrk="1" hangingPunct="1">
              <a:buClr>
                <a:srgbClr val="663300"/>
              </a:buClr>
              <a:buFont typeface="Wingdings 2" pitchFamily="18" charset="2"/>
              <a:buChar char="¨"/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 К  концу Х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II</a:t>
            </a: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 века находились на стадии разложения первобытно-общинного строя. </a:t>
            </a:r>
            <a:endParaRPr lang="en-US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lgerian" pitchFamily="82" charset="0"/>
            </a:endParaRPr>
          </a:p>
          <a:p>
            <a:pPr algn="just" eaLnBrk="1" hangingPunct="1">
              <a:buClr>
                <a:srgbClr val="663300"/>
              </a:buClr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Возникновение и развитие государственности носило военизированный характер.</a:t>
            </a:r>
          </a:p>
          <a:p>
            <a:pPr algn="just" eaLnBrk="1" hangingPunct="1">
              <a:buClr>
                <a:srgbClr val="663300"/>
              </a:buClr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 В начале Х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II</a:t>
            </a: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 века главной задачей Чингисхан провозгласил  </a:t>
            </a:r>
            <a:r>
              <a:rPr lang="ru-RU" b="1" u="sng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завоевание мирового господства</a:t>
            </a: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.</a:t>
            </a:r>
          </a:p>
        </p:txBody>
      </p:sp>
      <p:pic>
        <p:nvPicPr>
          <p:cNvPr id="8196" name="Picture 4" descr="g-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1268413"/>
            <a:ext cx="2879725" cy="2376487"/>
          </a:xfrm>
          <a:prstGeom prst="rect">
            <a:avLst/>
          </a:prstGeom>
          <a:noFill/>
          <a:ln w="38100" cmpd="dbl">
            <a:solidFill>
              <a:srgbClr val="336600"/>
            </a:solidFill>
            <a:miter lim="800000"/>
            <a:headEnd/>
            <a:tailEnd/>
          </a:ln>
        </p:spPr>
      </p:pic>
      <p:pic>
        <p:nvPicPr>
          <p:cNvPr id="8197" name="Picture 6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4149725"/>
            <a:ext cx="2876550" cy="2390775"/>
          </a:xfrm>
          <a:prstGeom prst="rect">
            <a:avLst/>
          </a:prstGeom>
          <a:noFill/>
          <a:ln w="38100" cmpd="dbl">
            <a:solidFill>
              <a:srgbClr val="3366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4F4C4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8366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Завоевания монголо – татар в </a:t>
            </a:r>
            <a:r>
              <a:rPr lang="en-US" sz="4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XIII</a:t>
            </a:r>
            <a:r>
              <a:rPr lang="ru-RU" sz="4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 в</a:t>
            </a:r>
            <a:r>
              <a:rPr lang="ru-RU" sz="4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4000" smtClean="0">
              <a:ln>
                <a:noFill/>
              </a:ln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gerian" pitchFamily="82" charset="0"/>
            </a:endParaRPr>
          </a:p>
        </p:txBody>
      </p:sp>
      <p:pic>
        <p:nvPicPr>
          <p:cNvPr id="9219" name="Picture 3" descr="mongo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19088"/>
            <a:ext cx="9144000" cy="6307137"/>
          </a:xfr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4F4C4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body" sz="half" idx="1"/>
          </p:nvPr>
        </p:nvSpPr>
        <p:spPr>
          <a:xfrm>
            <a:off x="0" y="0"/>
            <a:ext cx="9144000" cy="1989138"/>
          </a:xfrm>
        </p:spPr>
        <p:txBody>
          <a:bodyPr/>
          <a:lstStyle/>
          <a:p>
            <a:pPr eaLnBrk="1" hangingPunct="1">
              <a:buClr>
                <a:srgbClr val="663300"/>
              </a:buClr>
              <a:buSzPct val="70000"/>
              <a:buFont typeface="Wingdings 2" pitchFamily="18" charset="2"/>
              <a:buChar char="¨"/>
              <a:defRPr/>
            </a:pPr>
            <a:r>
              <a:rPr lang="ru-RU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По свидетельствам Галицко-Волынской летописи русские дружины впервые столкнулись с монголо-татарскими войсками в </a:t>
            </a:r>
            <a:r>
              <a:rPr lang="ru-RU" b="1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1223 г. на реке Калке</a:t>
            </a:r>
            <a:r>
              <a:rPr lang="ru-RU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, оказывая помощь половцам. Потерпели поражение…</a:t>
            </a:r>
          </a:p>
        </p:txBody>
      </p:sp>
      <p:pic>
        <p:nvPicPr>
          <p:cNvPr id="10243" name="Picture 3" descr="Рисунок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1844675"/>
            <a:ext cx="7200900" cy="4802188"/>
          </a:xfr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95738" y="544512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000" b="1">
                <a:latin typeface="Algerian" pitchFamily="82" charset="0"/>
              </a:rPr>
              <a:t>1223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11638" y="5013325"/>
            <a:ext cx="381000" cy="593725"/>
            <a:chOff x="2448" y="3024"/>
            <a:chExt cx="240" cy="390"/>
          </a:xfrm>
        </p:grpSpPr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>
              <a:off x="2448" y="3024"/>
              <a:ext cx="240" cy="288"/>
            </a:xfrm>
            <a:prstGeom prst="irregularSeal1">
              <a:avLst/>
            </a:prstGeom>
            <a:solidFill>
              <a:srgbClr val="FF0000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2520" y="3153"/>
              <a:ext cx="116" cy="26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4F4C4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838200" indent="-838200"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2. Поход Батыя и начало монголо-татарского ига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sz="half" idx="1"/>
          </p:nvPr>
        </p:nvSpPr>
        <p:spPr>
          <a:xfrm>
            <a:off x="0" y="1412875"/>
            <a:ext cx="5435600" cy="51117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Algerian" pitchFamily="82" charset="0"/>
              </a:rPr>
              <a:t>«Был страшный год, когда все страны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Algerian" pitchFamily="82" charset="0"/>
              </a:rPr>
              <a:t>Боялись больше чем огня,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Algerian" pitchFamily="82" charset="0"/>
              </a:rPr>
              <a:t>Батыя, внука Чингисхана,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Algerian" pitchFamily="82" charset="0"/>
              </a:rPr>
              <a:t>Свое соседство с ним кляня.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Algerian" pitchFamily="82" charset="0"/>
              </a:rPr>
              <a:t>Был страшный век, когда монголы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Algerian" pitchFamily="82" charset="0"/>
              </a:rPr>
              <a:t>На Русь лавиною пошли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Algerian" pitchFamily="82" charset="0"/>
              </a:rPr>
              <a:t>В осенний день, по степи голой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Algerian" pitchFamily="82" charset="0"/>
              </a:rPr>
              <a:t>Топча сухие ковыли.» </a:t>
            </a:r>
          </a:p>
        </p:txBody>
      </p:sp>
      <p:pic>
        <p:nvPicPr>
          <p:cNvPr id="36868" name="Picture 4" descr="geng2var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34025" y="1989138"/>
            <a:ext cx="3387725" cy="3744912"/>
          </a:xfrm>
          <a:effectLst>
            <a:outerShdw dist="215526" dir="18900000" algn="ctr" rotWithShape="0">
              <a:srgbClr val="336600">
                <a:alpha val="50000"/>
              </a:srgbClr>
            </a:outerShdw>
          </a:effectLst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300788" y="6021388"/>
            <a:ext cx="205898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>
              <a:buFontTx/>
              <a:buNone/>
              <a:defRPr/>
            </a:pPr>
            <a:r>
              <a:rPr lang="ru-RU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Хан Батый</a:t>
            </a:r>
            <a:r>
              <a:rPr lang="ru-RU"/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4F4C4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971550" y="274638"/>
            <a:ext cx="7488238" cy="5619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ПОХОД ХАНА БАТЫЯ НА РУСЬ</a:t>
            </a:r>
            <a:r>
              <a:rPr lang="ru-RU" sz="2900" b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900" b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2900" b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291" name="Picture 3" descr="t-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48000"/>
          </a:blip>
          <a:srcRect l="2229" t="1331" r="2228" b="2989"/>
          <a:stretch>
            <a:fillRect/>
          </a:stretch>
        </p:blipFill>
        <p:spPr>
          <a:xfrm>
            <a:off x="1547813" y="620713"/>
            <a:ext cx="6192837" cy="6048375"/>
          </a:xfrm>
          <a:noFill/>
          <a:ln>
            <a:solidFill>
              <a:srgbClr val="996600"/>
            </a:solidFill>
          </a:ln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79388" y="3068638"/>
            <a:ext cx="128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36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1236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861300" y="3068638"/>
            <a:ext cx="127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36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1240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4F4C4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9223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Проблемный вопрос: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196975"/>
            <a:ext cx="3600450" cy="5184775"/>
          </a:xfrm>
          <a:ln w="38100" cmpd="dbl">
            <a:solidFill>
              <a:srgbClr val="663300"/>
            </a:solidFill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    </a:t>
            </a:r>
            <a:r>
              <a:rPr lang="ru-RU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Чем можно объяснить победы монголо - татар при условии, что по характеру общественного строя они стояли ниже многих завоеванных ими стран?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643438" y="1125538"/>
            <a:ext cx="4284662" cy="5254625"/>
          </a:xfrm>
          <a:prstGeom prst="rect">
            <a:avLst/>
          </a:prstGeom>
          <a:noFill/>
          <a:ln w="38100" cmpd="dbl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800" b="1" u="sng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Главные причины</a:t>
            </a:r>
            <a:r>
              <a:rPr lang="ru-RU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 </a:t>
            </a:r>
            <a:r>
              <a:rPr lang="ru-RU" sz="2800" b="1" u="sng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поражения Руси:</a:t>
            </a:r>
          </a:p>
          <a:p>
            <a:pPr marL="342900" indent="-34290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1.Раздробленность и отсутствие единства</a:t>
            </a:r>
          </a:p>
          <a:p>
            <a:pPr marL="342900" indent="-34290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 в русских землях.</a:t>
            </a:r>
          </a:p>
          <a:p>
            <a:pPr marL="342900" indent="-34290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2. Высокое воинское мастерство монгольского войска.</a:t>
            </a:r>
          </a:p>
          <a:p>
            <a:pPr marL="342900" indent="-34290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3. Столкновение двух различных типов организации общества</a:t>
            </a:r>
          </a:p>
          <a:p>
            <a:pPr marL="342900" indent="-342900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sz="2800" b="1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851275" y="3573463"/>
            <a:ext cx="792163" cy="485775"/>
          </a:xfrm>
          <a:prstGeom prst="rightArrow">
            <a:avLst>
              <a:gd name="adj1" fmla="val 50000"/>
              <a:gd name="adj2" fmla="val 40768"/>
            </a:avLst>
          </a:prstGeom>
          <a:solidFill>
            <a:srgbClr val="6633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562</TotalTime>
  <Words>467</Words>
  <Application>Microsoft Office PowerPoint</Application>
  <PresentationFormat>Экран (4:3)</PresentationFormat>
  <Paragraphs>75</Paragraphs>
  <Slides>16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Times New Roman</vt:lpstr>
      <vt:lpstr>Arial</vt:lpstr>
      <vt:lpstr>Wingdings 2</vt:lpstr>
      <vt:lpstr>Wingdings</vt:lpstr>
      <vt:lpstr>Wingdings 3</vt:lpstr>
      <vt:lpstr>Calibri</vt:lpstr>
      <vt:lpstr>Algerian</vt:lpstr>
      <vt:lpstr>Апекс</vt:lpstr>
      <vt:lpstr>Оформление по умолчанию</vt:lpstr>
      <vt:lpstr>Слайд 1</vt:lpstr>
      <vt:lpstr>Тема: Борьба Руси с иноземными захватчиками </vt:lpstr>
      <vt:lpstr>1. Монголо-татарское нашествие</vt:lpstr>
      <vt:lpstr>Монголо - татары, их занятия и общественные отношения </vt:lpstr>
      <vt:lpstr>Завоевания монголо – татар в XIII  в.</vt:lpstr>
      <vt:lpstr>Слайд 6</vt:lpstr>
      <vt:lpstr>2. Поход Батыя и начало монголо-татарского ига</vt:lpstr>
      <vt:lpstr>ПОХОД ХАНА БАТЫЯ НА РУСЬ </vt:lpstr>
      <vt:lpstr>Проблемный вопрос:</vt:lpstr>
      <vt:lpstr>3. Отражение угрозы с Запада</vt:lpstr>
      <vt:lpstr>Проблемный вопрос:</vt:lpstr>
      <vt:lpstr>Слайд 12</vt:lpstr>
      <vt:lpstr>Слайд 13</vt:lpstr>
      <vt:lpstr>4. Ордынское владычество на Руси</vt:lpstr>
      <vt:lpstr>В результате урока «Нашествие» мне открылись: </vt:lpstr>
      <vt:lpstr>Домашнее задание: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невский</dc:title>
  <dc:creator>Дима</dc:creator>
  <cp:lastModifiedBy>Николай</cp:lastModifiedBy>
  <cp:revision>36</cp:revision>
  <dcterms:created xsi:type="dcterms:W3CDTF">2008-10-02T15:40:27Z</dcterms:created>
  <dcterms:modified xsi:type="dcterms:W3CDTF">2012-09-27T12:23:47Z</dcterms:modified>
</cp:coreProperties>
</file>