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1"/>
  </p:notesMasterIdLst>
  <p:handoutMasterIdLst>
    <p:handoutMasterId r:id="rId32"/>
  </p:handoutMasterIdLst>
  <p:sldIdLst>
    <p:sldId id="256" r:id="rId2"/>
    <p:sldId id="295" r:id="rId3"/>
    <p:sldId id="276" r:id="rId4"/>
    <p:sldId id="274" r:id="rId5"/>
    <p:sldId id="257" r:id="rId6"/>
    <p:sldId id="260" r:id="rId7"/>
    <p:sldId id="278" r:id="rId8"/>
    <p:sldId id="273" r:id="rId9"/>
    <p:sldId id="261" r:id="rId10"/>
    <p:sldId id="272" r:id="rId11"/>
    <p:sldId id="277" r:id="rId12"/>
    <p:sldId id="263" r:id="rId13"/>
    <p:sldId id="267" r:id="rId14"/>
    <p:sldId id="275" r:id="rId15"/>
    <p:sldId id="265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90" r:id="rId25"/>
    <p:sldId id="291" r:id="rId26"/>
    <p:sldId id="292" r:id="rId27"/>
    <p:sldId id="293" r:id="rId28"/>
    <p:sldId id="294" r:id="rId29"/>
    <p:sldId id="280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28"/>
    <p:penClr>
      <a:srgbClr val="FF0000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94" autoAdjust="0"/>
    <p:restoredTop sz="93606" autoAdjust="0"/>
  </p:normalViewPr>
  <p:slideViewPr>
    <p:cSldViewPr>
      <p:cViewPr varScale="1">
        <p:scale>
          <a:sx n="68" d="100"/>
          <a:sy n="68" d="100"/>
        </p:scale>
        <p:origin x="-14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58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7512744915135545E-2"/>
          <c:y val="3.7460875984252087E-2"/>
          <c:w val="0.88385043171303979"/>
          <c:h val="0.71047539370078761"/>
        </c:manualLayout>
      </c:layout>
      <c:line3D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волнений за год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5"/>
              <c:layout>
                <c:manualLayout>
                  <c:x val="-1.3310889984970242E-2"/>
                  <c:y val="8.6738996213535466E-2"/>
                </c:manualLayout>
              </c:layout>
              <c:showVal val="1"/>
            </c:dLbl>
            <c:spPr>
              <a:solidFill>
                <a:srgbClr val="FFFF00"/>
              </a:solidFill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Лист1!$A$2:$A$10</c:f>
              <c:strCache>
                <c:ptCount val="9"/>
                <c:pt idx="0">
                  <c:v>1824-1834</c:v>
                </c:pt>
                <c:pt idx="1">
                  <c:v>1845-1854</c:v>
                </c:pt>
                <c:pt idx="2">
                  <c:v>1858</c:v>
                </c:pt>
                <c:pt idx="3">
                  <c:v>1859</c:v>
                </c:pt>
                <c:pt idx="4">
                  <c:v>1860</c:v>
                </c:pt>
                <c:pt idx="5">
                  <c:v>1861</c:v>
                </c:pt>
                <c:pt idx="6">
                  <c:v>1862</c:v>
                </c:pt>
                <c:pt idx="7">
                  <c:v>1863</c:v>
                </c:pt>
                <c:pt idx="8">
                  <c:v>1864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19</c:v>
                </c:pt>
                <c:pt idx="1">
                  <c:v>35</c:v>
                </c:pt>
                <c:pt idx="2">
                  <c:v>86</c:v>
                </c:pt>
                <c:pt idx="3">
                  <c:v>90</c:v>
                </c:pt>
                <c:pt idx="4">
                  <c:v>128</c:v>
                </c:pt>
                <c:pt idx="5">
                  <c:v>1176</c:v>
                </c:pt>
                <c:pt idx="6">
                  <c:v>400</c:v>
                </c:pt>
                <c:pt idx="7">
                  <c:v>386</c:v>
                </c:pt>
                <c:pt idx="8">
                  <c:v>75</c:v>
                </c:pt>
              </c:numCache>
            </c:numRef>
          </c:val>
        </c:ser>
        <c:ser>
          <c:idx val="2"/>
          <c:order val="1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1824-1834</c:v>
                </c:pt>
                <c:pt idx="1">
                  <c:v>1845-1854</c:v>
                </c:pt>
                <c:pt idx="2">
                  <c:v>1858</c:v>
                </c:pt>
                <c:pt idx="3">
                  <c:v>1859</c:v>
                </c:pt>
                <c:pt idx="4">
                  <c:v>1860</c:v>
                </c:pt>
                <c:pt idx="5">
                  <c:v>1861</c:v>
                </c:pt>
                <c:pt idx="6">
                  <c:v>1862</c:v>
                </c:pt>
                <c:pt idx="7">
                  <c:v>1863</c:v>
                </c:pt>
                <c:pt idx="8">
                  <c:v>1864</c:v>
                </c:pt>
              </c:strCache>
            </c:strRef>
          </c:cat>
          <c:val>
            <c:numRef>
              <c:f>Лист1!$D$2:$D$10</c:f>
            </c:numRef>
          </c:val>
        </c:ser>
        <c:axId val="71559808"/>
        <c:axId val="63992192"/>
        <c:axId val="63975872"/>
      </c:line3DChart>
      <c:catAx>
        <c:axId val="71559808"/>
        <c:scaling>
          <c:orientation val="minMax"/>
        </c:scaling>
        <c:axPos val="b"/>
        <c:tickLblPos val="nextTo"/>
        <c:crossAx val="63992192"/>
        <c:crosses val="autoZero"/>
        <c:auto val="1"/>
        <c:lblAlgn val="ctr"/>
        <c:lblOffset val="100"/>
      </c:catAx>
      <c:valAx>
        <c:axId val="63992192"/>
        <c:scaling>
          <c:orientation val="minMax"/>
        </c:scaling>
        <c:delete val="1"/>
        <c:axPos val="l"/>
        <c:numFmt formatCode="General" sourceLinked="1"/>
        <c:tickLblPos val="none"/>
        <c:crossAx val="71559808"/>
        <c:crosses val="autoZero"/>
        <c:crossBetween val="between"/>
      </c:valAx>
      <c:serAx>
        <c:axId val="63975872"/>
        <c:scaling>
          <c:orientation val="minMax"/>
        </c:scaling>
        <c:delete val="1"/>
        <c:axPos val="b"/>
        <c:tickLblPos val="none"/>
        <c:crossAx val="63992192"/>
        <c:crosses val="autoZero"/>
      </c:ser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15 нечерноземных губерний</c:v>
                </c:pt>
              </c:strCache>
            </c:strRef>
          </c:tx>
          <c:explosion val="25"/>
          <c:cat>
            <c:strRef>
              <c:f>Лист1!$A$2:$A$3</c:f>
              <c:strCache>
                <c:ptCount val="2"/>
                <c:pt idx="0">
                  <c:v>Всего было у крестьян земли в пользовании до реформы</c:v>
                </c:pt>
                <c:pt idx="1">
                  <c:v>Отрезано у крестьян земли до реформы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14550</c:v>
                </c:pt>
                <c:pt idx="1">
                  <c:v>1437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7.4617777511900504E-2"/>
          <c:y val="0.23818388458630108"/>
          <c:w val="0.92538222248809965"/>
          <c:h val="0.761816115413699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21 черноземная губернии</c:v>
                </c:pt>
              </c:strCache>
            </c:strRef>
          </c:tx>
          <c:explosion val="25"/>
          <c:cat>
            <c:strRef>
              <c:f>Лист1!$A$2:$A$3</c:f>
              <c:strCache>
                <c:ptCount val="2"/>
                <c:pt idx="0">
                  <c:v>Всего было у крестьян земли в пользовании до реформы</c:v>
                </c:pt>
                <c:pt idx="1">
                  <c:v>Отрезано у крестьян земли после реформы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14619</c:v>
                </c:pt>
                <c:pt idx="1">
                  <c:v>3825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8040435594302174E-2"/>
          <c:y val="5.0895915354330884E-2"/>
          <c:w val="0.92391912881139548"/>
          <c:h val="0.93125000000000002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Лист1!$A$2</c:f>
              <c:strCache>
                <c:ptCount val="1"/>
                <c:pt idx="0">
                  <c:v>Черноземные губернии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219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Лист1!$A$2</c:f>
              <c:strCache>
                <c:ptCount val="1"/>
                <c:pt idx="0">
                  <c:v>Черноземные губернии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123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Черноземные губернии</c:v>
                </c:pt>
              </c:strCache>
            </c:strRef>
          </c:cat>
          <c:val>
            <c:numRef>
              <c:f>Лист1!$D$2</c:f>
            </c:numRef>
          </c:val>
        </c:ser>
        <c:shape val="box"/>
        <c:axId val="94095232"/>
        <c:axId val="94096768"/>
        <c:axId val="0"/>
      </c:bar3DChart>
      <c:catAx>
        <c:axId val="94095232"/>
        <c:scaling>
          <c:orientation val="minMax"/>
        </c:scaling>
        <c:delete val="1"/>
        <c:axPos val="b"/>
        <c:tickLblPos val="none"/>
        <c:crossAx val="94096768"/>
        <c:crosses val="autoZero"/>
        <c:auto val="1"/>
        <c:lblAlgn val="ctr"/>
        <c:lblOffset val="100"/>
      </c:catAx>
      <c:valAx>
        <c:axId val="94096768"/>
        <c:scaling>
          <c:orientation val="minMax"/>
        </c:scaling>
        <c:delete val="1"/>
        <c:axPos val="l"/>
        <c:numFmt formatCode="0%" sourceLinked="1"/>
        <c:tickLblPos val="none"/>
        <c:crossAx val="94095232"/>
        <c:crosses val="autoZero"/>
        <c:crossBetween val="between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0"/>
          <c:y val="3.4036179215954601E-2"/>
          <c:w val="0.91744416105066129"/>
          <c:h val="0.93192764156809293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Ценность надельной земли по продажным ценам 1854-1858 гг.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Лист1!$A$2</c:f>
              <c:strCache>
                <c:ptCount val="1"/>
                <c:pt idx="0">
                  <c:v>Нечерноземные губернии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155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скрытая надбавка за выкуп крестьянами своей личности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Лист1!$A$2</c:f>
              <c:strCache>
                <c:ptCount val="1"/>
                <c:pt idx="0">
                  <c:v>Нечерноземные губернии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187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Нечерноземные губернии</c:v>
                </c:pt>
              </c:strCache>
            </c:strRef>
          </c:cat>
          <c:val>
            <c:numRef>
              <c:f>Лист1!$D$2</c:f>
            </c:numRef>
          </c:val>
        </c:ser>
        <c:shape val="box"/>
        <c:axId val="85089280"/>
        <c:axId val="85095168"/>
        <c:axId val="0"/>
      </c:bar3DChart>
      <c:catAx>
        <c:axId val="85089280"/>
        <c:scaling>
          <c:orientation val="minMax"/>
        </c:scaling>
        <c:delete val="1"/>
        <c:axPos val="b"/>
        <c:tickLblPos val="none"/>
        <c:crossAx val="85095168"/>
        <c:crosses val="autoZero"/>
        <c:auto val="1"/>
        <c:lblAlgn val="ctr"/>
        <c:lblOffset val="100"/>
      </c:catAx>
      <c:valAx>
        <c:axId val="85095168"/>
        <c:scaling>
          <c:orientation val="minMax"/>
        </c:scaling>
        <c:delete val="1"/>
        <c:axPos val="l"/>
        <c:numFmt formatCode="0%" sourceLinked="1"/>
        <c:tickLblPos val="none"/>
        <c:crossAx val="85089280"/>
        <c:crosses val="autoZero"/>
        <c:crossBetween val="between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1190859745742528E-4"/>
          <c:y val="0"/>
          <c:w val="0.95034083514530165"/>
          <c:h val="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по 43 губерниям Европейской России</c:v>
                </c:pt>
              </c:strCache>
            </c:strRef>
          </c:tx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spPr>
              <a:solidFill>
                <a:schemeClr val="accent4">
                  <a:lumMod val="75000"/>
                </a:schemeClr>
              </a:solidFill>
            </c:spPr>
          </c:dPt>
          <c:dLbls>
            <c:txPr>
              <a:bodyPr/>
              <a:lstStyle/>
              <a:p>
                <a:pPr>
                  <a:defRPr sz="40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3"/>
                <c:pt idx="0">
                  <c:v>Губернии с преобладанием капиталистической системы</c:v>
                </c:pt>
                <c:pt idx="1">
                  <c:v>Губернии с преобладанием смешанной системы</c:v>
                </c:pt>
                <c:pt idx="2">
                  <c:v>Губернии с преобладанием отработочной системы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3"/>
                <c:pt idx="0">
                  <c:v>19</c:v>
                </c:pt>
                <c:pt idx="1">
                  <c:v>7</c:v>
                </c:pt>
                <c:pt idx="2">
                  <c:v>17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1FBC56-1870-4961-83BD-724E6B784C7A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EA5AAB-E558-4308-9925-64031E2125C8}">
      <dgm:prSet phldrT="[Текст]"/>
      <dgm:spPr/>
      <dgm:t>
        <a:bodyPr/>
        <a:lstStyle/>
        <a:p>
          <a:r>
            <a:rPr lang="ru-RU" dirty="0" smtClean="0"/>
            <a:t>ОТМЕНА КРЕПОСТНОГО ПРАВА В РОССИИ</a:t>
          </a:r>
          <a:endParaRPr lang="ru-RU" dirty="0"/>
        </a:p>
      </dgm:t>
    </dgm:pt>
    <dgm:pt modelId="{01498690-8005-4C7A-AA99-6460958E02E9}" type="parTrans" cxnId="{8A3D45D6-64E0-4A6A-9056-B85A90EC10AF}">
      <dgm:prSet/>
      <dgm:spPr/>
      <dgm:t>
        <a:bodyPr/>
        <a:lstStyle/>
        <a:p>
          <a:endParaRPr lang="ru-RU"/>
        </a:p>
      </dgm:t>
    </dgm:pt>
    <dgm:pt modelId="{BDF38EBF-A2BE-492B-87AF-761E80265D07}" type="sibTrans" cxnId="{8A3D45D6-64E0-4A6A-9056-B85A90EC10AF}">
      <dgm:prSet/>
      <dgm:spPr/>
      <dgm:t>
        <a:bodyPr/>
        <a:lstStyle/>
        <a:p>
          <a:endParaRPr lang="ru-RU"/>
        </a:p>
      </dgm:t>
    </dgm:pt>
    <dgm:pt modelId="{AE3130D0-B5A5-421D-A7A3-57B2F5E7AB7D}">
      <dgm:prSet phldrT="[Текст]"/>
      <dgm:spPr/>
      <dgm:t>
        <a:bodyPr/>
        <a:lstStyle/>
        <a:p>
          <a:r>
            <a:rPr lang="ru-RU" dirty="0" smtClean="0"/>
            <a:t>ПОРАЖЕНИЕ РОССИИ В КРЫМСКОЙ ВОЙНЕ</a:t>
          </a:r>
        </a:p>
        <a:p>
          <a:r>
            <a:rPr lang="ru-RU" dirty="0" smtClean="0"/>
            <a:t> (1853-1856 гг.)</a:t>
          </a:r>
          <a:endParaRPr lang="ru-RU" dirty="0"/>
        </a:p>
      </dgm:t>
    </dgm:pt>
    <dgm:pt modelId="{B01FA48F-1C8E-4A9F-AACF-E6C043E6803D}" type="parTrans" cxnId="{0F6228D4-BF3E-4F73-BFD2-DBF46EE3C41F}">
      <dgm:prSet/>
      <dgm:spPr/>
      <dgm:t>
        <a:bodyPr/>
        <a:lstStyle/>
        <a:p>
          <a:endParaRPr lang="ru-RU"/>
        </a:p>
      </dgm:t>
    </dgm:pt>
    <dgm:pt modelId="{060355C8-E4F1-42BC-9948-D53AB1636D3E}" type="sibTrans" cxnId="{0F6228D4-BF3E-4F73-BFD2-DBF46EE3C41F}">
      <dgm:prSet/>
      <dgm:spPr/>
      <dgm:t>
        <a:bodyPr/>
        <a:lstStyle/>
        <a:p>
          <a:endParaRPr lang="ru-RU"/>
        </a:p>
      </dgm:t>
    </dgm:pt>
    <dgm:pt modelId="{7798ED94-089E-4898-8FFE-F39D9A506198}">
      <dgm:prSet phldrT="[Текст]"/>
      <dgm:spPr/>
      <dgm:t>
        <a:bodyPr/>
        <a:lstStyle/>
        <a:p>
          <a:r>
            <a:rPr lang="ru-RU" dirty="0" smtClean="0"/>
            <a:t>ТЕХНИКО-ЭКОНОМИЧЕСКАЯ ОТСТАЛОСТЬ РОССИИ</a:t>
          </a:r>
          <a:endParaRPr lang="ru-RU" dirty="0"/>
        </a:p>
      </dgm:t>
    </dgm:pt>
    <dgm:pt modelId="{F9887FAA-CCF5-47D3-8E7F-246D7806913A}" type="parTrans" cxnId="{80CE9461-4C46-4B15-9C4E-59A8C6F9E143}">
      <dgm:prSet/>
      <dgm:spPr/>
      <dgm:t>
        <a:bodyPr/>
        <a:lstStyle/>
        <a:p>
          <a:endParaRPr lang="ru-RU"/>
        </a:p>
      </dgm:t>
    </dgm:pt>
    <dgm:pt modelId="{BBA54E09-705F-4E5B-89FD-2AF00AB568EE}" type="sibTrans" cxnId="{80CE9461-4C46-4B15-9C4E-59A8C6F9E143}">
      <dgm:prSet/>
      <dgm:spPr/>
      <dgm:t>
        <a:bodyPr/>
        <a:lstStyle/>
        <a:p>
          <a:endParaRPr lang="ru-RU"/>
        </a:p>
      </dgm:t>
    </dgm:pt>
    <dgm:pt modelId="{8771DEBA-90A4-4DBD-9303-B4B2D0362AC4}">
      <dgm:prSet phldrT="[Текст]"/>
      <dgm:spPr/>
      <dgm:t>
        <a:bodyPr/>
        <a:lstStyle/>
        <a:p>
          <a:r>
            <a:rPr lang="ru-RU" dirty="0" smtClean="0"/>
            <a:t>УГРОЗА ПОТЕРЯТЬ СТАТУС ВЕЛИКОЙ ДЕРЖАВЫ</a:t>
          </a:r>
          <a:endParaRPr lang="ru-RU" dirty="0"/>
        </a:p>
      </dgm:t>
    </dgm:pt>
    <dgm:pt modelId="{D5458C0E-F407-43D4-9325-9DB35CF8086D}" type="parTrans" cxnId="{64244BD4-C9FB-4058-B2C4-E6E28EF60103}">
      <dgm:prSet/>
      <dgm:spPr/>
      <dgm:t>
        <a:bodyPr/>
        <a:lstStyle/>
        <a:p>
          <a:endParaRPr lang="ru-RU"/>
        </a:p>
      </dgm:t>
    </dgm:pt>
    <dgm:pt modelId="{20F85C49-F2E5-4F01-AB1D-1DE5516B21F3}" type="sibTrans" cxnId="{64244BD4-C9FB-4058-B2C4-E6E28EF60103}">
      <dgm:prSet/>
      <dgm:spPr/>
      <dgm:t>
        <a:bodyPr/>
        <a:lstStyle/>
        <a:p>
          <a:endParaRPr lang="ru-RU"/>
        </a:p>
      </dgm:t>
    </dgm:pt>
    <dgm:pt modelId="{56ABC097-055D-462B-9613-FD93E7CAAABB}" type="pres">
      <dgm:prSet presAssocID="{921FBC56-1870-4961-83BD-724E6B784C7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A8C675-0209-4C38-AD96-B8D93D4A74EC}" type="pres">
      <dgm:prSet presAssocID="{35EA5AAB-E558-4308-9925-64031E2125C8}" presName="centerShape" presStyleLbl="node0" presStyleIdx="0" presStyleCnt="1"/>
      <dgm:spPr/>
      <dgm:t>
        <a:bodyPr/>
        <a:lstStyle/>
        <a:p>
          <a:endParaRPr lang="ru-RU"/>
        </a:p>
      </dgm:t>
    </dgm:pt>
    <dgm:pt modelId="{EF3865E8-08C6-4740-9D02-69E83637F793}" type="pres">
      <dgm:prSet presAssocID="{B01FA48F-1C8E-4A9F-AACF-E6C043E6803D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2F07A7CB-6872-4F16-B0AD-26162ED9988C}" type="pres">
      <dgm:prSet presAssocID="{AE3130D0-B5A5-421D-A7A3-57B2F5E7AB7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C42CD0-ADB4-4C63-A2B4-68122195F53B}" type="pres">
      <dgm:prSet presAssocID="{F9887FAA-CCF5-47D3-8E7F-246D7806913A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115380E3-266E-4847-9884-CF81380124F7}" type="pres">
      <dgm:prSet presAssocID="{7798ED94-089E-4898-8FFE-F39D9A50619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573868-E3CC-4312-B08A-6E0BE9BD4AB0}" type="pres">
      <dgm:prSet presAssocID="{D5458C0E-F407-43D4-9325-9DB35CF8086D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35DB52FC-3BEB-4E8B-8E8D-4D0FB7F1ADF3}" type="pres">
      <dgm:prSet presAssocID="{8771DEBA-90A4-4DBD-9303-B4B2D0362AC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C875B9-FD46-453B-B673-B3410B855932}" type="presOf" srcId="{7798ED94-089E-4898-8FFE-F39D9A506198}" destId="{115380E3-266E-4847-9884-CF81380124F7}" srcOrd="0" destOrd="0" presId="urn:microsoft.com/office/officeart/2005/8/layout/radial4"/>
    <dgm:cxn modelId="{8A3D45D6-64E0-4A6A-9056-B85A90EC10AF}" srcId="{921FBC56-1870-4961-83BD-724E6B784C7A}" destId="{35EA5AAB-E558-4308-9925-64031E2125C8}" srcOrd="0" destOrd="0" parTransId="{01498690-8005-4C7A-AA99-6460958E02E9}" sibTransId="{BDF38EBF-A2BE-492B-87AF-761E80265D07}"/>
    <dgm:cxn modelId="{045FDB29-009F-43DD-A07D-E626FD0F42FB}" type="presOf" srcId="{921FBC56-1870-4961-83BD-724E6B784C7A}" destId="{56ABC097-055D-462B-9613-FD93E7CAAABB}" srcOrd="0" destOrd="0" presId="urn:microsoft.com/office/officeart/2005/8/layout/radial4"/>
    <dgm:cxn modelId="{FA4A71FF-1E60-4FCF-9788-DFF30D633189}" type="presOf" srcId="{AE3130D0-B5A5-421D-A7A3-57B2F5E7AB7D}" destId="{2F07A7CB-6872-4F16-B0AD-26162ED9988C}" srcOrd="0" destOrd="0" presId="urn:microsoft.com/office/officeart/2005/8/layout/radial4"/>
    <dgm:cxn modelId="{54C15F13-5B16-48E0-9304-DE6DB9011095}" type="presOf" srcId="{35EA5AAB-E558-4308-9925-64031E2125C8}" destId="{8EA8C675-0209-4C38-AD96-B8D93D4A74EC}" srcOrd="0" destOrd="0" presId="urn:microsoft.com/office/officeart/2005/8/layout/radial4"/>
    <dgm:cxn modelId="{0F6228D4-BF3E-4F73-BFD2-DBF46EE3C41F}" srcId="{35EA5AAB-E558-4308-9925-64031E2125C8}" destId="{AE3130D0-B5A5-421D-A7A3-57B2F5E7AB7D}" srcOrd="0" destOrd="0" parTransId="{B01FA48F-1C8E-4A9F-AACF-E6C043E6803D}" sibTransId="{060355C8-E4F1-42BC-9948-D53AB1636D3E}"/>
    <dgm:cxn modelId="{80CE9461-4C46-4B15-9C4E-59A8C6F9E143}" srcId="{35EA5AAB-E558-4308-9925-64031E2125C8}" destId="{7798ED94-089E-4898-8FFE-F39D9A506198}" srcOrd="1" destOrd="0" parTransId="{F9887FAA-CCF5-47D3-8E7F-246D7806913A}" sibTransId="{BBA54E09-705F-4E5B-89FD-2AF00AB568EE}"/>
    <dgm:cxn modelId="{64244BD4-C9FB-4058-B2C4-E6E28EF60103}" srcId="{35EA5AAB-E558-4308-9925-64031E2125C8}" destId="{8771DEBA-90A4-4DBD-9303-B4B2D0362AC4}" srcOrd="2" destOrd="0" parTransId="{D5458C0E-F407-43D4-9325-9DB35CF8086D}" sibTransId="{20F85C49-F2E5-4F01-AB1D-1DE5516B21F3}"/>
    <dgm:cxn modelId="{E1D46843-493F-4A6A-BBCB-5F11AE33C3F8}" type="presOf" srcId="{B01FA48F-1C8E-4A9F-AACF-E6C043E6803D}" destId="{EF3865E8-08C6-4740-9D02-69E83637F793}" srcOrd="0" destOrd="0" presId="urn:microsoft.com/office/officeart/2005/8/layout/radial4"/>
    <dgm:cxn modelId="{44F03D73-D014-4C69-9D2B-319FB501F7EB}" type="presOf" srcId="{8771DEBA-90A4-4DBD-9303-B4B2D0362AC4}" destId="{35DB52FC-3BEB-4E8B-8E8D-4D0FB7F1ADF3}" srcOrd="0" destOrd="0" presId="urn:microsoft.com/office/officeart/2005/8/layout/radial4"/>
    <dgm:cxn modelId="{77C19741-379A-4F16-9376-6659290A52B1}" type="presOf" srcId="{F9887FAA-CCF5-47D3-8E7F-246D7806913A}" destId="{E0C42CD0-ADB4-4C63-A2B4-68122195F53B}" srcOrd="0" destOrd="0" presId="urn:microsoft.com/office/officeart/2005/8/layout/radial4"/>
    <dgm:cxn modelId="{65E60F05-94A8-4C78-BD06-6FA5B942602A}" type="presOf" srcId="{D5458C0E-F407-43D4-9325-9DB35CF8086D}" destId="{C2573868-E3CC-4312-B08A-6E0BE9BD4AB0}" srcOrd="0" destOrd="0" presId="urn:microsoft.com/office/officeart/2005/8/layout/radial4"/>
    <dgm:cxn modelId="{D0C4C5E6-BDD9-49FD-9810-77A6EA9E25AB}" type="presParOf" srcId="{56ABC097-055D-462B-9613-FD93E7CAAABB}" destId="{8EA8C675-0209-4C38-AD96-B8D93D4A74EC}" srcOrd="0" destOrd="0" presId="urn:microsoft.com/office/officeart/2005/8/layout/radial4"/>
    <dgm:cxn modelId="{E1AB90A3-DC62-4B35-A8FB-CA9E6E17C56C}" type="presParOf" srcId="{56ABC097-055D-462B-9613-FD93E7CAAABB}" destId="{EF3865E8-08C6-4740-9D02-69E83637F793}" srcOrd="1" destOrd="0" presId="urn:microsoft.com/office/officeart/2005/8/layout/radial4"/>
    <dgm:cxn modelId="{D621581E-D148-433B-BA73-851EFF02A114}" type="presParOf" srcId="{56ABC097-055D-462B-9613-FD93E7CAAABB}" destId="{2F07A7CB-6872-4F16-B0AD-26162ED9988C}" srcOrd="2" destOrd="0" presId="urn:microsoft.com/office/officeart/2005/8/layout/radial4"/>
    <dgm:cxn modelId="{97A0848B-80BC-4026-B645-006B6B7B0397}" type="presParOf" srcId="{56ABC097-055D-462B-9613-FD93E7CAAABB}" destId="{E0C42CD0-ADB4-4C63-A2B4-68122195F53B}" srcOrd="3" destOrd="0" presId="urn:microsoft.com/office/officeart/2005/8/layout/radial4"/>
    <dgm:cxn modelId="{619C6956-D857-418B-B5DE-F98423104BA4}" type="presParOf" srcId="{56ABC097-055D-462B-9613-FD93E7CAAABB}" destId="{115380E3-266E-4847-9884-CF81380124F7}" srcOrd="4" destOrd="0" presId="urn:microsoft.com/office/officeart/2005/8/layout/radial4"/>
    <dgm:cxn modelId="{A227E5D5-407F-41E1-AE60-A6C2EAD31DE7}" type="presParOf" srcId="{56ABC097-055D-462B-9613-FD93E7CAAABB}" destId="{C2573868-E3CC-4312-B08A-6E0BE9BD4AB0}" srcOrd="5" destOrd="0" presId="urn:microsoft.com/office/officeart/2005/8/layout/radial4"/>
    <dgm:cxn modelId="{619A6E7F-4237-499B-9A5A-913B2D4F90CF}" type="presParOf" srcId="{56ABC097-055D-462B-9613-FD93E7CAAABB}" destId="{35DB52FC-3BEB-4E8B-8E8D-4D0FB7F1ADF3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540C6A-0061-413A-8D41-C070E2230F8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8117A7-F279-422F-91BC-F20C99D3BB35}">
      <dgm:prSet phldrT="[Текст]"/>
      <dgm:spPr/>
      <dgm:t>
        <a:bodyPr/>
        <a:lstStyle/>
        <a:p>
          <a:r>
            <a:rPr lang="ru-RU" dirty="0" smtClean="0"/>
            <a:t>Губернии с преобладанием капиталистической системы</a:t>
          </a:r>
          <a:endParaRPr lang="ru-RU" dirty="0"/>
        </a:p>
      </dgm:t>
    </dgm:pt>
    <dgm:pt modelId="{AF2B5965-D370-459D-A3C8-A96FA273B308}" type="parTrans" cxnId="{B5B70C10-357A-4788-A61E-08489304677A}">
      <dgm:prSet/>
      <dgm:spPr/>
      <dgm:t>
        <a:bodyPr/>
        <a:lstStyle/>
        <a:p>
          <a:endParaRPr lang="ru-RU"/>
        </a:p>
      </dgm:t>
    </dgm:pt>
    <dgm:pt modelId="{2785CAC3-AB7B-4930-B4D1-1BEC1A44F2B8}" type="sibTrans" cxnId="{B5B70C10-357A-4788-A61E-08489304677A}">
      <dgm:prSet/>
      <dgm:spPr/>
      <dgm:t>
        <a:bodyPr/>
        <a:lstStyle/>
        <a:p>
          <a:endParaRPr lang="ru-RU"/>
        </a:p>
      </dgm:t>
    </dgm:pt>
    <dgm:pt modelId="{BCE32BB7-1D1B-4005-A8F3-BDF4FC9F05AE}">
      <dgm:prSet phldrT="[Текст]"/>
      <dgm:spPr/>
      <dgm:t>
        <a:bodyPr/>
        <a:lstStyle/>
        <a:p>
          <a:r>
            <a:rPr lang="ru-RU" dirty="0" smtClean="0"/>
            <a:t>19</a:t>
          </a:r>
          <a:endParaRPr lang="ru-RU" dirty="0"/>
        </a:p>
      </dgm:t>
    </dgm:pt>
    <dgm:pt modelId="{04FEC5A4-1F23-4EEE-8398-3A19E1AC0531}" type="parTrans" cxnId="{105FAC1F-05C4-4AE1-B18E-371AC5D72D3B}">
      <dgm:prSet/>
      <dgm:spPr/>
      <dgm:t>
        <a:bodyPr/>
        <a:lstStyle/>
        <a:p>
          <a:endParaRPr lang="ru-RU"/>
        </a:p>
      </dgm:t>
    </dgm:pt>
    <dgm:pt modelId="{9C1DEB68-D801-4A9B-A70C-506C8D8E68C5}" type="sibTrans" cxnId="{105FAC1F-05C4-4AE1-B18E-371AC5D72D3B}">
      <dgm:prSet/>
      <dgm:spPr/>
      <dgm:t>
        <a:bodyPr/>
        <a:lstStyle/>
        <a:p>
          <a:endParaRPr lang="ru-RU"/>
        </a:p>
      </dgm:t>
    </dgm:pt>
    <dgm:pt modelId="{FC64E6DF-67B8-4C25-9A85-333CE6B70F38}">
      <dgm:prSet phldrT="[Текст]"/>
      <dgm:spPr/>
      <dgm:t>
        <a:bodyPr/>
        <a:lstStyle/>
        <a:p>
          <a:r>
            <a:rPr lang="ru-RU" dirty="0" smtClean="0"/>
            <a:t>44,2%</a:t>
          </a:r>
          <a:endParaRPr lang="ru-RU" dirty="0"/>
        </a:p>
      </dgm:t>
    </dgm:pt>
    <dgm:pt modelId="{94B583F7-D935-4F99-B10E-ADD12C4BFF87}" type="parTrans" cxnId="{C9BA2D2B-A30B-405A-8C7F-DF351B01525A}">
      <dgm:prSet/>
      <dgm:spPr/>
      <dgm:t>
        <a:bodyPr/>
        <a:lstStyle/>
        <a:p>
          <a:endParaRPr lang="ru-RU"/>
        </a:p>
      </dgm:t>
    </dgm:pt>
    <dgm:pt modelId="{34BDA16E-0D6F-4330-AB6D-C4A2992BC1EA}" type="sibTrans" cxnId="{C9BA2D2B-A30B-405A-8C7F-DF351B01525A}">
      <dgm:prSet/>
      <dgm:spPr/>
      <dgm:t>
        <a:bodyPr/>
        <a:lstStyle/>
        <a:p>
          <a:endParaRPr lang="ru-RU"/>
        </a:p>
      </dgm:t>
    </dgm:pt>
    <dgm:pt modelId="{4B0158C5-1DEB-408A-97F4-A0ABC6D63DA1}">
      <dgm:prSet phldrT="[Текст]"/>
      <dgm:spPr/>
      <dgm:t>
        <a:bodyPr/>
        <a:lstStyle/>
        <a:p>
          <a:r>
            <a:rPr lang="ru-RU" dirty="0" smtClean="0"/>
            <a:t>Губернии с преобладанием смешанной системы</a:t>
          </a:r>
          <a:endParaRPr lang="ru-RU" dirty="0"/>
        </a:p>
      </dgm:t>
    </dgm:pt>
    <dgm:pt modelId="{39697A78-F737-408D-82E3-95507AAC5616}" type="parTrans" cxnId="{8F3E6908-1CFC-4750-A801-B4FA17DCB921}">
      <dgm:prSet/>
      <dgm:spPr/>
      <dgm:t>
        <a:bodyPr/>
        <a:lstStyle/>
        <a:p>
          <a:endParaRPr lang="ru-RU"/>
        </a:p>
      </dgm:t>
    </dgm:pt>
    <dgm:pt modelId="{968463B1-796D-4679-B08A-0E48F580506A}" type="sibTrans" cxnId="{8F3E6908-1CFC-4750-A801-B4FA17DCB921}">
      <dgm:prSet/>
      <dgm:spPr/>
      <dgm:t>
        <a:bodyPr/>
        <a:lstStyle/>
        <a:p>
          <a:endParaRPr lang="ru-RU"/>
        </a:p>
      </dgm:t>
    </dgm:pt>
    <dgm:pt modelId="{5D162EF3-C5DC-472D-8163-B8C1CD11DE28}">
      <dgm:prSet phldrT="[Текст]"/>
      <dgm:spPr/>
      <dgm:t>
        <a:bodyPr/>
        <a:lstStyle/>
        <a:p>
          <a:r>
            <a:rPr lang="ru-RU" dirty="0" smtClean="0"/>
            <a:t>7</a:t>
          </a:r>
          <a:endParaRPr lang="ru-RU" dirty="0"/>
        </a:p>
      </dgm:t>
    </dgm:pt>
    <dgm:pt modelId="{5EBFA70A-7F57-4019-944E-46072EEEFC2B}" type="parTrans" cxnId="{F4AD6DDB-257C-4A26-A70F-53C4CE7B92B2}">
      <dgm:prSet/>
      <dgm:spPr/>
      <dgm:t>
        <a:bodyPr/>
        <a:lstStyle/>
        <a:p>
          <a:endParaRPr lang="ru-RU"/>
        </a:p>
      </dgm:t>
    </dgm:pt>
    <dgm:pt modelId="{AC691723-8BA0-416B-B041-A0B464B263B4}" type="sibTrans" cxnId="{F4AD6DDB-257C-4A26-A70F-53C4CE7B92B2}">
      <dgm:prSet/>
      <dgm:spPr/>
      <dgm:t>
        <a:bodyPr/>
        <a:lstStyle/>
        <a:p>
          <a:endParaRPr lang="ru-RU"/>
        </a:p>
      </dgm:t>
    </dgm:pt>
    <dgm:pt modelId="{264BDD2C-B329-41F7-A7B1-CC74F49313DE}">
      <dgm:prSet phldrT="[Текст]"/>
      <dgm:spPr/>
      <dgm:t>
        <a:bodyPr/>
        <a:lstStyle/>
        <a:p>
          <a:r>
            <a:rPr lang="ru-RU" dirty="0" smtClean="0"/>
            <a:t>16,3%</a:t>
          </a:r>
          <a:endParaRPr lang="ru-RU" dirty="0"/>
        </a:p>
      </dgm:t>
    </dgm:pt>
    <dgm:pt modelId="{D0BBE03B-204F-4EC9-9BBA-B1C675F6312E}" type="parTrans" cxnId="{3F5B975F-2859-4D18-8CE1-66761CF35379}">
      <dgm:prSet/>
      <dgm:spPr/>
      <dgm:t>
        <a:bodyPr/>
        <a:lstStyle/>
        <a:p>
          <a:endParaRPr lang="ru-RU"/>
        </a:p>
      </dgm:t>
    </dgm:pt>
    <dgm:pt modelId="{308DC16C-AF2E-42A0-B33D-D0B2EF96BE40}" type="sibTrans" cxnId="{3F5B975F-2859-4D18-8CE1-66761CF35379}">
      <dgm:prSet/>
      <dgm:spPr/>
      <dgm:t>
        <a:bodyPr/>
        <a:lstStyle/>
        <a:p>
          <a:endParaRPr lang="ru-RU"/>
        </a:p>
      </dgm:t>
    </dgm:pt>
    <dgm:pt modelId="{EDFE135E-A759-436F-9AF0-F82CB5B8FEDC}">
      <dgm:prSet phldrT="[Текст]"/>
      <dgm:spPr/>
      <dgm:t>
        <a:bodyPr/>
        <a:lstStyle/>
        <a:p>
          <a:r>
            <a:rPr lang="ru-RU" dirty="0" smtClean="0"/>
            <a:t>Губернии с преобладанием отработочной системы</a:t>
          </a:r>
          <a:endParaRPr lang="ru-RU" dirty="0"/>
        </a:p>
      </dgm:t>
    </dgm:pt>
    <dgm:pt modelId="{DA2413E4-3B9A-448B-BC10-D26AFFE9EE56}" type="parTrans" cxnId="{42B9F240-1EF5-4FF3-A754-2BE014C52D92}">
      <dgm:prSet/>
      <dgm:spPr/>
      <dgm:t>
        <a:bodyPr/>
        <a:lstStyle/>
        <a:p>
          <a:endParaRPr lang="ru-RU"/>
        </a:p>
      </dgm:t>
    </dgm:pt>
    <dgm:pt modelId="{2C6749B7-D134-48C9-94E2-F203FFD5624D}" type="sibTrans" cxnId="{42B9F240-1EF5-4FF3-A754-2BE014C52D92}">
      <dgm:prSet/>
      <dgm:spPr/>
      <dgm:t>
        <a:bodyPr/>
        <a:lstStyle/>
        <a:p>
          <a:endParaRPr lang="ru-RU"/>
        </a:p>
      </dgm:t>
    </dgm:pt>
    <dgm:pt modelId="{AC48AD94-A6DD-411D-97BC-2C27EFF76F51}">
      <dgm:prSet phldrT="[Текст]"/>
      <dgm:spPr/>
      <dgm:t>
        <a:bodyPr/>
        <a:lstStyle/>
        <a:p>
          <a:r>
            <a:rPr lang="ru-RU" dirty="0" smtClean="0"/>
            <a:t>17</a:t>
          </a:r>
          <a:endParaRPr lang="ru-RU" dirty="0"/>
        </a:p>
      </dgm:t>
    </dgm:pt>
    <dgm:pt modelId="{D500CDCC-21B0-4C61-B16E-29752B6D7658}" type="parTrans" cxnId="{EF20B383-4A6A-4F7B-85D8-19692AA3A2C5}">
      <dgm:prSet/>
      <dgm:spPr/>
      <dgm:t>
        <a:bodyPr/>
        <a:lstStyle/>
        <a:p>
          <a:endParaRPr lang="ru-RU"/>
        </a:p>
      </dgm:t>
    </dgm:pt>
    <dgm:pt modelId="{50B20D8D-0E29-4E7E-8939-59FAFB236AE4}" type="sibTrans" cxnId="{EF20B383-4A6A-4F7B-85D8-19692AA3A2C5}">
      <dgm:prSet/>
      <dgm:spPr/>
      <dgm:t>
        <a:bodyPr/>
        <a:lstStyle/>
        <a:p>
          <a:endParaRPr lang="ru-RU"/>
        </a:p>
      </dgm:t>
    </dgm:pt>
    <dgm:pt modelId="{FE138EBC-F54C-42DD-AA08-990500455858}">
      <dgm:prSet phldrT="[Текст]"/>
      <dgm:spPr/>
      <dgm:t>
        <a:bodyPr/>
        <a:lstStyle/>
        <a:p>
          <a:r>
            <a:rPr lang="ru-RU" dirty="0" smtClean="0"/>
            <a:t>36,5%</a:t>
          </a:r>
          <a:endParaRPr lang="ru-RU" dirty="0"/>
        </a:p>
      </dgm:t>
    </dgm:pt>
    <dgm:pt modelId="{A241737B-1891-472A-904C-E287D6B5EE3D}" type="parTrans" cxnId="{2B2BDF52-3267-4223-A83D-8039138BB328}">
      <dgm:prSet/>
      <dgm:spPr/>
      <dgm:t>
        <a:bodyPr/>
        <a:lstStyle/>
        <a:p>
          <a:endParaRPr lang="ru-RU"/>
        </a:p>
      </dgm:t>
    </dgm:pt>
    <dgm:pt modelId="{9CB9B275-FC11-4E75-9001-6682C6220206}" type="sibTrans" cxnId="{2B2BDF52-3267-4223-A83D-8039138BB328}">
      <dgm:prSet/>
      <dgm:spPr/>
      <dgm:t>
        <a:bodyPr/>
        <a:lstStyle/>
        <a:p>
          <a:endParaRPr lang="ru-RU"/>
        </a:p>
      </dgm:t>
    </dgm:pt>
    <dgm:pt modelId="{7DA8CA34-D80F-464A-9872-8D37B0E539F6}" type="pres">
      <dgm:prSet presAssocID="{8D540C6A-0061-413A-8D41-C070E2230F8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E37402-AAA4-4916-A232-526992A5D021}" type="pres">
      <dgm:prSet presAssocID="{EB8117A7-F279-422F-91BC-F20C99D3BB35}" presName="comp" presStyleCnt="0"/>
      <dgm:spPr/>
    </dgm:pt>
    <dgm:pt modelId="{2E45C1C3-5BB4-4D83-8C5F-AB018E6BF78E}" type="pres">
      <dgm:prSet presAssocID="{EB8117A7-F279-422F-91BC-F20C99D3BB35}" presName="box" presStyleLbl="node1" presStyleIdx="0" presStyleCnt="3"/>
      <dgm:spPr/>
      <dgm:t>
        <a:bodyPr/>
        <a:lstStyle/>
        <a:p>
          <a:endParaRPr lang="ru-RU"/>
        </a:p>
      </dgm:t>
    </dgm:pt>
    <dgm:pt modelId="{47E9C364-BCE4-43A6-B708-AA329F12A5D7}" type="pres">
      <dgm:prSet presAssocID="{EB8117A7-F279-422F-91BC-F20C99D3BB35}" presName="img" presStyleLbl="fgImgPlace1" presStyleIdx="0" presStyleCnt="3"/>
      <dgm:spPr>
        <a:prstGeom prst="ellipse">
          <a:avLst/>
        </a:prstGeom>
        <a:solidFill>
          <a:srgbClr val="00B0F0"/>
        </a:solidFill>
      </dgm:spPr>
    </dgm:pt>
    <dgm:pt modelId="{0A8FE06D-2DC1-43B6-A5B2-DE1B2AB65661}" type="pres">
      <dgm:prSet presAssocID="{EB8117A7-F279-422F-91BC-F20C99D3BB35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655200-04F1-41ED-B06B-2360DE1ECEE6}" type="pres">
      <dgm:prSet presAssocID="{2785CAC3-AB7B-4930-B4D1-1BEC1A44F2B8}" presName="spacer" presStyleCnt="0"/>
      <dgm:spPr/>
    </dgm:pt>
    <dgm:pt modelId="{72B452BF-B46B-40AB-8989-30DC41E88A3A}" type="pres">
      <dgm:prSet presAssocID="{4B0158C5-1DEB-408A-97F4-A0ABC6D63DA1}" presName="comp" presStyleCnt="0"/>
      <dgm:spPr/>
    </dgm:pt>
    <dgm:pt modelId="{86897C1D-E34F-40DC-9ADF-301CC7CC958C}" type="pres">
      <dgm:prSet presAssocID="{4B0158C5-1DEB-408A-97F4-A0ABC6D63DA1}" presName="box" presStyleLbl="node1" presStyleIdx="1" presStyleCnt="3"/>
      <dgm:spPr/>
      <dgm:t>
        <a:bodyPr/>
        <a:lstStyle/>
        <a:p>
          <a:endParaRPr lang="ru-RU"/>
        </a:p>
      </dgm:t>
    </dgm:pt>
    <dgm:pt modelId="{444A9D0A-808F-442A-9861-CB30C435FD43}" type="pres">
      <dgm:prSet presAssocID="{4B0158C5-1DEB-408A-97F4-A0ABC6D63DA1}" presName="img" presStyleLbl="fgImgPlace1" presStyleIdx="1" presStyleCnt="3" custLinFactNeighborX="-2569" custLinFactNeighborY="388"/>
      <dgm:spPr>
        <a:prstGeom prst="ellipse">
          <a:avLst/>
        </a:prstGeom>
        <a:solidFill>
          <a:schemeClr val="accent6">
            <a:lumMod val="75000"/>
          </a:schemeClr>
        </a:solidFill>
      </dgm:spPr>
    </dgm:pt>
    <dgm:pt modelId="{90E1C900-2611-49F3-B510-31DA6B01F1C4}" type="pres">
      <dgm:prSet presAssocID="{4B0158C5-1DEB-408A-97F4-A0ABC6D63DA1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A3CA1E-B136-4B98-9389-18C0397A35EA}" type="pres">
      <dgm:prSet presAssocID="{968463B1-796D-4679-B08A-0E48F580506A}" presName="spacer" presStyleCnt="0"/>
      <dgm:spPr/>
    </dgm:pt>
    <dgm:pt modelId="{328E59C8-189A-4467-A1C7-0F1EFCE7A1E1}" type="pres">
      <dgm:prSet presAssocID="{EDFE135E-A759-436F-9AF0-F82CB5B8FEDC}" presName="comp" presStyleCnt="0"/>
      <dgm:spPr/>
    </dgm:pt>
    <dgm:pt modelId="{D6710DE3-4E7D-4DDF-9B77-956024C058D5}" type="pres">
      <dgm:prSet presAssocID="{EDFE135E-A759-436F-9AF0-F82CB5B8FEDC}" presName="box" presStyleLbl="node1" presStyleIdx="2" presStyleCnt="3"/>
      <dgm:spPr/>
      <dgm:t>
        <a:bodyPr/>
        <a:lstStyle/>
        <a:p>
          <a:endParaRPr lang="ru-RU"/>
        </a:p>
      </dgm:t>
    </dgm:pt>
    <dgm:pt modelId="{BD0908C9-5992-4BF9-8167-EB2972F3E351}" type="pres">
      <dgm:prSet presAssocID="{EDFE135E-A759-436F-9AF0-F82CB5B8FEDC}" presName="img" presStyleLbl="fgImgPlace1" presStyleIdx="2" presStyleCnt="3" custScaleX="100809" custLinFactNeighborX="-2569" custLinFactNeighborY="-2451"/>
      <dgm:spPr>
        <a:prstGeom prst="ellipse">
          <a:avLst/>
        </a:prstGeom>
        <a:solidFill>
          <a:schemeClr val="accent4">
            <a:lumMod val="75000"/>
          </a:schemeClr>
        </a:solidFill>
        <a:ln>
          <a:solidFill>
            <a:schemeClr val="accent4">
              <a:lumMod val="50000"/>
            </a:schemeClr>
          </a:solidFill>
        </a:ln>
      </dgm:spPr>
    </dgm:pt>
    <dgm:pt modelId="{A8B7B46A-258D-4C08-BF52-1F015BEE88AD}" type="pres">
      <dgm:prSet presAssocID="{EDFE135E-A759-436F-9AF0-F82CB5B8FEDC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5602FA-43DB-4BD2-B268-5F6438641C8D}" type="presOf" srcId="{EB8117A7-F279-422F-91BC-F20C99D3BB35}" destId="{0A8FE06D-2DC1-43B6-A5B2-DE1B2AB65661}" srcOrd="1" destOrd="0" presId="urn:microsoft.com/office/officeart/2005/8/layout/vList4"/>
    <dgm:cxn modelId="{D985AE8F-4BD8-4690-A114-564D0F4B8D31}" type="presOf" srcId="{AC48AD94-A6DD-411D-97BC-2C27EFF76F51}" destId="{D6710DE3-4E7D-4DDF-9B77-956024C058D5}" srcOrd="0" destOrd="1" presId="urn:microsoft.com/office/officeart/2005/8/layout/vList4"/>
    <dgm:cxn modelId="{8D14EAD3-278F-48A3-B03B-80A77B2FEFAF}" type="presOf" srcId="{EB8117A7-F279-422F-91BC-F20C99D3BB35}" destId="{2E45C1C3-5BB4-4D83-8C5F-AB018E6BF78E}" srcOrd="0" destOrd="0" presId="urn:microsoft.com/office/officeart/2005/8/layout/vList4"/>
    <dgm:cxn modelId="{72DAA9E6-C777-47B7-8061-712D600ED029}" type="presOf" srcId="{BCE32BB7-1D1B-4005-A8F3-BDF4FC9F05AE}" destId="{0A8FE06D-2DC1-43B6-A5B2-DE1B2AB65661}" srcOrd="1" destOrd="1" presId="urn:microsoft.com/office/officeart/2005/8/layout/vList4"/>
    <dgm:cxn modelId="{2B2BDF52-3267-4223-A83D-8039138BB328}" srcId="{EDFE135E-A759-436F-9AF0-F82CB5B8FEDC}" destId="{FE138EBC-F54C-42DD-AA08-990500455858}" srcOrd="1" destOrd="0" parTransId="{A241737B-1891-472A-904C-E287D6B5EE3D}" sibTransId="{9CB9B275-FC11-4E75-9001-6682C6220206}"/>
    <dgm:cxn modelId="{47C72670-CDAA-4204-96FC-1DDACF704117}" type="presOf" srcId="{264BDD2C-B329-41F7-A7B1-CC74F49313DE}" destId="{86897C1D-E34F-40DC-9ADF-301CC7CC958C}" srcOrd="0" destOrd="2" presId="urn:microsoft.com/office/officeart/2005/8/layout/vList4"/>
    <dgm:cxn modelId="{F4AD6DDB-257C-4A26-A70F-53C4CE7B92B2}" srcId="{4B0158C5-1DEB-408A-97F4-A0ABC6D63DA1}" destId="{5D162EF3-C5DC-472D-8163-B8C1CD11DE28}" srcOrd="0" destOrd="0" parTransId="{5EBFA70A-7F57-4019-944E-46072EEEFC2B}" sibTransId="{AC691723-8BA0-416B-B041-A0B464B263B4}"/>
    <dgm:cxn modelId="{C9BA2D2B-A30B-405A-8C7F-DF351B01525A}" srcId="{EB8117A7-F279-422F-91BC-F20C99D3BB35}" destId="{FC64E6DF-67B8-4C25-9A85-333CE6B70F38}" srcOrd="1" destOrd="0" parTransId="{94B583F7-D935-4F99-B10E-ADD12C4BFF87}" sibTransId="{34BDA16E-0D6F-4330-AB6D-C4A2992BC1EA}"/>
    <dgm:cxn modelId="{EF20B383-4A6A-4F7B-85D8-19692AA3A2C5}" srcId="{EDFE135E-A759-436F-9AF0-F82CB5B8FEDC}" destId="{AC48AD94-A6DD-411D-97BC-2C27EFF76F51}" srcOrd="0" destOrd="0" parTransId="{D500CDCC-21B0-4C61-B16E-29752B6D7658}" sibTransId="{50B20D8D-0E29-4E7E-8939-59FAFB236AE4}"/>
    <dgm:cxn modelId="{DF2F9F70-46E2-4E0B-B365-A4317DC29068}" type="presOf" srcId="{264BDD2C-B329-41F7-A7B1-CC74F49313DE}" destId="{90E1C900-2611-49F3-B510-31DA6B01F1C4}" srcOrd="1" destOrd="2" presId="urn:microsoft.com/office/officeart/2005/8/layout/vList4"/>
    <dgm:cxn modelId="{B5B70C10-357A-4788-A61E-08489304677A}" srcId="{8D540C6A-0061-413A-8D41-C070E2230F8B}" destId="{EB8117A7-F279-422F-91BC-F20C99D3BB35}" srcOrd="0" destOrd="0" parTransId="{AF2B5965-D370-459D-A3C8-A96FA273B308}" sibTransId="{2785CAC3-AB7B-4930-B4D1-1BEC1A44F2B8}"/>
    <dgm:cxn modelId="{7C878CE7-4D41-4782-845D-832F59FA0596}" type="presOf" srcId="{5D162EF3-C5DC-472D-8163-B8C1CD11DE28}" destId="{90E1C900-2611-49F3-B510-31DA6B01F1C4}" srcOrd="1" destOrd="1" presId="urn:microsoft.com/office/officeart/2005/8/layout/vList4"/>
    <dgm:cxn modelId="{32003A73-CB7B-43FA-A4BB-29D21CDFF31D}" type="presOf" srcId="{FE138EBC-F54C-42DD-AA08-990500455858}" destId="{D6710DE3-4E7D-4DDF-9B77-956024C058D5}" srcOrd="0" destOrd="2" presId="urn:microsoft.com/office/officeart/2005/8/layout/vList4"/>
    <dgm:cxn modelId="{86BDF1DF-C1E2-4728-B65F-C38AA9043723}" type="presOf" srcId="{BCE32BB7-1D1B-4005-A8F3-BDF4FC9F05AE}" destId="{2E45C1C3-5BB4-4D83-8C5F-AB018E6BF78E}" srcOrd="0" destOrd="1" presId="urn:microsoft.com/office/officeart/2005/8/layout/vList4"/>
    <dgm:cxn modelId="{0B204B77-F9C6-40C2-A9DD-FA60BF922BFB}" type="presOf" srcId="{EDFE135E-A759-436F-9AF0-F82CB5B8FEDC}" destId="{A8B7B46A-258D-4C08-BF52-1F015BEE88AD}" srcOrd="1" destOrd="0" presId="urn:microsoft.com/office/officeart/2005/8/layout/vList4"/>
    <dgm:cxn modelId="{42B9F240-1EF5-4FF3-A754-2BE014C52D92}" srcId="{8D540C6A-0061-413A-8D41-C070E2230F8B}" destId="{EDFE135E-A759-436F-9AF0-F82CB5B8FEDC}" srcOrd="2" destOrd="0" parTransId="{DA2413E4-3B9A-448B-BC10-D26AFFE9EE56}" sibTransId="{2C6749B7-D134-48C9-94E2-F203FFD5624D}"/>
    <dgm:cxn modelId="{9303C619-9B61-4813-9048-9766B05561EC}" type="presOf" srcId="{4B0158C5-1DEB-408A-97F4-A0ABC6D63DA1}" destId="{90E1C900-2611-49F3-B510-31DA6B01F1C4}" srcOrd="1" destOrd="0" presId="urn:microsoft.com/office/officeart/2005/8/layout/vList4"/>
    <dgm:cxn modelId="{A0818AC8-C26B-4342-BB4E-CE342B7E0658}" type="presOf" srcId="{FC64E6DF-67B8-4C25-9A85-333CE6B70F38}" destId="{0A8FE06D-2DC1-43B6-A5B2-DE1B2AB65661}" srcOrd="1" destOrd="2" presId="urn:microsoft.com/office/officeart/2005/8/layout/vList4"/>
    <dgm:cxn modelId="{AC1D28A4-9C7B-441A-A1AA-2375029BFA9A}" type="presOf" srcId="{EDFE135E-A759-436F-9AF0-F82CB5B8FEDC}" destId="{D6710DE3-4E7D-4DDF-9B77-956024C058D5}" srcOrd="0" destOrd="0" presId="urn:microsoft.com/office/officeart/2005/8/layout/vList4"/>
    <dgm:cxn modelId="{FFD31537-DA4D-4354-82F8-45DD1C9F9B7C}" type="presOf" srcId="{4B0158C5-1DEB-408A-97F4-A0ABC6D63DA1}" destId="{86897C1D-E34F-40DC-9ADF-301CC7CC958C}" srcOrd="0" destOrd="0" presId="urn:microsoft.com/office/officeart/2005/8/layout/vList4"/>
    <dgm:cxn modelId="{68B797F1-C04E-495D-84B3-6B8B603EED42}" type="presOf" srcId="{5D162EF3-C5DC-472D-8163-B8C1CD11DE28}" destId="{86897C1D-E34F-40DC-9ADF-301CC7CC958C}" srcOrd="0" destOrd="1" presId="urn:microsoft.com/office/officeart/2005/8/layout/vList4"/>
    <dgm:cxn modelId="{105FAC1F-05C4-4AE1-B18E-371AC5D72D3B}" srcId="{EB8117A7-F279-422F-91BC-F20C99D3BB35}" destId="{BCE32BB7-1D1B-4005-A8F3-BDF4FC9F05AE}" srcOrd="0" destOrd="0" parTransId="{04FEC5A4-1F23-4EEE-8398-3A19E1AC0531}" sibTransId="{9C1DEB68-D801-4A9B-A70C-506C8D8E68C5}"/>
    <dgm:cxn modelId="{D5B60913-DED3-4EC3-814A-D189CF7EA7B5}" type="presOf" srcId="{FC64E6DF-67B8-4C25-9A85-333CE6B70F38}" destId="{2E45C1C3-5BB4-4D83-8C5F-AB018E6BF78E}" srcOrd="0" destOrd="2" presId="urn:microsoft.com/office/officeart/2005/8/layout/vList4"/>
    <dgm:cxn modelId="{3F5B975F-2859-4D18-8CE1-66761CF35379}" srcId="{4B0158C5-1DEB-408A-97F4-A0ABC6D63DA1}" destId="{264BDD2C-B329-41F7-A7B1-CC74F49313DE}" srcOrd="1" destOrd="0" parTransId="{D0BBE03B-204F-4EC9-9BBA-B1C675F6312E}" sibTransId="{308DC16C-AF2E-42A0-B33D-D0B2EF96BE40}"/>
    <dgm:cxn modelId="{8F3E6908-1CFC-4750-A801-B4FA17DCB921}" srcId="{8D540C6A-0061-413A-8D41-C070E2230F8B}" destId="{4B0158C5-1DEB-408A-97F4-A0ABC6D63DA1}" srcOrd="1" destOrd="0" parTransId="{39697A78-F737-408D-82E3-95507AAC5616}" sibTransId="{968463B1-796D-4679-B08A-0E48F580506A}"/>
    <dgm:cxn modelId="{9463EF88-883A-4EE8-831A-BEFA3DF63817}" type="presOf" srcId="{8D540C6A-0061-413A-8D41-C070E2230F8B}" destId="{7DA8CA34-D80F-464A-9872-8D37B0E539F6}" srcOrd="0" destOrd="0" presId="urn:microsoft.com/office/officeart/2005/8/layout/vList4"/>
    <dgm:cxn modelId="{A1BD8C50-89B9-42B9-9B35-D48D7F36F7B8}" type="presOf" srcId="{FE138EBC-F54C-42DD-AA08-990500455858}" destId="{A8B7B46A-258D-4C08-BF52-1F015BEE88AD}" srcOrd="1" destOrd="2" presId="urn:microsoft.com/office/officeart/2005/8/layout/vList4"/>
    <dgm:cxn modelId="{7957027B-6218-4E37-BE74-2EAC7B9C782B}" type="presOf" srcId="{AC48AD94-A6DD-411D-97BC-2C27EFF76F51}" destId="{A8B7B46A-258D-4C08-BF52-1F015BEE88AD}" srcOrd="1" destOrd="1" presId="urn:microsoft.com/office/officeart/2005/8/layout/vList4"/>
    <dgm:cxn modelId="{A9F4F6B5-39EF-419D-AACA-30C196256DE8}" type="presParOf" srcId="{7DA8CA34-D80F-464A-9872-8D37B0E539F6}" destId="{D0E37402-AAA4-4916-A232-526992A5D021}" srcOrd="0" destOrd="0" presId="urn:microsoft.com/office/officeart/2005/8/layout/vList4"/>
    <dgm:cxn modelId="{3016F329-F8BF-47AF-B938-2719B63D5813}" type="presParOf" srcId="{D0E37402-AAA4-4916-A232-526992A5D021}" destId="{2E45C1C3-5BB4-4D83-8C5F-AB018E6BF78E}" srcOrd="0" destOrd="0" presId="urn:microsoft.com/office/officeart/2005/8/layout/vList4"/>
    <dgm:cxn modelId="{645D41BF-F50D-4831-A338-1061A5BDD164}" type="presParOf" srcId="{D0E37402-AAA4-4916-A232-526992A5D021}" destId="{47E9C364-BCE4-43A6-B708-AA329F12A5D7}" srcOrd="1" destOrd="0" presId="urn:microsoft.com/office/officeart/2005/8/layout/vList4"/>
    <dgm:cxn modelId="{C2328C16-02D3-4017-AB8C-D76D5AB7E0DB}" type="presParOf" srcId="{D0E37402-AAA4-4916-A232-526992A5D021}" destId="{0A8FE06D-2DC1-43B6-A5B2-DE1B2AB65661}" srcOrd="2" destOrd="0" presId="urn:microsoft.com/office/officeart/2005/8/layout/vList4"/>
    <dgm:cxn modelId="{30685A04-3CED-46AF-8DE7-58FF088172CE}" type="presParOf" srcId="{7DA8CA34-D80F-464A-9872-8D37B0E539F6}" destId="{93655200-04F1-41ED-B06B-2360DE1ECEE6}" srcOrd="1" destOrd="0" presId="urn:microsoft.com/office/officeart/2005/8/layout/vList4"/>
    <dgm:cxn modelId="{9A49096A-56D8-49F5-96E1-68F21C71BE12}" type="presParOf" srcId="{7DA8CA34-D80F-464A-9872-8D37B0E539F6}" destId="{72B452BF-B46B-40AB-8989-30DC41E88A3A}" srcOrd="2" destOrd="0" presId="urn:microsoft.com/office/officeart/2005/8/layout/vList4"/>
    <dgm:cxn modelId="{71637A84-D67B-44A0-9F67-04FA772700BD}" type="presParOf" srcId="{72B452BF-B46B-40AB-8989-30DC41E88A3A}" destId="{86897C1D-E34F-40DC-9ADF-301CC7CC958C}" srcOrd="0" destOrd="0" presId="urn:microsoft.com/office/officeart/2005/8/layout/vList4"/>
    <dgm:cxn modelId="{1CC0C9B7-1B31-427B-A883-186A3AF61ECA}" type="presParOf" srcId="{72B452BF-B46B-40AB-8989-30DC41E88A3A}" destId="{444A9D0A-808F-442A-9861-CB30C435FD43}" srcOrd="1" destOrd="0" presId="urn:microsoft.com/office/officeart/2005/8/layout/vList4"/>
    <dgm:cxn modelId="{B2C1CBBC-82AA-45AF-B034-D9F729232581}" type="presParOf" srcId="{72B452BF-B46B-40AB-8989-30DC41E88A3A}" destId="{90E1C900-2611-49F3-B510-31DA6B01F1C4}" srcOrd="2" destOrd="0" presId="urn:microsoft.com/office/officeart/2005/8/layout/vList4"/>
    <dgm:cxn modelId="{AF828DAF-0535-4E8C-B5EA-03EEFDA6427F}" type="presParOf" srcId="{7DA8CA34-D80F-464A-9872-8D37B0E539F6}" destId="{49A3CA1E-B136-4B98-9389-18C0397A35EA}" srcOrd="3" destOrd="0" presId="urn:microsoft.com/office/officeart/2005/8/layout/vList4"/>
    <dgm:cxn modelId="{CCD294D8-12F8-4E7D-8FF3-47FC1737EBFC}" type="presParOf" srcId="{7DA8CA34-D80F-464A-9872-8D37B0E539F6}" destId="{328E59C8-189A-4467-A1C7-0F1EFCE7A1E1}" srcOrd="4" destOrd="0" presId="urn:microsoft.com/office/officeart/2005/8/layout/vList4"/>
    <dgm:cxn modelId="{93D66F31-80F5-49AE-8F33-10074B3FF556}" type="presParOf" srcId="{328E59C8-189A-4467-A1C7-0F1EFCE7A1E1}" destId="{D6710DE3-4E7D-4DDF-9B77-956024C058D5}" srcOrd="0" destOrd="0" presId="urn:microsoft.com/office/officeart/2005/8/layout/vList4"/>
    <dgm:cxn modelId="{190D65AD-2E74-4358-9131-DE0966673CEA}" type="presParOf" srcId="{328E59C8-189A-4467-A1C7-0F1EFCE7A1E1}" destId="{BD0908C9-5992-4BF9-8167-EB2972F3E351}" srcOrd="1" destOrd="0" presId="urn:microsoft.com/office/officeart/2005/8/layout/vList4"/>
    <dgm:cxn modelId="{582CE382-4D05-4F1F-B764-72317D1F70FA}" type="presParOf" srcId="{328E59C8-189A-4467-A1C7-0F1EFCE7A1E1}" destId="{A8B7B46A-258D-4C08-BF52-1F015BEE88A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A8C675-0209-4C38-AD96-B8D93D4A74EC}">
      <dsp:nvSpPr>
        <dsp:cNvPr id="0" name=""/>
        <dsp:cNvSpPr/>
      </dsp:nvSpPr>
      <dsp:spPr>
        <a:xfrm>
          <a:off x="3048818" y="2727037"/>
          <a:ext cx="2255290" cy="22552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ОТМЕНА КРЕПОСТНОГО ПРАВА В РОССИИ</a:t>
          </a:r>
          <a:endParaRPr lang="ru-RU" sz="1800" kern="1200" dirty="0"/>
        </a:p>
      </dsp:txBody>
      <dsp:txXfrm>
        <a:off x="3048818" y="2727037"/>
        <a:ext cx="2255290" cy="2255290"/>
      </dsp:txXfrm>
    </dsp:sp>
    <dsp:sp modelId="{EF3865E8-08C6-4740-9D02-69E83637F793}">
      <dsp:nvSpPr>
        <dsp:cNvPr id="0" name=""/>
        <dsp:cNvSpPr/>
      </dsp:nvSpPr>
      <dsp:spPr>
        <a:xfrm rot="12900000">
          <a:off x="1562928" y="2321319"/>
          <a:ext cx="1765285" cy="64275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07A7CB-6872-4F16-B0AD-26162ED9988C}">
      <dsp:nvSpPr>
        <dsp:cNvPr id="0" name=""/>
        <dsp:cNvSpPr/>
      </dsp:nvSpPr>
      <dsp:spPr>
        <a:xfrm>
          <a:off x="651289" y="1279425"/>
          <a:ext cx="2142526" cy="1714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ПОРАЖЕНИЕ РОССИИ В КРЫМСКОЙ ВОЙНЕ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(1853-1856 гг.)</a:t>
          </a:r>
          <a:endParaRPr lang="ru-RU" sz="1800" kern="1200" dirty="0"/>
        </a:p>
      </dsp:txBody>
      <dsp:txXfrm>
        <a:off x="651289" y="1279425"/>
        <a:ext cx="2142526" cy="1714020"/>
      </dsp:txXfrm>
    </dsp:sp>
    <dsp:sp modelId="{E0C42CD0-ADB4-4C63-A2B4-68122195F53B}">
      <dsp:nvSpPr>
        <dsp:cNvPr id="0" name=""/>
        <dsp:cNvSpPr/>
      </dsp:nvSpPr>
      <dsp:spPr>
        <a:xfrm rot="16200000">
          <a:off x="3293821" y="1420274"/>
          <a:ext cx="1765285" cy="64275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5380E3-266E-4847-9884-CF81380124F7}">
      <dsp:nvSpPr>
        <dsp:cNvPr id="0" name=""/>
        <dsp:cNvSpPr/>
      </dsp:nvSpPr>
      <dsp:spPr>
        <a:xfrm>
          <a:off x="3105200" y="1999"/>
          <a:ext cx="2142526" cy="1714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ТЕХНИКО-ЭКОНОМИЧЕСКАЯ ОТСТАЛОСТЬ РОССИИ</a:t>
          </a:r>
          <a:endParaRPr lang="ru-RU" sz="1800" kern="1200" dirty="0"/>
        </a:p>
      </dsp:txBody>
      <dsp:txXfrm>
        <a:off x="3105200" y="1999"/>
        <a:ext cx="2142526" cy="1714020"/>
      </dsp:txXfrm>
    </dsp:sp>
    <dsp:sp modelId="{C2573868-E3CC-4312-B08A-6E0BE9BD4AB0}">
      <dsp:nvSpPr>
        <dsp:cNvPr id="0" name=""/>
        <dsp:cNvSpPr/>
      </dsp:nvSpPr>
      <dsp:spPr>
        <a:xfrm rot="19500000">
          <a:off x="5024713" y="2321319"/>
          <a:ext cx="1765285" cy="64275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DB52FC-3BEB-4E8B-8E8D-4D0FB7F1ADF3}">
      <dsp:nvSpPr>
        <dsp:cNvPr id="0" name=""/>
        <dsp:cNvSpPr/>
      </dsp:nvSpPr>
      <dsp:spPr>
        <a:xfrm>
          <a:off x="5559112" y="1279425"/>
          <a:ext cx="2142526" cy="1714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УГРОЗА ПОТЕРЯТЬ СТАТУС ВЕЛИКОЙ ДЕРЖАВЫ</a:t>
          </a:r>
          <a:endParaRPr lang="ru-RU" sz="1800" kern="1200" dirty="0"/>
        </a:p>
      </dsp:txBody>
      <dsp:txXfrm>
        <a:off x="5559112" y="1279425"/>
        <a:ext cx="2142526" cy="17140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45C1C3-5BB4-4D83-8C5F-AB018E6BF78E}">
      <dsp:nvSpPr>
        <dsp:cNvPr id="0" name=""/>
        <dsp:cNvSpPr/>
      </dsp:nvSpPr>
      <dsp:spPr>
        <a:xfrm>
          <a:off x="0" y="0"/>
          <a:ext cx="2808312" cy="11476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Губернии с преобладанием капиталистической системы</a:t>
          </a:r>
          <a:endParaRPr lang="ru-RU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19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44,2%</a:t>
          </a:r>
          <a:endParaRPr lang="ru-RU" sz="1000" kern="1200" dirty="0"/>
        </a:p>
      </dsp:txBody>
      <dsp:txXfrm>
        <a:off x="676425" y="0"/>
        <a:ext cx="2131886" cy="1147627"/>
      </dsp:txXfrm>
    </dsp:sp>
    <dsp:sp modelId="{47E9C364-BCE4-43A6-B708-AA329F12A5D7}">
      <dsp:nvSpPr>
        <dsp:cNvPr id="0" name=""/>
        <dsp:cNvSpPr/>
      </dsp:nvSpPr>
      <dsp:spPr>
        <a:xfrm>
          <a:off x="114762" y="114762"/>
          <a:ext cx="561662" cy="918101"/>
        </a:xfrm>
        <a:prstGeom prst="ellipse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897C1D-E34F-40DC-9ADF-301CC7CC958C}">
      <dsp:nvSpPr>
        <dsp:cNvPr id="0" name=""/>
        <dsp:cNvSpPr/>
      </dsp:nvSpPr>
      <dsp:spPr>
        <a:xfrm>
          <a:off x="0" y="1262390"/>
          <a:ext cx="2808312" cy="11476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Губернии с преобладанием смешанной системы</a:t>
          </a:r>
          <a:endParaRPr lang="ru-RU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7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16,3%</a:t>
          </a:r>
          <a:endParaRPr lang="ru-RU" sz="1000" kern="1200" dirty="0"/>
        </a:p>
      </dsp:txBody>
      <dsp:txXfrm>
        <a:off x="676425" y="1262390"/>
        <a:ext cx="2131886" cy="1147627"/>
      </dsp:txXfrm>
    </dsp:sp>
    <dsp:sp modelId="{444A9D0A-808F-442A-9861-CB30C435FD43}">
      <dsp:nvSpPr>
        <dsp:cNvPr id="0" name=""/>
        <dsp:cNvSpPr/>
      </dsp:nvSpPr>
      <dsp:spPr>
        <a:xfrm>
          <a:off x="100333" y="1380715"/>
          <a:ext cx="561662" cy="918101"/>
        </a:xfrm>
        <a:prstGeom prst="ellipse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710DE3-4E7D-4DDF-9B77-956024C058D5}">
      <dsp:nvSpPr>
        <dsp:cNvPr id="0" name=""/>
        <dsp:cNvSpPr/>
      </dsp:nvSpPr>
      <dsp:spPr>
        <a:xfrm>
          <a:off x="0" y="2524780"/>
          <a:ext cx="2808312" cy="11476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Губернии с преобладанием отработочной системы</a:t>
          </a:r>
          <a:endParaRPr lang="ru-RU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17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36,5%</a:t>
          </a:r>
          <a:endParaRPr lang="ru-RU" sz="1000" kern="1200" dirty="0"/>
        </a:p>
      </dsp:txBody>
      <dsp:txXfrm>
        <a:off x="676425" y="2524780"/>
        <a:ext cx="2131886" cy="1147627"/>
      </dsp:txXfrm>
    </dsp:sp>
    <dsp:sp modelId="{BD0908C9-5992-4BF9-8167-EB2972F3E351}">
      <dsp:nvSpPr>
        <dsp:cNvPr id="0" name=""/>
        <dsp:cNvSpPr/>
      </dsp:nvSpPr>
      <dsp:spPr>
        <a:xfrm>
          <a:off x="98061" y="2617040"/>
          <a:ext cx="566206" cy="918102"/>
        </a:xfrm>
        <a:prstGeom prst="ellipse">
          <a:avLst/>
        </a:prstGeom>
        <a:solidFill>
          <a:schemeClr val="accent4">
            <a:lumMod val="75000"/>
          </a:schemeClr>
        </a:solidFill>
        <a:ln w="15875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0.45098</cdr:x>
      <cdr:y>0.34053</cdr:y>
    </cdr:from>
    <cdr:to>
      <cdr:x>0.58824</cdr:x>
      <cdr:y>0.46456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56184" y="1383928"/>
          <a:ext cx="504056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/>
            <a:t>123</a:t>
          </a:r>
          <a:endParaRPr lang="ru-RU" sz="2000" b="1" dirty="0"/>
        </a:p>
      </cdr:txBody>
    </cdr:sp>
  </cdr:relSizeAnchor>
  <cdr:relSizeAnchor xmlns:cdr="http://schemas.openxmlformats.org/drawingml/2006/chartDrawing">
    <cdr:from>
      <cdr:x>0.45098</cdr:x>
      <cdr:y>0.79733</cdr:y>
    </cdr:from>
    <cdr:to>
      <cdr:x>0.58824</cdr:x>
      <cdr:y>0.90364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56184" y="3240360"/>
          <a:ext cx="50405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/>
            <a:t>219</a:t>
          </a:r>
          <a:endParaRPr lang="ru-RU" sz="20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0.38462</cdr:x>
      <cdr:y>0.47368</cdr:y>
    </cdr:from>
    <cdr:to>
      <cdr:x>0.53846</cdr:x>
      <cdr:y>0.5614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40160" y="1944216"/>
          <a:ext cx="57606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r>
            <a:rPr lang="ru-RU" sz="2000" b="1" dirty="0" smtClean="0"/>
            <a:t>187</a:t>
          </a:r>
          <a:endParaRPr lang="ru-RU" sz="2000" b="1" dirty="0"/>
        </a:p>
      </cdr:txBody>
    </cdr:sp>
  </cdr:relSizeAnchor>
  <cdr:relSizeAnchor xmlns:cdr="http://schemas.openxmlformats.org/drawingml/2006/chartDrawing">
    <cdr:from>
      <cdr:x>0.30488</cdr:x>
      <cdr:y>0.77722</cdr:y>
    </cdr:from>
    <cdr:to>
      <cdr:x>0.53846</cdr:x>
      <cdr:y>0.89474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41590" y="3190056"/>
          <a:ext cx="874634" cy="4823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r>
            <a:rPr lang="ru-RU" sz="2000" b="1" dirty="0" smtClean="0"/>
            <a:t>155</a:t>
          </a:r>
          <a:endParaRPr lang="ru-RU" sz="20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5400B-CB9D-410E-A2AC-5E8345874B08}" type="datetimeFigureOut">
              <a:rPr lang="ru-RU" smtClean="0"/>
              <a:pPr/>
              <a:t>14.09.2012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259AC-28E6-4381-9ABD-8297C6F5C9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4085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B7176-CFC8-47E1-8DF1-A8ECAB1CA83B}" type="datetimeFigureOut">
              <a:rPr lang="ru-RU" smtClean="0"/>
              <a:pPr/>
              <a:t>14.09.2012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44144-5C8D-4FEB-92B8-8C47286F9A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0368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44144-5C8D-4FEB-92B8-8C47286F9AA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44144-5C8D-4FEB-92B8-8C47286F9AA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4675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44144-5C8D-4FEB-92B8-8C47286F9AA3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44144-5C8D-4FEB-92B8-8C47286F9AA3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0441-E6C5-4336-883A-D3857D4E17DD}" type="datetimeFigureOut">
              <a:rPr lang="ru-RU" smtClean="0"/>
              <a:pPr/>
              <a:t>14.09.2012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9097-247F-4BBC-96A9-877FDD7ACF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0441-E6C5-4336-883A-D3857D4E17DD}" type="datetimeFigureOut">
              <a:rPr lang="ru-RU" smtClean="0"/>
              <a:pPr/>
              <a:t>14.09.2012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9097-247F-4BBC-96A9-877FDD7ACF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0441-E6C5-4336-883A-D3857D4E17DD}" type="datetimeFigureOut">
              <a:rPr lang="ru-RU" smtClean="0"/>
              <a:pPr/>
              <a:t>14.09.2012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9097-247F-4BBC-96A9-877FDD7ACFF6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0441-E6C5-4336-883A-D3857D4E17DD}" type="datetimeFigureOut">
              <a:rPr lang="ru-RU" smtClean="0"/>
              <a:pPr/>
              <a:t>14.09.2012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9097-247F-4BBC-96A9-877FDD7ACFF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0441-E6C5-4336-883A-D3857D4E17DD}" type="datetimeFigureOut">
              <a:rPr lang="ru-RU" smtClean="0"/>
              <a:pPr/>
              <a:t>14.09.2012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9097-247F-4BBC-96A9-877FDD7ACF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0441-E6C5-4336-883A-D3857D4E17DD}" type="datetimeFigureOut">
              <a:rPr lang="ru-RU" smtClean="0"/>
              <a:pPr/>
              <a:t>14.09.2012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9097-247F-4BBC-96A9-877FDD7ACFF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0441-E6C5-4336-883A-D3857D4E17DD}" type="datetimeFigureOut">
              <a:rPr lang="ru-RU" smtClean="0"/>
              <a:pPr/>
              <a:t>14.09.2012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9097-247F-4BBC-96A9-877FDD7ACF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0441-E6C5-4336-883A-D3857D4E17DD}" type="datetimeFigureOut">
              <a:rPr lang="ru-RU" smtClean="0"/>
              <a:pPr/>
              <a:t>14.09.2012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9097-247F-4BBC-96A9-877FDD7ACF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0441-E6C5-4336-883A-D3857D4E17DD}" type="datetimeFigureOut">
              <a:rPr lang="ru-RU" smtClean="0"/>
              <a:pPr/>
              <a:t>14.09.2012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9097-247F-4BBC-96A9-877FDD7ACF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0441-E6C5-4336-883A-D3857D4E17DD}" type="datetimeFigureOut">
              <a:rPr lang="ru-RU" smtClean="0"/>
              <a:pPr/>
              <a:t>14.09.2012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9097-247F-4BBC-96A9-877FDD7ACFF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0441-E6C5-4336-883A-D3857D4E17DD}" type="datetimeFigureOut">
              <a:rPr lang="ru-RU" smtClean="0"/>
              <a:pPr/>
              <a:t>14.09.2012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9097-247F-4BBC-96A9-877FDD7ACFF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EDF0441-E6C5-4336-883A-D3857D4E17DD}" type="datetimeFigureOut">
              <a:rPr lang="ru-RU" smtClean="0"/>
              <a:pPr/>
              <a:t>14.09.2012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FB9097-247F-4BBC-96A9-877FDD7ACFF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CA%F0%E5%F1%F2%FC%FF%ED%F1%EA%E0%FF_%F0%E5%F4%EE%F0%EC%E0_%E2_%D0%EE%F1%F1%E8%E8" TargetMode="External"/><Relationship Id="rId2" Type="http://schemas.openxmlformats.org/officeDocument/2006/relationships/hyperlink" Target="http://festival.1september.ru/articles/512440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home-edu.ru/user/uatml/00000754/histbibil/ist_otech/kreppravo.ht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556792"/>
            <a:ext cx="5904656" cy="17801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cs typeface="Aharoni" pitchFamily="2" charset="-79"/>
              </a:rPr>
              <a:t>Отмена крепостного права</a:t>
            </a:r>
            <a:endParaRPr lang="ru-RU" dirty="0">
              <a:solidFill>
                <a:srgbClr val="002060"/>
              </a:solidFill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Учитель истории  и обществознания</a:t>
            </a:r>
          </a:p>
          <a:p>
            <a:pPr algn="r"/>
            <a:r>
              <a:rPr lang="ru-RU" dirty="0" smtClean="0"/>
              <a:t> школы № 334 Петербурга</a:t>
            </a:r>
          </a:p>
          <a:p>
            <a:pPr algn="r"/>
            <a:r>
              <a:rPr lang="ru-RU" dirty="0" smtClean="0"/>
              <a:t> Вагу Мария Викторовна</a:t>
            </a:r>
            <a:endParaRPr lang="ru-RU" dirty="0"/>
          </a:p>
        </p:txBody>
      </p:sp>
      <p:pic>
        <p:nvPicPr>
          <p:cNvPr id="4" name="Рисунок 3" descr="180px-RR5220-0009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5229200"/>
            <a:ext cx="1371719" cy="13717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15192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323528" y="1340768"/>
          <a:ext cx="367240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/>
        </p:nvGraphicFramePr>
        <p:xfrm>
          <a:off x="2555776" y="1340768"/>
          <a:ext cx="3744416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Куб 4"/>
          <p:cNvSpPr/>
          <p:nvPr/>
        </p:nvSpPr>
        <p:spPr>
          <a:xfrm>
            <a:off x="6012160" y="2060848"/>
            <a:ext cx="360040" cy="360040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Куб 5"/>
          <p:cNvSpPr/>
          <p:nvPr/>
        </p:nvSpPr>
        <p:spPr>
          <a:xfrm>
            <a:off x="5940152" y="3933056"/>
            <a:ext cx="360040" cy="360040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516216" y="1988840"/>
            <a:ext cx="2448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Скрытая надбавка за выкуп крестьянами своей личности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516216" y="3933056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Ценность земли по продажам</a:t>
            </a:r>
          </a:p>
          <a:p>
            <a:r>
              <a:rPr lang="ru-RU" sz="2000" dirty="0" smtClean="0"/>
              <a:t>1854-1858 гг.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971601" y="5517232"/>
            <a:ext cx="1872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Черноземные губернии</a:t>
            </a:r>
          </a:p>
          <a:p>
            <a:pPr algn="ctr"/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347865" y="5517232"/>
            <a:ext cx="20162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Нечерноземные губернии</a:t>
            </a:r>
          </a:p>
          <a:p>
            <a:pPr algn="ctr"/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383826" y="836712"/>
            <a:ext cx="59850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Выкупные платежи по реформе 1861 года</a:t>
            </a:r>
          </a:p>
          <a:p>
            <a:pPr algn="ctr"/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3" grpId="0">
        <p:bldAsOne/>
      </p:bldGraphic>
      <p:bldP spid="5" grpId="0" animBg="1"/>
      <p:bldP spid="6" grpId="0" animBg="1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76673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Положение 19 февраля 1861 года о крестьянах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image1297718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56992"/>
            <a:ext cx="4818227" cy="28083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508104" y="1196752"/>
            <a:ext cx="31683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Крепостное право  на крестьян, водворенных в помещичьих имениях, и на дворовых людей отменяется навсегда, в порядке, указанном в настоящем Положении и в других вместе с оными изданных Положениях в Правилах.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20px-A_Korzukhin_Collecting_Arrears_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1052736"/>
            <a:ext cx="2794000" cy="2057400"/>
          </a:xfrm>
          <a:prstGeom prst="rect">
            <a:avLst/>
          </a:prstGeom>
        </p:spPr>
      </p:pic>
      <p:pic>
        <p:nvPicPr>
          <p:cNvPr id="6" name="Рисунок 5" descr="2816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4437113"/>
            <a:ext cx="2286000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699792" y="1412776"/>
            <a:ext cx="6120680" cy="5445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Помещики,сохраняя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права собственности на все принадлежащие им земли, предоставляют за установленные повинности в постоянное пользование крестьян усадебную их оседлость и, сверх того, для обеспечения им быта и для выполнения их обязанностей перед правительством и помещиком то количество полевой земли и других угодий, которое определяется на основании указанных в местных Положениях. «…»</a:t>
            </a:r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Положение 19 февраля 1861 года о крестьянах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20px-Нищие_Виноград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988840"/>
            <a:ext cx="2011680" cy="1344168"/>
          </a:xfrm>
          <a:prstGeom prst="rect">
            <a:avLst/>
          </a:prstGeom>
        </p:spPr>
      </p:pic>
      <p:pic>
        <p:nvPicPr>
          <p:cNvPr id="6" name="Рисунок 5" descr="krepostnye krestja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4221088"/>
            <a:ext cx="4896544" cy="2362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839947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64088" y="1628800"/>
            <a:ext cx="3456384" cy="52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Помещики, наделив крестьян в постоянное пользование за установленные повинности землею, на основании местных Положений, не обязаны впредь ни в каком случае наделять их каким бы ни было сверх того количеством земли. </a:t>
            </a:r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Положение 19 февраля 1861 года о крестьянах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297887009_manife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1" y="2132856"/>
            <a:ext cx="4544252" cy="36274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839947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539552" y="2348880"/>
          <a:ext cx="4104456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259632" y="332656"/>
            <a:ext cx="67687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Почему путь приспособления старых хозяйств к новым общественным условиям считался путем медленного отмирания гниющих частей, тяжелым и мучительным   для народа?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573325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Всего по 43 губерниям Европейской России</a:t>
            </a:r>
            <a:endParaRPr lang="ru-RU" dirty="0"/>
          </a:p>
        </p:txBody>
      </p:sp>
      <p:graphicFrame>
        <p:nvGraphicFramePr>
          <p:cNvPr id="8" name="Схема 7"/>
          <p:cNvGraphicFramePr/>
          <p:nvPr/>
        </p:nvGraphicFramePr>
        <p:xfrm>
          <a:off x="5004048" y="2420888"/>
          <a:ext cx="2808312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  <p:bldP spid="4" grpId="0"/>
      <p:bldGraphic spid="8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91264" cy="172252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«Переход из крепостного состояния во временно обязанных(т.е. в омут)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1844824"/>
            <a:ext cx="3456385" cy="4176464"/>
          </a:xfrm>
        </p:spPr>
      </p:pic>
      <p:sp>
        <p:nvSpPr>
          <p:cNvPr id="7" name="TextBox 6"/>
          <p:cNvSpPr txBox="1"/>
          <p:nvPr/>
        </p:nvSpPr>
        <p:spPr>
          <a:xfrm>
            <a:off x="4716016" y="3100740"/>
            <a:ext cx="38164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 поэме Н. А. Некрасова «Кому на Руси жить хорошо» есть такая оценка реформы 1861 года : </a:t>
            </a:r>
            <a:r>
              <a:rPr lang="ru-RU" i="1" dirty="0" smtClean="0">
                <a:solidFill>
                  <a:srgbClr val="0070C0"/>
                </a:solidFill>
              </a:rPr>
              <a:t>«…Распалась цепь великая. Распалась и ударила. Одним концом по барину , другим-по мужику»</a:t>
            </a:r>
            <a:r>
              <a:rPr lang="ru-RU" dirty="0" smtClean="0"/>
              <a:t> . </a:t>
            </a:r>
            <a:r>
              <a:rPr lang="ru-RU" dirty="0" smtClean="0">
                <a:solidFill>
                  <a:srgbClr val="C00000"/>
                </a:solidFill>
              </a:rPr>
              <a:t>Объясните эти слова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44284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6876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Разгадайте зашифрованное в ребусе слово и продолжите фразу по смыслу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0115994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636912"/>
            <a:ext cx="2506484" cy="35055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71800" y="3501008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3933056"/>
            <a:ext cx="11079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,,,</a:t>
            </a:r>
            <a:endParaRPr lang="ru-RU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3968" y="3212976"/>
            <a:ext cx="9028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Безымянн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3356992"/>
            <a:ext cx="1776328" cy="22322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84168" y="1988840"/>
            <a:ext cx="26581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1,2=Ф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2204864"/>
            <a:ext cx="39585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 правильный ответ -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балла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312 -0.00139 0.00555 -0.00186 0.00885 -0.00255 C 0.0125 -0.00417 0.0158 -0.00533 0.01892 -0.00811 C 0.01996 -0.01181 0.02118 -0.01042 0.02222 -0.01436 C 0.02205 -0.02639 0.02187 -0.03843 0.02153 -0.05047 C 0.02135 -0.05325 0.01962 -0.05857 0.01962 -0.05857 C 0.01232 -0.05741 0.00538 -0.05834 -0.00209 -0.05764 C -0.00782 -0.05556 -0.01059 -0.05463 -0.01684 -0.05394 C -0.01962 -0.05278 -0.02084 -0.05232 -0.0217 -0.04862 C -0.02275 -0.03403 -0.02292 -0.03473 -0.0217 -0.0125 C -0.02153 -0.01065 -0.02084 -0.00903 -0.02032 -0.00718 C -0.01997 -0.00579 -0.02049 -0.00348 -0.01962 -0.00255 C -0.01841 -0.00116 -0.0165 -0.00209 -0.01493 -0.00162 C -0.01094 -0.0007 -0.00782 0.00231 -0.004 0.0037 C -0.00122 0.00231 -0.00261 0.00347 0 0 Z " pathEditMode="relative" ptsTypes="fffffffffffffff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1484784"/>
            <a:ext cx="1130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749242b4e98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780928"/>
            <a:ext cx="3514447" cy="27127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55976" y="3645024"/>
            <a:ext cx="4320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Манифест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освобождении помещичьих крестьян из крепостной неволи»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6288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Разгадайте зашифрованное в ребусе слово и продолжите фразу по смыслу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Картинка 3 из 1628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2776" y="3294112"/>
            <a:ext cx="2151112" cy="215111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55576" y="3212976"/>
            <a:ext cx="16209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5816" y="1988840"/>
            <a:ext cx="6463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,,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Картинка 2 из 15688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429000"/>
            <a:ext cx="1951813" cy="197586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95936" y="2276872"/>
            <a:ext cx="4154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4088" y="2276872"/>
            <a:ext cx="4154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Картинка 6 из 18806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2636912"/>
            <a:ext cx="1679978" cy="293873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812360" y="2204864"/>
            <a:ext cx="6463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,,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9632" y="5589240"/>
            <a:ext cx="39585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 правильный ответ -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балла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Картинка 4 из 61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92210"/>
            <a:ext cx="4320480" cy="323007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491880" y="1484784"/>
            <a:ext cx="1130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4048" y="3356992"/>
            <a:ext cx="3816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Положение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 крестьянах, вышедших из крепостной неволи»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1142984"/>
            <a:ext cx="5574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Отмена крепостного права в России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2132856"/>
            <a:ext cx="7200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Цели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Проанализировать причины крестьянской реформы и закономерность падения крепостного права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Помочь учащимся усвоить, почему крестьянская реформа была буржуазной реформой</a:t>
            </a:r>
          </a:p>
          <a:p>
            <a:pPr marL="457200" indent="-457200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Выработать у учащихся умение чётко раскрывать содержание и особенности крестьянской реформы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Способствовать формированию мировоззрения учащихся, развитию их исторического мышления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Совершенствовать навыки соотнесения общего, особенного, единичного в историческом процессе</a:t>
            </a:r>
          </a:p>
          <a:p>
            <a:pPr marL="457200" indent="-457200"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0080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Историческая викторина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2636912"/>
            <a:ext cx="6696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Вопрос 1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Какое произведение убедило Александра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 необходимости отмена крепостного права?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4653136"/>
            <a:ext cx="38944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 правильный ответ -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балл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8" name="Picture 4" descr="Картинка 4 из 13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077072"/>
            <a:ext cx="1368152" cy="1855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68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1700808"/>
            <a:ext cx="3734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Историческая викторина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2708920"/>
            <a:ext cx="58817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Вопрос 2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Какое прозвище получил Александр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 народе?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4581128"/>
            <a:ext cx="38944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 правильный ответ -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балл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http://im7-tub-ru.yandex.net/i?id=83157902-47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008854"/>
            <a:ext cx="1440160" cy="18949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78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1628800"/>
            <a:ext cx="3734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Историческая викторина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2564904"/>
            <a:ext cx="63718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Вопрос 3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Где и перед кем Александр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лично зачитал Манифест?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Картинка 1 из 11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933056"/>
            <a:ext cx="2630367" cy="175225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07904" y="5733256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 правильный ответ -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балл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4077072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 Михайловском манеже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89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852936"/>
            <a:ext cx="50504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Вопрос 4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Кем был в период реформы Л.Н.Толстой?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1772816"/>
            <a:ext cx="3734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Историческая викторина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6" name="AutoShape 2" descr="http://alkir.narod.ru/rh-book/l-kap1/mirposr-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Картинка 2 из 529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mirposr-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7" y="3933055"/>
            <a:ext cx="2016225" cy="22984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71600" y="4509120"/>
            <a:ext cx="37662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 правильный ответ -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балл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348880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Вопрос 5</a:t>
            </a:r>
          </a:p>
          <a:p>
            <a:r>
              <a:rPr lang="ru-RU" b="1" dirty="0" smtClean="0"/>
              <a:t>Автор картины «Освобождение крестьян»?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699792" y="1700808"/>
            <a:ext cx="3734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Историческая викторина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99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2780928"/>
            <a:ext cx="4254261" cy="31424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3356992"/>
            <a:ext cx="37662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 правильный ответ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балл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4293096"/>
            <a:ext cx="1911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Б.М.Кустодиев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1772816"/>
            <a:ext cx="3139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Историческая викторина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2348880"/>
            <a:ext cx="4248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Вопрос 6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Назовите автора поэмы «Кому на Руси жить хорошо», характеризующий период отмены крепостного права в России?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4653136"/>
            <a:ext cx="39377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 правильный ответ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балл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AutoShape 2" descr="Картинка 3 из 71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img_9740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2924944"/>
            <a:ext cx="2232248" cy="29563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1920" y="1700808"/>
            <a:ext cx="1124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285441166_9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348881"/>
            <a:ext cx="2592288" cy="37444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67944" y="3140968"/>
            <a:ext cx="4392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 отмены крепостного права крестьянин платил помещику оброк, равный  12 рублям. Какова  будет выкупная сумма?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7944" y="5517232"/>
            <a:ext cx="39585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 правильный ответ -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балла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1340768"/>
            <a:ext cx="3238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Выполнение расчётов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2060848"/>
            <a:ext cx="7766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После освобождения крестьянина помещик перестал получать оброк.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5373216"/>
            <a:ext cx="42044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12 рублей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100%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3212976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выкупаемую землю крестьянин должен заплатить столько, чтобы положив эти в банк под 6% годовых, помещик ежегодно получал бы прибыль, равную сумме Х (сумме оброка, которую до реформы платил крестьянин). Х = 6%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2564904"/>
            <a:ext cx="7561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то время деньги можно было поместить в банк  под 6% годовых.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6016" y="5373216"/>
            <a:ext cx="12538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6%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6136" y="5373216"/>
            <a:ext cx="30855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 200 рублей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31840" y="1628800"/>
            <a:ext cx="2752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Критерии оценки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3968" y="2780928"/>
            <a:ext cx="3134833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15 баллов –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«5»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12 – 14 баллов –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«4»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8 – 11 баллов -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«3»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7 и менее баллов -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«2»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2359233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492896"/>
            <a:ext cx="2304256" cy="35255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4076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Использованные источники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060848"/>
            <a:ext cx="6071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http://festival.1september.ru/articles/512440/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2204864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en-US" dirty="0" smtClean="0">
                <a:hlinkClick r:id="rId3"/>
              </a:rPr>
              <a:t>http://ru.wikipedia.org/wiki/%CA%F0%E5%F1%F2%FC%FF%ED%F1%EA%E0%FF_%F0%E5%F4%EE%F0%EC%E0_%E2_%D0%EE%F1%F1%E8%E8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3284984"/>
            <a:ext cx="8175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en-US" dirty="0" smtClean="0">
                <a:hlinkClick r:id="rId4"/>
              </a:rPr>
              <a:t>http://www.home-edu.ru/user/uatml/00000754/histbibil/ist_otech/kreppravo.htm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Управляющая кнопка: документ 7">
            <a:hlinkClick r:id="" action="ppaction://noaction" highlightClick="1"/>
            <a:hlinkHover r:id="" action="ppaction://hlinkshowjump?jump=firstslide"/>
          </p:cNvPr>
          <p:cNvSpPr/>
          <p:nvPr/>
        </p:nvSpPr>
        <p:spPr>
          <a:xfrm>
            <a:off x="4139952" y="5229200"/>
            <a:ext cx="1042416" cy="1042416"/>
          </a:xfrm>
          <a:prstGeom prst="actionButtonDocumen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3786188" y="0"/>
            <a:ext cx="2214562" cy="4286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</a:rPr>
              <a:t>Prezentacii.com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323528" y="1397000"/>
          <a:ext cx="8352928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26064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Причины отмены крепостного права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Почему реформу 19 февраля 1961 года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называют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Великой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f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636912"/>
            <a:ext cx="3600399" cy="20252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4797152"/>
            <a:ext cx="36004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Гусиное перо, которым Александр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Подписал Манифест об Отмене крепостного права в России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1960" y="1844824"/>
            <a:ext cx="453650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«Я хочу остаться наедине со своей совестью». Император попросил всех выйти из кабинета. Перед ним на столе лежал документ, который должен был перевернуть всю русскую историю — Закон об освобождении крестьян. Его ждали долгие годы, за него сражались лучшие люди государства. Закон не только ликвидировал позор России — крепостное право, но и давал надежду на торжество добра и справедливости. Подобный шаг для монарха — трудное испытание, к которому он готовился всю жизнь, из года в год, с самого детства…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072" y="1700808"/>
            <a:ext cx="3477072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«Существующий порядок владения не может быть неизменным. Лучше отменить крепостное право сверху, нежели  дождаться того времени, когда оно само собой начнет отменяться снизу»</a:t>
            </a:r>
            <a:r>
              <a:rPr lang="ru-RU" dirty="0" smtClean="0"/>
              <a:t> 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Александр </a:t>
            </a:r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II</a:t>
            </a:r>
            <a:endParaRPr lang="ru-RU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183880" cy="18002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Положение о крестьянах, вышедших из крепостной зависимости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4825"/>
            <a:ext cx="2592288" cy="374441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627784" y="5733256"/>
            <a:ext cx="2448272" cy="70788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Arabic Typesetting" pitchFamily="66" charset="-78"/>
              </a:rPr>
              <a:t>На что намекал Александр </a:t>
            </a:r>
            <a:r>
              <a:rPr lang="en-US" sz="20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Arabic Typesetting" pitchFamily="66" charset="-78"/>
              </a:rPr>
              <a:t>II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Arabic Typesetting" pitchFamily="66" charset="-78"/>
              </a:rPr>
              <a:t> ?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38483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age0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988840"/>
            <a:ext cx="4032448" cy="4104456"/>
          </a:xfrm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Революционная ситуация 1859-1861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17_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988840"/>
            <a:ext cx="4248472" cy="41044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442814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683568" y="2204864"/>
          <a:ext cx="763284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4" name="Рисунок 43" descr="serf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3068960"/>
            <a:ext cx="328492" cy="720080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1763688" y="548681"/>
            <a:ext cx="59046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Почему революционная ситуация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1859-1861 годов не переросла в революцию?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39" name="Рисунок 38" descr="320_pictur_c1104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204864"/>
            <a:ext cx="2279914" cy="1709936"/>
          </a:xfrm>
          <a:prstGeom prst="rect">
            <a:avLst/>
          </a:prstGeom>
        </p:spPr>
      </p:pic>
      <p:sp>
        <p:nvSpPr>
          <p:cNvPr id="9" name="Штриховая стрелка вправо 8"/>
          <p:cNvSpPr/>
          <p:nvPr/>
        </p:nvSpPr>
        <p:spPr>
          <a:xfrm rot="19093199">
            <a:off x="4961202" y="2612137"/>
            <a:ext cx="1939424" cy="17928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Ожидаемый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рост волнений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1720" y="5733256"/>
            <a:ext cx="3781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Количество волнений по годам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 L 0.27343 0.1469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" y="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5" grpId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323528" y="1412776"/>
          <a:ext cx="3672408" cy="4048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/>
        </p:nvGraphicFramePr>
        <p:xfrm>
          <a:off x="3275856" y="1196752"/>
          <a:ext cx="374441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Овал 4"/>
          <p:cNvSpPr/>
          <p:nvPr/>
        </p:nvSpPr>
        <p:spPr>
          <a:xfrm>
            <a:off x="7020272" y="234888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020272" y="4221088"/>
            <a:ext cx="288032" cy="28803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380312" y="2204864"/>
            <a:ext cx="17636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Количество земли у крестьян до реформы</a:t>
            </a:r>
            <a:endParaRPr lang="ru-RU" sz="20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7380312" y="4149080"/>
            <a:ext cx="17636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Отрезано земли у крестьян после реформы</a:t>
            </a:r>
            <a:endParaRPr lang="ru-RU" sz="20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179511" y="908720"/>
            <a:ext cx="8712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Обезземеливание крестьянства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4581128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15 нечернозёмных губерний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139952" y="4581128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21 чернозёмная губерния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195736" y="3501008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45500</a:t>
            </a:r>
            <a:endParaRPr lang="ru-RU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547664" y="1772816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1437</a:t>
            </a:r>
          </a:p>
          <a:p>
            <a:r>
              <a:rPr lang="ru-RU" sz="2000" b="1" dirty="0" smtClean="0"/>
              <a:t>(9,9%)</a:t>
            </a:r>
            <a:endParaRPr lang="ru-RU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652120" y="3429000"/>
            <a:ext cx="766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14619</a:t>
            </a:r>
            <a:endParaRPr lang="ru-RU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499992" y="1844824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3825 (26,2%)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3" grpId="0">
        <p:bldAsOne/>
      </p:bldGraphic>
      <p:bldP spid="5" grpId="0" animBg="1"/>
      <p:bldP spid="6" grpId="0" animBg="1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93610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Карикатура на крестьянскую реформу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132856"/>
            <a:ext cx="2808312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051720" y="5657671"/>
            <a:ext cx="4104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002060"/>
                </a:solidFill>
              </a:rPr>
              <a:t>Почему карикатура на крестьянскую реформу была запрещена цензурой?</a:t>
            </a:r>
            <a:endParaRPr lang="ru-RU" sz="2000" i="1" dirty="0">
              <a:solidFill>
                <a:srgbClr val="002060"/>
              </a:solidFill>
            </a:endParaRPr>
          </a:p>
        </p:txBody>
      </p:sp>
      <p:sp>
        <p:nvSpPr>
          <p:cNvPr id="7" name="Выноска-облако 6"/>
          <p:cNvSpPr/>
          <p:nvPr/>
        </p:nvSpPr>
        <p:spPr>
          <a:xfrm rot="2677652">
            <a:off x="3892013" y="2127170"/>
            <a:ext cx="4651479" cy="3618661"/>
          </a:xfrm>
          <a:prstGeom prst="cloudCallout">
            <a:avLst>
              <a:gd name="adj1" fmla="val -59854"/>
              <a:gd name="adj2" fmla="val 476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«Я господа, в особенности люблю вас, потому что я сам помещик вашей губернии, и я первый дворянин в государстве…»</a:t>
            </a:r>
            <a:r>
              <a:rPr lang="ru-RU" i="1" dirty="0" smtClean="0">
                <a:solidFill>
                  <a:schemeClr val="tx1"/>
                </a:solidFill>
              </a:rPr>
              <a:t> Из речей Его императорского величества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899592" y="2492896"/>
            <a:ext cx="7408333" cy="345069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426934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6" grpId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4694</TotalTime>
  <Words>989</Words>
  <Application>Microsoft Office PowerPoint</Application>
  <PresentationFormat>Экран (4:3)</PresentationFormat>
  <Paragraphs>143</Paragraphs>
  <Slides>29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Волна</vt:lpstr>
      <vt:lpstr>Отмена крепостного права</vt:lpstr>
      <vt:lpstr>Слайд 2</vt:lpstr>
      <vt:lpstr>Слайд 3</vt:lpstr>
      <vt:lpstr>Слайд 4</vt:lpstr>
      <vt:lpstr>Положение о крестьянах, вышедших из крепостной зависимости</vt:lpstr>
      <vt:lpstr>Революционная ситуация 1859-1861</vt:lpstr>
      <vt:lpstr>Слайд 7</vt:lpstr>
      <vt:lpstr>Слайд 8</vt:lpstr>
      <vt:lpstr>Карикатура на крестьянскую реформу</vt:lpstr>
      <vt:lpstr>Слайд 10</vt:lpstr>
      <vt:lpstr>Слайд 11</vt:lpstr>
      <vt:lpstr>Положение 19 февраля 1861 года о крестьянах</vt:lpstr>
      <vt:lpstr>Положение 19 февраля 1861 года о крестьянах</vt:lpstr>
      <vt:lpstr>Слайд 14</vt:lpstr>
      <vt:lpstr>«Переход из крепостного состояния во временно обязанных(т.е. в омут)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Николай</cp:lastModifiedBy>
  <cp:revision>459</cp:revision>
  <dcterms:created xsi:type="dcterms:W3CDTF">2011-05-06T16:50:00Z</dcterms:created>
  <dcterms:modified xsi:type="dcterms:W3CDTF">2012-09-14T08:01:07Z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1732018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