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59" r:id="rId4"/>
    <p:sldId id="270" r:id="rId5"/>
    <p:sldId id="260" r:id="rId6"/>
    <p:sldId id="261" r:id="rId7"/>
    <p:sldId id="272" r:id="rId8"/>
    <p:sldId id="262" r:id="rId9"/>
    <p:sldId id="263" r:id="rId10"/>
    <p:sldId id="273" r:id="rId11"/>
    <p:sldId id="264" r:id="rId12"/>
    <p:sldId id="279" r:id="rId13"/>
    <p:sldId id="274" r:id="rId14"/>
    <p:sldId id="265" r:id="rId15"/>
    <p:sldId id="266" r:id="rId16"/>
    <p:sldId id="276" r:id="rId17"/>
    <p:sldId id="267" r:id="rId18"/>
    <p:sldId id="277" r:id="rId19"/>
    <p:sldId id="283" r:id="rId20"/>
    <p:sldId id="285" r:id="rId21"/>
    <p:sldId id="268" r:id="rId22"/>
    <p:sldId id="284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1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1DBD-3BF2-4DCE-A0D5-F199A018A74B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513F8-0C1F-4AE7-A9AA-60FDD8FA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1500-530B-4D17-871F-C5055ADE7679}" type="datetimeFigureOut">
              <a:rPr lang="ru-RU" smtClean="0"/>
              <a:pPr/>
              <a:t>14.06.2010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62;&#1077;&#1079;&#1072;&#1088;&#1100;\&#1056;&#1072;&#1073;&#1086;&#1095;&#1080;&#1081;%20&#1089;&#1090;&#1086;&#1083;\&#1041;&#1083;&#1086;&#1082;&#1072;&#1076;&#1072;%20&#1051;&#1077;&#1085;&#1080;&#1085;&#1075;&#1088;&#1072;&#1076;&#1072;\&#1044;.&#1064;&#1086;&#1089;&#1090;&#1072;&#1082;&#1086;&#1074;&#1080;&#1095;____&#1048;&#1079;_7&#1081;_&#1057;&#1080;&#1084;&#1092;&#1086;&#1085;&#1080;&#1080;__&#1051;&#1077;&#1085;&#1080;&#1085;&#1075;&#1088;&#1072;&#1076;&#1089;&#1082;&#1086;&#1081;_.mp3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000636"/>
            <a:ext cx="4429156" cy="150019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Выполнили студентки группы Т-911 </a:t>
            </a:r>
          </a:p>
          <a:p>
            <a:pPr algn="r"/>
            <a:r>
              <a:rPr lang="ru-RU" sz="2000" dirty="0" err="1" smtClean="0">
                <a:solidFill>
                  <a:schemeClr val="bg1">
                    <a:lumMod val="85000"/>
                  </a:schemeClr>
                </a:solidFill>
              </a:rPr>
              <a:t>Бочанова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 Мария и </a:t>
            </a:r>
          </a:p>
          <a:p>
            <a:pPr algn="r"/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Тюрина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Дарья</a:t>
            </a:r>
          </a:p>
          <a:p>
            <a:pPr algn="r"/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</a:rPr>
              <a:t>Преподаватель: </a:t>
            </a:r>
            <a:r>
              <a:rPr lang="ru-RU" sz="2000" dirty="0" err="1" smtClean="0">
                <a:solidFill>
                  <a:schemeClr val="bg1">
                    <a:lumMod val="85000"/>
                  </a:schemeClr>
                </a:solidFill>
              </a:rPr>
              <a:t>Бровко</a:t>
            </a:r>
            <a:r>
              <a:rPr lang="ru-RU" sz="2000" smtClean="0">
                <a:solidFill>
                  <a:schemeClr val="bg1">
                    <a:lumMod val="85000"/>
                  </a:schemeClr>
                </a:solidFill>
              </a:rPr>
              <a:t> З.И.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6534835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Омск 2010</a:t>
            </a:r>
          </a:p>
          <a:p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214554"/>
            <a:ext cx="8572592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Блокада Ленинграда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1941 - 27 января 1944 </a:t>
            </a:r>
            <a:endParaRPr lang="ru-RU" sz="4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42852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Федеральное агентство по образованию</a:t>
            </a:r>
            <a:b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государственное образовательное учреждение</a:t>
            </a:r>
            <a:b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Омский Государственный Педагогический Университет</a:t>
            </a:r>
            <a:b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Университетский Колледж</a:t>
            </a:r>
            <a:endParaRPr lang="ru-RU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43" y="0"/>
            <a:ext cx="89706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Д.Шостакович____Из_7й_Симфонии__Ленинградской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072182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228601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прекращением связи с Большой землей особое значение приобрела дорога через Ладожское озеро, ставшая легендарной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"Дорогой Жизни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''Дорога жизни'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Наступил ноябрь Ладога стала понемногу затягиваться льдом. К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100 мм, что было недостаточно для открытия движения.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Все ждали морозов…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Работники дорожной службы ежедневно измеряли толщину льда на всём озере, но были не в силах ускорить его нарастание. 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180 мм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лёд вышли конные обозы…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"/>
          <p:cNvPicPr>
            <a:picLocks noChangeAspect="1" noChangeArrowheads="1"/>
          </p:cNvPicPr>
          <p:nvPr/>
        </p:nvPicPr>
        <p:blipFill>
          <a:blip r:embed="rId2">
            <a:lum bright="-12000" contrast="-18000"/>
          </a:blip>
          <a:srcRect/>
          <a:stretch>
            <a:fillRect/>
          </a:stretch>
        </p:blipFill>
        <p:spPr bwMode="auto">
          <a:xfrm>
            <a:off x="285720" y="214290"/>
            <a:ext cx="8572528" cy="642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3571900" cy="642942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1942 </a:t>
            </a:r>
            <a:r>
              <a:rPr lang="ru-RU" dirty="0"/>
              <a:t>было принято решение об </a:t>
            </a:r>
            <a:r>
              <a:rPr lang="ru-RU" dirty="0" smtClean="0"/>
              <a:t>очистке </a:t>
            </a:r>
            <a:r>
              <a:rPr lang="ru-RU" dirty="0"/>
              <a:t>города от завалов снега, льда, </a:t>
            </a:r>
            <a:r>
              <a:rPr lang="ru-RU" dirty="0" smtClean="0"/>
              <a:t>грязи, трупов</a:t>
            </a:r>
            <a:r>
              <a:rPr lang="ru-RU" dirty="0"/>
              <a:t>, и уже к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апреля </a:t>
            </a:r>
            <a:r>
              <a:rPr lang="ru-RU" dirty="0"/>
              <a:t>город был приведен в порядок силами изможденных ленинградцев и солдат местного гарнизона.</a:t>
            </a:r>
          </a:p>
        </p:txBody>
      </p:sp>
      <p:pic>
        <p:nvPicPr>
          <p:cNvPr id="4" name="Picture 3" descr="v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3600473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 descr="kladbis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6635" y="3071810"/>
            <a:ext cx="2457365" cy="35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5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269514"/>
            <a:ext cx="4087344" cy="258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следующую блокадную зиму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1943 положение осажденного Ленинграда значительно улучшилось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ходил общественный транспорт,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открылись школы, кинотеатры, действовали водопровод и канализация,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городские бани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okad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-40000"/>
          </a:blip>
          <a:srcRect/>
          <a:stretch>
            <a:fillRect/>
          </a:stretch>
        </p:blipFill>
        <p:spPr bwMode="auto">
          <a:xfrm>
            <a:off x="0" y="0"/>
            <a:ext cx="9358346" cy="689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Обороной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руководил вначале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К.Е.Ворошилов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после его отстранения —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Жуков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Хозяйственной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стороной занимался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Косыгин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фактически заменил первого секретаря Ленинградского обкома ВКП(б)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А.А.Жданова.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Именно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Косыгин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организовывал движение на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"Дороге жизни"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улаживал разногласия гражданских и военных властей.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9241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42913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К.Е.Ворошилов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214554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6143636" y="592933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Г.К.Жуков</a:t>
            </a:r>
            <a:endParaRPr lang="ru-RU" sz="24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714356"/>
            <a:ext cx="2867028" cy="390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7" name="TextBox 16"/>
          <p:cNvSpPr txBox="1"/>
          <p:nvPr/>
        </p:nvSpPr>
        <p:spPr>
          <a:xfrm>
            <a:off x="3571868" y="44291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А.Н.Косыгин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Снятие блокады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643051"/>
          <a:ext cx="8572560" cy="2926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86280"/>
                <a:gridCol w="4286280"/>
              </a:tblGrid>
              <a:tr h="2587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Жертвы Блокады Ленинграда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От голода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640 тыс.человек</a:t>
                      </a:r>
                      <a:endParaRPr lang="ru-RU" sz="2400" b="1" i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587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От боевых действий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235 тыс.человек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241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bg1"/>
                          </a:solidFill>
                          <a:effectLst/>
                        </a:rPr>
                        <a:t>27 января 1944г.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Блокада была окончательно прорвана. В городе к этому времени оставалось 500 тысяч жителей – в 5 раз меньше чем в начале блокады. Блокада Ленинграда стала самой кровопролитной осадой в истории человечества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2" y="4518034"/>
            <a:ext cx="3143238" cy="233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643446"/>
            <a:ext cx="3123175" cy="200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09154"/>
            <a:ext cx="3048008" cy="214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Окружение Ленинграда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во время Блокады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Снятие блокады с города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Воспоминая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Воспоминания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504351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«В этот день люди кричали от радости…»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Виктория </a:t>
            </a:r>
            <a:r>
              <a:rPr lang="ru-RU" dirty="0" err="1" smtClean="0"/>
              <a:t>Работнова</a:t>
            </a:r>
            <a:r>
              <a:rPr lang="ru-RU" dirty="0" smtClean="0"/>
              <a:t>, «Мой район»</a:t>
            </a:r>
          </a:p>
          <a:p>
            <a:pPr>
              <a:buNone/>
            </a:pPr>
            <a:r>
              <a:rPr lang="ru-RU" dirty="0" smtClean="0"/>
              <a:t>«После прорыва блокады нас послали на лесозаготовки – надо было обеспечить город топливом. Ну, а 27 января 1944 года мы встретили в Ленинграде. Не передать словами, что мы тогда чувствовали. Люди на улицах кричали от радости, обнимались, целовались, обменивались адресами».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«Город - Герой»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Приказом Верховного Главнокомандующего от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мая 1945 года </a:t>
            </a:r>
            <a:r>
              <a:rPr lang="ru-RU" dirty="0" smtClean="0">
                <a:solidFill>
                  <a:srgbClr val="002060"/>
                </a:solidFill>
              </a:rPr>
              <a:t>Ленинград вместе с Москвой, Сталинградом, Севастополем и Одессой был назван городом-героем за героизм и мужество, проявленные жителями города во время блокады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8 мая 1965 </a:t>
            </a:r>
            <a:r>
              <a:rPr lang="ru-RU" dirty="0" smtClean="0">
                <a:solidFill>
                  <a:srgbClr val="002060"/>
                </a:solidFill>
              </a:rPr>
              <a:t>года Указом Президиума Верховного Совета СССР Город-герой Ленинград был награждён орденом Ленина и медалью «Золотая Звезда».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0" y="1000108"/>
            <a:ext cx="5357818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720" y="5357826"/>
            <a:ext cx="435771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 честь разрыва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811" y="1000108"/>
            <a:ext cx="4167189" cy="4500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715008" y="5572140"/>
            <a:ext cx="307180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героическим защитникам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48125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14282" y="6000768"/>
            <a:ext cx="400052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 Ярославле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жертвам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4143404" cy="573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57752" y="6000768"/>
            <a:ext cx="407196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детям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(Ярославль).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 С </a:t>
            </a:r>
            <a:r>
              <a:rPr lang="ru-RU" sz="3600" dirty="0">
                <a:solidFill>
                  <a:schemeClr val="tx1"/>
                </a:solidFill>
              </a:rPr>
              <a:t>началом Великой Отечественной войны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июня 1941 </a:t>
            </a:r>
            <a:r>
              <a:rPr lang="ru-RU" sz="3600" dirty="0">
                <a:solidFill>
                  <a:schemeClr val="tx1"/>
                </a:solidFill>
              </a:rPr>
              <a:t>удар в направлении Ленинграда был поручен группе немецких армий "Север", которые должны были уничтожить части Красной армии в Прибалтике, захватить военно-морские базы на Балтийском море и к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июля </a:t>
            </a:r>
            <a:r>
              <a:rPr lang="ru-RU" sz="3600" dirty="0">
                <a:solidFill>
                  <a:schemeClr val="tx1"/>
                </a:solidFill>
              </a:rPr>
              <a:t>овладеть Ленинградом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8715436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Окружение Ленинграда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941_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290"/>
            <a:ext cx="6786610" cy="63344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8715436" cy="60939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июля </a:t>
            </a:r>
            <a:r>
              <a:rPr lang="ru-RU" sz="3100" dirty="0" smtClean="0"/>
              <a:t>был захвачен Псков;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июля </a:t>
            </a:r>
            <a:r>
              <a:rPr lang="ru-RU" sz="3100" dirty="0" smtClean="0"/>
              <a:t>немецкие части прорвали фронт и силами 4-я танковой группы армии «Север» вышли к реке Плюса и далее устремились к Луге;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августа </a:t>
            </a:r>
            <a:r>
              <a:rPr lang="ru-RU" sz="3100" dirty="0" smtClean="0"/>
              <a:t>немцы заняли станцию Чудово, тем самым перерезав Октябрьскую железную дорогу;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через 8 дней овладели Тосно;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августа </a:t>
            </a:r>
            <a:r>
              <a:rPr lang="ru-RU" sz="3100" dirty="0" smtClean="0"/>
              <a:t>был захвачен крупный железнодорожный узел Мга;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С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</a:t>
            </a:r>
            <a:r>
              <a:rPr lang="ru-RU" sz="3100" dirty="0" smtClean="0"/>
              <a:t>, когда немцы захватили Шлиссельбург, началась 871-дневная блокада Ленинграда.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7150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Город во время Блокады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929222" cy="5786478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окружение попало 2 млн. 544 тыс. гражданского населения города (включая </a:t>
            </a:r>
            <a:r>
              <a:rPr lang="ru-RU" dirty="0" smtClean="0">
                <a:solidFill>
                  <a:schemeClr val="tx1"/>
                </a:solidFill>
              </a:rPr>
              <a:t>приблизительно 400 </a:t>
            </a:r>
            <a:r>
              <a:rPr lang="ru-RU" dirty="0">
                <a:solidFill>
                  <a:schemeClr val="tx1"/>
                </a:solidFill>
              </a:rPr>
              <a:t>тыс. детей), 343 тыс. </a:t>
            </a:r>
            <a:r>
              <a:rPr lang="ru-RU" dirty="0" smtClean="0">
                <a:solidFill>
                  <a:schemeClr val="tx1"/>
                </a:solidFill>
              </a:rPr>
              <a:t>войско, защищавшее город. Продовольствие </a:t>
            </a:r>
            <a:r>
              <a:rPr lang="ru-RU" dirty="0">
                <a:solidFill>
                  <a:schemeClr val="tx1"/>
                </a:solidFill>
              </a:rPr>
              <a:t>и топливные запасы были ограничены (только на 1-2 месяца).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сентября 1941 </a:t>
            </a:r>
            <a:r>
              <a:rPr lang="ru-RU" dirty="0">
                <a:solidFill>
                  <a:schemeClr val="tx1"/>
                </a:solidFill>
              </a:rPr>
              <a:t>в результате </a:t>
            </a:r>
            <a:r>
              <a:rPr lang="ru-RU" dirty="0" smtClean="0">
                <a:solidFill>
                  <a:schemeClr val="tx1"/>
                </a:solidFill>
              </a:rPr>
              <a:t>авиационного </a:t>
            </a:r>
            <a:r>
              <a:rPr lang="ru-RU" dirty="0">
                <a:solidFill>
                  <a:schemeClr val="tx1"/>
                </a:solidFill>
              </a:rPr>
              <a:t>налета и возникшего пожара сгорели продовольственные склады им. </a:t>
            </a:r>
            <a:r>
              <a:rPr lang="ru-RU" dirty="0" err="1">
                <a:solidFill>
                  <a:schemeClr val="tx1"/>
                </a:solidFill>
              </a:rPr>
              <a:t>А.Е.Бадаева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71546"/>
            <a:ext cx="3548078" cy="505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941_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00042"/>
            <a:ext cx="8715436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октября </a:t>
            </a:r>
            <a:r>
              <a:rPr lang="ru-RU" sz="3600" dirty="0" smtClean="0"/>
              <a:t>рабочие и инженерно-технические работники стали получать по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г хлеба в сутки</a:t>
            </a:r>
            <a:r>
              <a:rPr lang="ru-RU" sz="3600" dirty="0" smtClean="0"/>
              <a:t>, все остальные по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г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3071810"/>
          <a:ext cx="7858180" cy="27860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9090"/>
                <a:gridCol w="3929090"/>
              </a:tblGrid>
              <a:tr h="7739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Норма хлеба для населения</a:t>
                      </a:r>
                      <a:endParaRPr lang="ru-RU" sz="2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6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Взрослый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грамм</a:t>
                      </a: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6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Ребенок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50грамм</a:t>
                      </a:r>
                      <a:endParaRPr lang="ru-RU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4786346" cy="64940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Все </a:t>
            </a:r>
            <a:r>
              <a:rPr lang="ru-RU" sz="3200" dirty="0"/>
              <a:t>то время, когда шла блокада, не замолкало ленинградское радио, где выступали поэты и писатели.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июля 1942 года</a:t>
            </a:r>
            <a:r>
              <a:rPr lang="ru-RU" sz="3200" dirty="0"/>
              <a:t> с Урала доставили партитуру 7-й симфонии Дмитрия Шостаковича, которая 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августа 1942 </a:t>
            </a:r>
            <a:r>
              <a:rPr lang="ru-RU" sz="3200" dirty="0"/>
              <a:t>была исполнена оркестром Радиокомитета в осажденном немцами </a:t>
            </a:r>
            <a:r>
              <a:rPr lang="ru-RU" sz="3200" dirty="0" smtClean="0"/>
              <a:t>Ленинграде.</a:t>
            </a:r>
            <a:endParaRPr lang="ru-RU" sz="3200" dirty="0"/>
          </a:p>
        </p:txBody>
      </p:sp>
      <p:pic>
        <p:nvPicPr>
          <p:cNvPr id="5" name="Picture 2" descr="shostakov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6" y="214290"/>
            <a:ext cx="4143404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726</Words>
  <Application>Microsoft Office PowerPoint</Application>
  <PresentationFormat>Экран (4:3)</PresentationFormat>
  <Paragraphs>77</Paragraphs>
  <Slides>25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План работы:</vt:lpstr>
      <vt:lpstr>Слайд 3</vt:lpstr>
      <vt:lpstr>Слайд 4</vt:lpstr>
      <vt:lpstr>Слайд 5</vt:lpstr>
      <vt:lpstr> Город во время Блокады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Снятие блокады</vt:lpstr>
      <vt:lpstr>Воспоминания</vt:lpstr>
      <vt:lpstr>Слайд 21</vt:lpstr>
      <vt:lpstr>«Город - Герой»</vt:lpstr>
      <vt:lpstr>Памятники</vt:lpstr>
      <vt:lpstr>Слайд 24</vt:lpstr>
      <vt:lpstr>Слайд 25</vt:lpstr>
    </vt:vector>
  </TitlesOfParts>
  <Company>ммэри)))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ммэри)))</dc:creator>
  <cp:lastModifiedBy>Цезарь</cp:lastModifiedBy>
  <cp:revision>29</cp:revision>
  <dcterms:created xsi:type="dcterms:W3CDTF">2010-05-17T15:01:37Z</dcterms:created>
  <dcterms:modified xsi:type="dcterms:W3CDTF">2010-06-14T14:12:42Z</dcterms:modified>
</cp:coreProperties>
</file>