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58" r:id="rId4"/>
    <p:sldId id="267" r:id="rId5"/>
    <p:sldId id="268" r:id="rId6"/>
    <p:sldId id="270" r:id="rId7"/>
    <p:sldId id="271" r:id="rId8"/>
    <p:sldId id="272" r:id="rId9"/>
    <p:sldId id="273" r:id="rId10"/>
    <p:sldId id="274" r:id="rId11"/>
    <p:sldId id="275" r:id="rId12"/>
    <p:sldId id="289" r:id="rId13"/>
    <p:sldId id="295" r:id="rId14"/>
    <p:sldId id="293" r:id="rId15"/>
    <p:sldId id="297" r:id="rId16"/>
    <p:sldId id="294" r:id="rId17"/>
    <p:sldId id="302" r:id="rId18"/>
    <p:sldId id="303" r:id="rId19"/>
    <p:sldId id="304" r:id="rId20"/>
    <p:sldId id="276" r:id="rId21"/>
    <p:sldId id="277" r:id="rId22"/>
    <p:sldId id="278" r:id="rId23"/>
    <p:sldId id="300" r:id="rId24"/>
    <p:sldId id="279" r:id="rId25"/>
    <p:sldId id="291" r:id="rId26"/>
    <p:sldId id="299" r:id="rId27"/>
    <p:sldId id="280" r:id="rId28"/>
    <p:sldId id="261" r:id="rId29"/>
    <p:sldId id="282" r:id="rId30"/>
    <p:sldId id="290" r:id="rId31"/>
    <p:sldId id="283" r:id="rId32"/>
    <p:sldId id="284" r:id="rId33"/>
    <p:sldId id="301" r:id="rId34"/>
    <p:sldId id="285" r:id="rId35"/>
    <p:sldId id="286" r:id="rId36"/>
    <p:sldId id="287" r:id="rId37"/>
    <p:sldId id="296" r:id="rId38"/>
    <p:sldId id="298" r:id="rId39"/>
    <p:sldId id="305" r:id="rId40"/>
    <p:sldId id="306" r:id="rId41"/>
    <p:sldId id="288"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14.06.2010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14.06.2010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14.06.2010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14.06.2010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14.06.2010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14.06.2010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14.06.2010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14.06.2010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14.06.2010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14.06.2010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14.06.2010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14.06.2010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rtgif.ru/OGON/ogon025.gif"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audio" Target="file:///C:\Documents%20and%20Settings\&#1062;&#1077;&#1079;&#1072;&#1088;&#1100;\&#1056;&#1072;&#1073;&#1086;&#1095;&#1080;&#1081;%20&#1089;&#1090;&#1086;&#1083;\&#1041;&#1080;&#1090;&#1074;&#1072;%20&#1079;&#1072;%20&#1052;&#1086;&#1089;&#1082;&#1074;&#1091;\&#1041;&#1077;&#1079;%20&#1085;&#1072;&#1079;&#1074;&#1072;&#1085;&#1080;&#1103;.mp3" TargetMode="Externa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hyperlink" Target="http://www.lki.ru/Txt/Front/0803/Duel/Main/zhukov.jpg" TargetMode="External"/><Relationship Id="rId2" Type="http://schemas.openxmlformats.org/officeDocument/2006/relationships/image" Target="../media/image4.gif"/><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gif"/><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hyperlink" Target="http://www.ljplus.ru/img4/s/w/swonder85/th_w400_d180c507c702a93adc0721c9a24fe791.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slideLayout" Target="../slideLayouts/slideLayout7.xml"/><Relationship Id="rId1" Type="http://schemas.openxmlformats.org/officeDocument/2006/relationships/video" Target="file:///C:\Documents%20and%20Settings\&#1062;&#1077;&#1079;&#1072;&#1088;&#1100;\&#1056;&#1072;&#1073;&#1086;&#1095;&#1080;&#1081;%20&#1089;&#1090;&#1086;&#1083;\&#1041;&#1080;&#1090;&#1074;&#1072;%20&#1079;&#1072;%20&#1052;&#1086;&#1089;&#1082;&#1074;&#1091;\&#1041;&#1080;&#1090;&#1074;&#1072;%20&#1087;&#1086;&#1076;%20&#1052;&#1086;&#1089;&#1082;&#1074;&#1086;&#1081;_Archos_.avi" TargetMode="Externa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gif"/><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hyperlink" Target="http://upload.wikimedia.org/wikipedia/commons/a/ab/Bundesarchiv_Bild_146-1977-120-11,_Fedor_von_Bock.jpg" TargetMode="External"/><Relationship Id="rId7" Type="http://schemas.openxmlformats.org/officeDocument/2006/relationships/image" Target="../media/image52.jpeg"/><Relationship Id="rId2" Type="http://schemas.openxmlformats.org/officeDocument/2006/relationships/image" Target="../media/image4.gif"/><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45.jpeg"/><Relationship Id="rId4" Type="http://schemas.openxmlformats.org/officeDocument/2006/relationships/image" Target="../media/image50.jpeg"/></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3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gif"/><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81ed8ffc0d90.jpg"/>
          <p:cNvPicPr>
            <a:picLocks noChangeAspect="1"/>
          </p:cNvPicPr>
          <p:nvPr/>
        </p:nvPicPr>
        <p:blipFill>
          <a:blip r:embed="rId2"/>
          <a:stretch>
            <a:fillRect/>
          </a:stretch>
        </p:blipFill>
        <p:spPr>
          <a:xfrm>
            <a:off x="0" y="0"/>
            <a:ext cx="7620000" cy="5381625"/>
          </a:xfrm>
          <a:prstGeom prst="rect">
            <a:avLst/>
          </a:prstGeom>
        </p:spPr>
      </p:pic>
      <p:sp>
        <p:nvSpPr>
          <p:cNvPr id="13" name="Прямоугольник 12"/>
          <p:cNvSpPr/>
          <p:nvPr/>
        </p:nvSpPr>
        <p:spPr>
          <a:xfrm>
            <a:off x="108000" y="99000"/>
            <a:ext cx="8928000" cy="6660000"/>
          </a:xfrm>
          <a:prstGeom prst="rect">
            <a:avLst/>
          </a:prstGeom>
          <a:noFill/>
          <a:ln w="3175">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p:cNvSpPr txBox="1"/>
          <p:nvPr/>
        </p:nvSpPr>
        <p:spPr>
          <a:xfrm>
            <a:off x="3428992" y="5929330"/>
            <a:ext cx="2339102" cy="646331"/>
          </a:xfrm>
          <a:prstGeom prst="rect">
            <a:avLst/>
          </a:prstGeom>
          <a:noFill/>
        </p:spPr>
        <p:txBody>
          <a:bodyPr wrap="none" rtlCol="0">
            <a:spAutoFit/>
          </a:bodyPr>
          <a:lstStyle/>
          <a:p>
            <a:r>
              <a:rPr lang="ru-RU" sz="3600" dirty="0" smtClean="0">
                <a:ln>
                  <a:solidFill>
                    <a:sysClr val="windowText" lastClr="000000"/>
                  </a:solidFill>
                </a:ln>
                <a:solidFill>
                  <a:srgbClr val="FF0000"/>
                </a:solidFill>
                <a:effectLst>
                  <a:glow rad="101600">
                    <a:schemeClr val="tx1">
                      <a:alpha val="60000"/>
                    </a:schemeClr>
                  </a:glow>
                </a:effectLst>
                <a:latin typeface="Mistral" pitchFamily="66" charset="0"/>
              </a:rPr>
              <a:t>Омск, 2010 г</a:t>
            </a:r>
            <a:r>
              <a:rPr lang="ru-RU" sz="3600" dirty="0" smtClean="0">
                <a:ln>
                  <a:solidFill>
                    <a:sysClr val="windowText" lastClr="000000"/>
                  </a:solidFill>
                </a:ln>
                <a:solidFill>
                  <a:srgbClr val="FF0000"/>
                </a:solidFill>
                <a:effectLst>
                  <a:glow rad="101600">
                    <a:schemeClr val="tx1">
                      <a:alpha val="60000"/>
                    </a:schemeClr>
                  </a:glow>
                </a:effectLst>
                <a:latin typeface="Comic Sans MS" pitchFamily="66" charset="0"/>
              </a:rPr>
              <a:t>.</a:t>
            </a:r>
            <a:endParaRPr lang="ru-RU" sz="3600" dirty="0">
              <a:ln>
                <a:solidFill>
                  <a:sysClr val="windowText" lastClr="000000"/>
                </a:solidFill>
              </a:ln>
              <a:solidFill>
                <a:srgbClr val="FF0000"/>
              </a:solidFill>
              <a:effectLst>
                <a:glow rad="101600">
                  <a:schemeClr val="tx1">
                    <a:alpha val="60000"/>
                  </a:schemeClr>
                </a:glow>
              </a:effectLst>
              <a:latin typeface="Comic Sans MS" pitchFamily="66" charset="0"/>
            </a:endParaRPr>
          </a:p>
        </p:txBody>
      </p:sp>
      <p:pic>
        <p:nvPicPr>
          <p:cNvPr id="12" name="Picture 8" descr="Картинка 94 из 132">
            <a:hlinkClick r:id="rId3"/>
          </p:cNvPr>
          <p:cNvPicPr>
            <a:picLocks noChangeAspect="1" noChangeArrowheads="1" noCrop="1"/>
          </p:cNvPicPr>
          <p:nvPr/>
        </p:nvPicPr>
        <p:blipFill>
          <a:blip r:embed="rId4"/>
          <a:stretch>
            <a:fillRect/>
          </a:stretch>
        </p:blipFill>
        <p:spPr bwMode="auto">
          <a:xfrm>
            <a:off x="6286512" y="3128970"/>
            <a:ext cx="1333500" cy="1371600"/>
          </a:xfrm>
          <a:prstGeom prst="rect">
            <a:avLst/>
          </a:prstGeom>
          <a:noFill/>
          <a:ln>
            <a:noFill/>
          </a:ln>
        </p:spPr>
      </p:pic>
      <p:sp>
        <p:nvSpPr>
          <p:cNvPr id="4" name="TextBox 3"/>
          <p:cNvSpPr txBox="1"/>
          <p:nvPr/>
        </p:nvSpPr>
        <p:spPr>
          <a:xfrm>
            <a:off x="238923" y="3281464"/>
            <a:ext cx="8666155" cy="1862048"/>
          </a:xfrm>
          <a:prstGeom prst="rect">
            <a:avLst/>
          </a:prstGeom>
          <a:noFill/>
        </p:spPr>
        <p:txBody>
          <a:bodyPr wrap="none" rtlCol="0">
            <a:spAutoFit/>
          </a:bodyPr>
          <a:lstStyle/>
          <a:p>
            <a:r>
              <a:rPr lang="ru-RU" sz="11500" dirty="0" smtClean="0">
                <a:ln w="19050">
                  <a:solidFill>
                    <a:schemeClr val="tx1"/>
                  </a:solidFill>
                </a:ln>
                <a:solidFill>
                  <a:srgbClr val="FF0000"/>
                </a:solidFill>
                <a:effectLst>
                  <a:glow rad="101600">
                    <a:schemeClr val="tx1">
                      <a:alpha val="60000"/>
                    </a:schemeClr>
                  </a:glow>
                </a:effectLst>
                <a:latin typeface="Mistral" pitchFamily="66" charset="0"/>
              </a:rPr>
              <a:t>Битва за Москву</a:t>
            </a:r>
            <a:endParaRPr lang="ru-RU" sz="11500" dirty="0">
              <a:ln w="19050">
                <a:solidFill>
                  <a:schemeClr val="tx1"/>
                </a:solidFill>
              </a:ln>
              <a:solidFill>
                <a:srgbClr val="FF0000"/>
              </a:solidFill>
              <a:effectLst>
                <a:glow rad="101600">
                  <a:schemeClr val="tx1">
                    <a:alpha val="60000"/>
                  </a:schemeClr>
                </a:glow>
              </a:effectLst>
              <a:latin typeface="Mistral" pitchFamily="66" charset="0"/>
            </a:endParaRPr>
          </a:p>
        </p:txBody>
      </p:sp>
      <p:sp>
        <p:nvSpPr>
          <p:cNvPr id="7" name="TextBox 6"/>
          <p:cNvSpPr txBox="1"/>
          <p:nvPr/>
        </p:nvSpPr>
        <p:spPr>
          <a:xfrm>
            <a:off x="6072198" y="5286388"/>
            <a:ext cx="2867836" cy="923330"/>
          </a:xfrm>
          <a:prstGeom prst="rect">
            <a:avLst/>
          </a:prstGeom>
          <a:noFill/>
        </p:spPr>
        <p:txBody>
          <a:bodyPr wrap="none" rtlCol="0">
            <a:spAutoFit/>
          </a:bodyPr>
          <a:lstStyle/>
          <a:p>
            <a:r>
              <a:rPr lang="ru-RU" dirty="0" smtClean="0"/>
              <a:t>Выполнил студент 1 курса</a:t>
            </a:r>
          </a:p>
          <a:p>
            <a:r>
              <a:rPr lang="ru-RU" dirty="0" smtClean="0"/>
              <a:t>Михалев </a:t>
            </a:r>
            <a:r>
              <a:rPr lang="ru-RU" dirty="0" smtClean="0"/>
              <a:t>Максим</a:t>
            </a:r>
          </a:p>
          <a:p>
            <a:r>
              <a:rPr lang="ru-RU" dirty="0" smtClean="0"/>
              <a:t>Преподаватель </a:t>
            </a:r>
            <a:r>
              <a:rPr lang="ru-RU" dirty="0" err="1" smtClean="0"/>
              <a:t>Бровко</a:t>
            </a:r>
            <a:r>
              <a:rPr lang="ru-RU" smtClean="0"/>
              <a:t> З.И.</a:t>
            </a:r>
            <a:endParaRPr lang="ru-RU" dirty="0"/>
          </a:p>
        </p:txBody>
      </p:sp>
      <p:sp>
        <p:nvSpPr>
          <p:cNvPr id="9" name="Прямоугольник 8"/>
          <p:cNvSpPr/>
          <p:nvPr/>
        </p:nvSpPr>
        <p:spPr>
          <a:xfrm>
            <a:off x="500034" y="214290"/>
            <a:ext cx="8643966" cy="1200329"/>
          </a:xfrm>
          <a:prstGeom prst="rect">
            <a:avLst/>
          </a:prstGeom>
        </p:spPr>
        <p:txBody>
          <a:bodyPr wrap="square">
            <a:spAutoFit/>
          </a:bodyPr>
          <a:lstStyle/>
          <a:p>
            <a:pPr algn="ctr"/>
            <a:r>
              <a:rPr lang="ru-RU" dirty="0" smtClean="0">
                <a:latin typeface="Times New Roman" pitchFamily="18" charset="0"/>
              </a:rPr>
              <a:t>Федеральное агентство по образованию</a:t>
            </a:r>
            <a:br>
              <a:rPr lang="ru-RU" dirty="0" smtClean="0">
                <a:latin typeface="Times New Roman" pitchFamily="18" charset="0"/>
              </a:rPr>
            </a:br>
            <a:r>
              <a:rPr lang="ru-RU" dirty="0" smtClean="0">
                <a:latin typeface="Times New Roman" pitchFamily="18" charset="0"/>
              </a:rPr>
              <a:t>государственное образовательное учреждение</a:t>
            </a:r>
            <a:br>
              <a:rPr lang="ru-RU" dirty="0" smtClean="0">
                <a:latin typeface="Times New Roman" pitchFamily="18" charset="0"/>
              </a:rPr>
            </a:br>
            <a:r>
              <a:rPr lang="ru-RU" dirty="0" smtClean="0">
                <a:latin typeface="Times New Roman" pitchFamily="18" charset="0"/>
              </a:rPr>
              <a:t>Омский Государственный Педагогический Университет</a:t>
            </a:r>
            <a:br>
              <a:rPr lang="ru-RU" dirty="0" smtClean="0">
                <a:latin typeface="Times New Roman" pitchFamily="18" charset="0"/>
              </a:rPr>
            </a:br>
            <a:r>
              <a:rPr lang="ru-RU" dirty="0" smtClean="0">
                <a:latin typeface="Times New Roman" pitchFamily="18" charset="0"/>
              </a:rPr>
              <a:t>Университетский Колледж</a:t>
            </a:r>
            <a:endParaRPr lang="ru-RU" dirty="0">
              <a:latin typeface="Times New Roman" pitchFamily="18"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10" repeatCount="indefinite" fill="hold" nodeType="withEffect">
                                  <p:stCondLst>
                                    <p:cond delay="0"/>
                                  </p:stCondLst>
                                  <p:endCondLst>
                                    <p:cond evt="onNext" delay="0">
                                      <p:tgtEl>
                                        <p:sldTgt/>
                                      </p:tgtEl>
                                    </p:cond>
                                  </p:endCondLst>
                                  <p:childTnLst>
                                    <p:animClr clrSpc="hsl" dir="ccw">
                                      <p:cBhvr>
                                        <p:cTn id="6" dur="2000" fill="hold"/>
                                        <p:tgtEl>
                                          <p:spTgt spid="13"/>
                                        </p:tgtEl>
                                        <p:attrNameLst>
                                          <p:attrName>stroke.color</p:attrName>
                                        </p:attrNameLst>
                                      </p:cBhvr>
                                      <p:to>
                                        <a:schemeClr val="bg1"/>
                                      </p:to>
                                    </p:animClr>
                                    <p:set>
                                      <p:cBhvr>
                                        <p:cTn id="7" dur="2000" fill="hold"/>
                                        <p:tgtEl>
                                          <p:spTgt spid="1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flamesanimjl0.gif"/>
          <p:cNvPicPr>
            <a:picLocks noChangeAspect="1"/>
          </p:cNvPicPr>
          <p:nvPr/>
        </p:nvPicPr>
        <p:blipFill>
          <a:blip r:embed="rId2"/>
          <a:stretch>
            <a:fillRect/>
          </a:stretch>
        </p:blipFill>
        <p:spPr>
          <a:xfrm>
            <a:off x="0" y="0"/>
            <a:ext cx="9144000" cy="6858000"/>
          </a:xfrm>
          <a:prstGeom prst="rect">
            <a:avLst/>
          </a:prstGeom>
        </p:spPr>
      </p:pic>
      <p:sp>
        <p:nvSpPr>
          <p:cNvPr id="4" name="Прямоугольник 3"/>
          <p:cNvSpPr/>
          <p:nvPr/>
        </p:nvSpPr>
        <p:spPr>
          <a:xfrm>
            <a:off x="108000" y="5715016"/>
            <a:ext cx="8928000" cy="954107"/>
          </a:xfrm>
          <a:prstGeom prst="rect">
            <a:avLst/>
          </a:prstGeom>
        </p:spPr>
        <p:txBody>
          <a:bodyPr wrap="square">
            <a:spAutoFit/>
          </a:bodyPr>
          <a:lstStyle/>
          <a:p>
            <a:pPr algn="ctr"/>
            <a:r>
              <a:rPr lang="ru-RU" sz="2800" b="1" dirty="0" smtClean="0"/>
              <a:t>Были захвачены Орел, Калуга, Калинин, Волоколамск, Можайск. </a:t>
            </a:r>
            <a:endParaRPr lang="ru-RU" sz="2800" b="1" dirty="0"/>
          </a:p>
        </p:txBody>
      </p:sp>
      <p:sp>
        <p:nvSpPr>
          <p:cNvPr id="6" name="Стрелка вниз 5"/>
          <p:cNvSpPr/>
          <p:nvPr/>
        </p:nvSpPr>
        <p:spPr>
          <a:xfrm>
            <a:off x="4161232" y="983916"/>
            <a:ext cx="821537" cy="1159200"/>
          </a:xfrm>
          <a:prstGeom prst="down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108000" y="46001"/>
            <a:ext cx="8928000" cy="954107"/>
          </a:xfrm>
          <a:prstGeom prst="rect">
            <a:avLst/>
          </a:prstGeom>
        </p:spPr>
        <p:txBody>
          <a:bodyPr wrap="square">
            <a:spAutoFit/>
          </a:bodyPr>
          <a:lstStyle/>
          <a:p>
            <a:pPr algn="ctr"/>
            <a:r>
              <a:rPr lang="ru-RU" sz="2800" u="sng" dirty="0" smtClean="0">
                <a:solidFill>
                  <a:schemeClr val="bg1"/>
                </a:solidFill>
              </a:rPr>
              <a:t>7 октября, под Вязьмой, в окружение попали части трех советских фронтов – более 660 тыс. человек. </a:t>
            </a:r>
            <a:endParaRPr lang="ru-RU" sz="2800" u="sng" dirty="0">
              <a:solidFill>
                <a:schemeClr val="bg1"/>
              </a:solidFill>
            </a:endParaRPr>
          </a:p>
        </p:txBody>
      </p:sp>
      <p:sp>
        <p:nvSpPr>
          <p:cNvPr id="3" name="Прямоугольник 2"/>
          <p:cNvSpPr/>
          <p:nvPr/>
        </p:nvSpPr>
        <p:spPr>
          <a:xfrm>
            <a:off x="108000" y="2046265"/>
            <a:ext cx="8928000" cy="954107"/>
          </a:xfrm>
          <a:prstGeom prst="rect">
            <a:avLst/>
          </a:prstGeom>
        </p:spPr>
        <p:txBody>
          <a:bodyPr>
            <a:spAutoFit/>
          </a:bodyPr>
          <a:lstStyle/>
          <a:p>
            <a:pPr algn="ctr"/>
            <a:r>
              <a:rPr lang="ru-RU" sz="2800" u="sng" dirty="0" smtClean="0">
                <a:solidFill>
                  <a:schemeClr val="bg1"/>
                </a:solidFill>
              </a:rPr>
              <a:t>Возникла опасность нападения на Москву через Малоярославец, а позже и через другие направления.</a:t>
            </a:r>
            <a:endParaRPr lang="ru-RU" sz="2800" u="sng" dirty="0">
              <a:solidFill>
                <a:schemeClr val="bg1"/>
              </a:solidFill>
            </a:endParaRPr>
          </a:p>
        </p:txBody>
      </p:sp>
      <p:pic>
        <p:nvPicPr>
          <p:cNvPr id="7" name="Рисунок 6" descr="ded837b1be09f86eb1133a9ebf2_prev.gif"/>
          <p:cNvPicPr>
            <a:picLocks noChangeAspect="1"/>
          </p:cNvPicPr>
          <p:nvPr/>
        </p:nvPicPr>
        <p:blipFill>
          <a:blip r:embed="rId3"/>
          <a:stretch>
            <a:fillRect/>
          </a:stretch>
        </p:blipFill>
        <p:spPr>
          <a:xfrm>
            <a:off x="2068436" y="3000372"/>
            <a:ext cx="5007128" cy="2919410"/>
          </a:xfrm>
          <a:prstGeom prst="rect">
            <a:avLst/>
          </a:prstGeom>
        </p:spPr>
      </p:pic>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flamesanimjl0.gif"/>
          <p:cNvPicPr>
            <a:picLocks noChangeAspect="1"/>
          </p:cNvPicPr>
          <p:nvPr/>
        </p:nvPicPr>
        <p:blipFill>
          <a:blip r:embed="rId2"/>
          <a:stretch>
            <a:fillRect/>
          </a:stretch>
        </p:blipFill>
        <p:spPr>
          <a:xfrm>
            <a:off x="0" y="0"/>
            <a:ext cx="9144000" cy="6858000"/>
          </a:xfrm>
          <a:prstGeom prst="rect">
            <a:avLst/>
          </a:prstGeom>
        </p:spPr>
      </p:pic>
      <p:sp>
        <p:nvSpPr>
          <p:cNvPr id="2" name="Прямоугольник 1"/>
          <p:cNvSpPr/>
          <p:nvPr/>
        </p:nvSpPr>
        <p:spPr>
          <a:xfrm>
            <a:off x="108000" y="43741"/>
            <a:ext cx="8928000" cy="1384995"/>
          </a:xfrm>
          <a:prstGeom prst="rect">
            <a:avLst/>
          </a:prstGeom>
        </p:spPr>
        <p:txBody>
          <a:bodyPr wrap="square">
            <a:spAutoFit/>
          </a:bodyPr>
          <a:lstStyle/>
          <a:p>
            <a:pPr algn="ctr"/>
            <a:r>
              <a:rPr lang="ru-RU" sz="2800" b="1" dirty="0" smtClean="0">
                <a:solidFill>
                  <a:schemeClr val="bg1"/>
                </a:solidFill>
              </a:rPr>
              <a:t>10 октября командующим войсками Западного фронта был назначен генерал армии Г. К. Жуков, вызванный из Ленинграда.</a:t>
            </a:r>
            <a:endParaRPr lang="ru-RU" sz="2800" b="1" dirty="0">
              <a:solidFill>
                <a:schemeClr val="bg1"/>
              </a:solidFill>
            </a:endParaRPr>
          </a:p>
        </p:txBody>
      </p:sp>
      <p:grpSp>
        <p:nvGrpSpPr>
          <p:cNvPr id="12" name="Группа 11"/>
          <p:cNvGrpSpPr/>
          <p:nvPr/>
        </p:nvGrpSpPr>
        <p:grpSpPr>
          <a:xfrm>
            <a:off x="708561" y="1532272"/>
            <a:ext cx="7726878" cy="5111438"/>
            <a:chOff x="202708" y="1532272"/>
            <a:chExt cx="7726878" cy="5111438"/>
          </a:xfrm>
        </p:grpSpPr>
        <p:pic>
          <p:nvPicPr>
            <p:cNvPr id="4" name="Picture 2" descr="Картинка 19 из 55342"/>
            <p:cNvPicPr>
              <a:picLocks noChangeAspect="1" noChangeArrowheads="1"/>
            </p:cNvPicPr>
            <p:nvPr/>
          </p:nvPicPr>
          <p:blipFill>
            <a:blip r:embed="rId3"/>
            <a:srcRect/>
            <a:stretch>
              <a:fillRect/>
            </a:stretch>
          </p:blipFill>
          <p:spPr bwMode="auto">
            <a:xfrm>
              <a:off x="202708" y="1603710"/>
              <a:ext cx="3880800" cy="5040000"/>
            </a:xfrm>
            <a:prstGeom prst="rect">
              <a:avLst/>
            </a:prstGeom>
            <a:ln>
              <a:noFill/>
            </a:ln>
            <a:effectLst>
              <a:softEdge rad="112500"/>
            </a:effectLst>
          </p:spPr>
        </p:pic>
        <p:sp>
          <p:nvSpPr>
            <p:cNvPr id="9" name="Прямоугольник 8"/>
            <p:cNvSpPr/>
            <p:nvPr/>
          </p:nvSpPr>
          <p:spPr>
            <a:xfrm>
              <a:off x="500034" y="5786454"/>
              <a:ext cx="1872372" cy="523220"/>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ru-RU" sz="2800" b="1" dirty="0" smtClean="0">
                  <a:solidFill>
                    <a:schemeClr val="bg1"/>
                  </a:solidFill>
                </a:rPr>
                <a:t>Г. К. Жуков</a:t>
              </a:r>
              <a:endParaRPr lang="ru-RU" sz="2800" b="1" dirty="0">
                <a:solidFill>
                  <a:schemeClr val="bg1"/>
                </a:solidFill>
              </a:endParaRPr>
            </a:p>
          </p:txBody>
        </p:sp>
        <p:pic>
          <p:nvPicPr>
            <p:cNvPr id="11" name="Рисунок 10" descr="Konev_ivan1.jpg"/>
            <p:cNvPicPr>
              <a:picLocks noChangeAspect="1"/>
            </p:cNvPicPr>
            <p:nvPr/>
          </p:nvPicPr>
          <p:blipFill>
            <a:blip r:embed="rId4"/>
            <a:stretch>
              <a:fillRect/>
            </a:stretch>
          </p:blipFill>
          <p:spPr>
            <a:xfrm>
              <a:off x="4234571" y="1532272"/>
              <a:ext cx="3695015" cy="5040000"/>
            </a:xfrm>
            <a:prstGeom prst="rect">
              <a:avLst/>
            </a:prstGeom>
            <a:ln>
              <a:noFill/>
            </a:ln>
            <a:effectLst>
              <a:softEdge rad="112500"/>
            </a:effectLst>
          </p:spPr>
        </p:pic>
        <p:sp>
          <p:nvSpPr>
            <p:cNvPr id="8" name="Прямоугольник 7"/>
            <p:cNvSpPr/>
            <p:nvPr/>
          </p:nvSpPr>
          <p:spPr>
            <a:xfrm>
              <a:off x="4520147" y="5786454"/>
              <a:ext cx="1909241" cy="523220"/>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ru-RU" sz="2800" b="1" dirty="0" smtClean="0">
                  <a:solidFill>
                    <a:schemeClr val="bg1"/>
                  </a:solidFill>
                </a:rPr>
                <a:t>И. С. Конев</a:t>
              </a:r>
              <a:endParaRPr lang="ru-RU" sz="2800" b="1" dirty="0">
                <a:solidFill>
                  <a:schemeClr val="bg1"/>
                </a:solidFill>
              </a:endParaRPr>
            </a:p>
          </p:txBody>
        </p:sp>
      </p:grpSp>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flamesanimjl0.gif"/>
          <p:cNvPicPr>
            <a:picLocks noChangeAspect="1"/>
          </p:cNvPicPr>
          <p:nvPr/>
        </p:nvPicPr>
        <p:blipFill>
          <a:blip r:embed="rId2"/>
          <a:stretch>
            <a:fillRect/>
          </a:stretch>
        </p:blipFill>
        <p:spPr>
          <a:xfrm>
            <a:off x="0" y="0"/>
            <a:ext cx="9144000" cy="6858000"/>
          </a:xfrm>
          <a:prstGeom prst="rect">
            <a:avLst/>
          </a:prstGeom>
        </p:spPr>
      </p:pic>
      <p:sp>
        <p:nvSpPr>
          <p:cNvPr id="2" name="Прямоугольник 1"/>
          <p:cNvSpPr/>
          <p:nvPr/>
        </p:nvSpPr>
        <p:spPr>
          <a:xfrm>
            <a:off x="108000" y="191136"/>
            <a:ext cx="8928000" cy="523220"/>
          </a:xfrm>
          <a:prstGeom prst="rect">
            <a:avLst/>
          </a:prstGeom>
        </p:spPr>
        <p:txBody>
          <a:bodyPr wrap="square">
            <a:spAutoFit/>
          </a:bodyPr>
          <a:lstStyle/>
          <a:p>
            <a:pPr algn="ctr"/>
            <a:r>
              <a:rPr lang="ru-RU" sz="2800" b="1" dirty="0" smtClean="0">
                <a:solidFill>
                  <a:schemeClr val="bg1"/>
                </a:solidFill>
              </a:rPr>
              <a:t>Война все больше обретала черты народной.</a:t>
            </a:r>
            <a:endParaRPr lang="ru-RU" sz="2800" b="1" dirty="0">
              <a:solidFill>
                <a:schemeClr val="bg1"/>
              </a:solidFill>
            </a:endParaRPr>
          </a:p>
        </p:txBody>
      </p:sp>
      <p:sp>
        <p:nvSpPr>
          <p:cNvPr id="4" name="Прямоугольник 3"/>
          <p:cNvSpPr/>
          <p:nvPr/>
        </p:nvSpPr>
        <p:spPr>
          <a:xfrm>
            <a:off x="108000" y="5401591"/>
            <a:ext cx="8928000" cy="1384995"/>
          </a:xfrm>
          <a:prstGeom prst="rect">
            <a:avLst/>
          </a:prstGeom>
        </p:spPr>
        <p:txBody>
          <a:bodyPr wrap="square">
            <a:spAutoFit/>
          </a:bodyPr>
          <a:lstStyle/>
          <a:p>
            <a:pPr algn="ctr"/>
            <a:r>
              <a:rPr lang="ru-RU" sz="2800" b="1" dirty="0" smtClean="0"/>
              <a:t>Мирное население участвует в сооружении оборонительных рубежей, вступает в народное ополчение.</a:t>
            </a:r>
            <a:endParaRPr lang="ru-RU" sz="2800" b="1" dirty="0"/>
          </a:p>
        </p:txBody>
      </p:sp>
      <p:pic>
        <p:nvPicPr>
          <p:cNvPr id="5" name="Рисунок 4" descr="294560.jpg"/>
          <p:cNvPicPr>
            <a:picLocks noChangeAspect="1"/>
          </p:cNvPicPr>
          <p:nvPr/>
        </p:nvPicPr>
        <p:blipFill>
          <a:blip r:embed="rId3"/>
          <a:stretch>
            <a:fillRect/>
          </a:stretch>
        </p:blipFill>
        <p:spPr>
          <a:xfrm>
            <a:off x="1119190" y="846154"/>
            <a:ext cx="6905620" cy="451167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flamesanimjl0.gif"/>
          <p:cNvPicPr>
            <a:picLocks noChangeAspect="1"/>
          </p:cNvPicPr>
          <p:nvPr/>
        </p:nvPicPr>
        <p:blipFill>
          <a:blip r:embed="rId2"/>
          <a:stretch>
            <a:fillRect/>
          </a:stretch>
        </p:blipFill>
        <p:spPr>
          <a:xfrm>
            <a:off x="0" y="0"/>
            <a:ext cx="9144000" cy="6858000"/>
          </a:xfrm>
          <a:prstGeom prst="rect">
            <a:avLst/>
          </a:prstGeom>
        </p:spPr>
      </p:pic>
      <p:pic>
        <p:nvPicPr>
          <p:cNvPr id="2" name="Picture 4" descr="Картинка 2 из 2611"/>
          <p:cNvPicPr>
            <a:picLocks noChangeAspect="1" noChangeArrowheads="1"/>
          </p:cNvPicPr>
          <p:nvPr/>
        </p:nvPicPr>
        <p:blipFill>
          <a:blip r:embed="rId3"/>
          <a:srcRect/>
          <a:stretch>
            <a:fillRect/>
          </a:stretch>
        </p:blipFill>
        <p:spPr bwMode="auto">
          <a:xfrm>
            <a:off x="-17552" y="535773"/>
            <a:ext cx="9179104" cy="5786454"/>
          </a:xfrm>
          <a:prstGeom prst="rect">
            <a:avLst/>
          </a:prstGeom>
          <a:ln>
            <a:noFill/>
          </a:ln>
          <a:effectLst>
            <a:softEdge rad="635000"/>
          </a:effectLst>
        </p:spPr>
      </p:pic>
    </p:spTree>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post-14099-1174309272.gif"/>
          <p:cNvPicPr>
            <a:picLocks noChangeAspect="1"/>
          </p:cNvPicPr>
          <p:nvPr/>
        </p:nvPicPr>
        <p:blipFill>
          <a:blip r:embed="rId2"/>
          <a:stretch>
            <a:fillRect/>
          </a:stretch>
        </p:blipFill>
        <p:spPr>
          <a:xfrm>
            <a:off x="0" y="0"/>
            <a:ext cx="9144000" cy="6858000"/>
          </a:xfrm>
          <a:prstGeom prst="rect">
            <a:avLst/>
          </a:prstGeom>
        </p:spPr>
      </p:pic>
      <p:grpSp>
        <p:nvGrpSpPr>
          <p:cNvPr id="5" name="Группа 4"/>
          <p:cNvGrpSpPr/>
          <p:nvPr/>
        </p:nvGrpSpPr>
        <p:grpSpPr>
          <a:xfrm>
            <a:off x="749106" y="729000"/>
            <a:ext cx="7645789" cy="5400000"/>
            <a:chOff x="500034" y="571480"/>
            <a:chExt cx="7645789" cy="5400000"/>
          </a:xfrm>
        </p:grpSpPr>
        <p:pic>
          <p:nvPicPr>
            <p:cNvPr id="2" name="Picture 2" descr="G:\БИТВА ПОД МОСКВОЙ\15.jpg"/>
            <p:cNvPicPr>
              <a:picLocks noChangeAspect="1" noChangeArrowheads="1"/>
            </p:cNvPicPr>
            <p:nvPr/>
          </p:nvPicPr>
          <p:blipFill>
            <a:blip r:embed="rId3"/>
            <a:srcRect/>
            <a:stretch>
              <a:fillRect/>
            </a:stretch>
          </p:blipFill>
          <p:spPr bwMode="auto">
            <a:xfrm>
              <a:off x="4572000" y="571480"/>
              <a:ext cx="3573823" cy="5400000"/>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descr="Картинка 26 из 2611"/>
            <p:cNvPicPr>
              <a:picLocks noChangeAspect="1" noChangeArrowheads="1"/>
            </p:cNvPicPr>
            <p:nvPr/>
          </p:nvPicPr>
          <p:blipFill>
            <a:blip r:embed="rId4"/>
            <a:srcRect/>
            <a:stretch>
              <a:fillRect/>
            </a:stretch>
          </p:blipFill>
          <p:spPr bwMode="auto">
            <a:xfrm>
              <a:off x="500034" y="571480"/>
              <a:ext cx="3656250" cy="5400000"/>
            </a:xfrm>
            <a:prstGeom prst="rect">
              <a:avLst/>
            </a:prstGeom>
            <a:ln w="88900" cap="sq" cmpd="thickThin">
              <a:solidFill>
                <a:srgbClr val="000000"/>
              </a:solidFill>
              <a:prstDash val="solid"/>
              <a:miter lim="800000"/>
            </a:ln>
            <a:effectLst>
              <a:innerShdw blurRad="76200">
                <a:srgbClr val="000000"/>
              </a:innerShdw>
            </a:effectLst>
          </p:spPr>
        </p:pic>
      </p:grpSp>
    </p:spTree>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post-14099-1174309272.gif"/>
          <p:cNvPicPr>
            <a:picLocks noChangeAspect="1"/>
          </p:cNvPicPr>
          <p:nvPr/>
        </p:nvPicPr>
        <p:blipFill>
          <a:blip r:embed="rId2"/>
          <a:stretch>
            <a:fillRect/>
          </a:stretch>
        </p:blipFill>
        <p:spPr>
          <a:xfrm>
            <a:off x="0" y="0"/>
            <a:ext cx="9144000" cy="6858000"/>
          </a:xfrm>
          <a:prstGeom prst="rect">
            <a:avLst/>
          </a:prstGeom>
        </p:spPr>
      </p:pic>
      <p:pic>
        <p:nvPicPr>
          <p:cNvPr id="2" name="Picture 2" descr="Картинка 1 из 6556"/>
          <p:cNvPicPr>
            <a:picLocks noChangeAspect="1" noChangeArrowheads="1"/>
          </p:cNvPicPr>
          <p:nvPr/>
        </p:nvPicPr>
        <p:blipFill>
          <a:blip r:embed="rId3"/>
          <a:srcRect/>
          <a:stretch>
            <a:fillRect/>
          </a:stretch>
        </p:blipFill>
        <p:spPr bwMode="auto">
          <a:xfrm>
            <a:off x="2402676" y="214290"/>
            <a:ext cx="4338649" cy="642942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flamesanimjl0.gif"/>
          <p:cNvPicPr>
            <a:picLocks noChangeAspect="1"/>
          </p:cNvPicPr>
          <p:nvPr/>
        </p:nvPicPr>
        <p:blipFill>
          <a:blip r:embed="rId2"/>
          <a:stretch>
            <a:fillRect/>
          </a:stretch>
        </p:blipFill>
        <p:spPr>
          <a:xfrm>
            <a:off x="0" y="0"/>
            <a:ext cx="9144000" cy="6858000"/>
          </a:xfrm>
          <a:prstGeom prst="rect">
            <a:avLst/>
          </a:prstGeom>
        </p:spPr>
      </p:pic>
      <p:sp>
        <p:nvSpPr>
          <p:cNvPr id="2" name="Подзаголовок 2"/>
          <p:cNvSpPr txBox="1">
            <a:spLocks/>
          </p:cNvSpPr>
          <p:nvPr/>
        </p:nvSpPr>
        <p:spPr>
          <a:xfrm>
            <a:off x="108000" y="5886024"/>
            <a:ext cx="8928000" cy="972000"/>
          </a:xfrm>
          <a:prstGeom prst="rect">
            <a:avLst/>
          </a:prstGeom>
        </p:spPr>
        <p:txBody>
          <a:bodyPr>
            <a:normAutofit/>
          </a:bodyPr>
          <a:lstStyle/>
          <a:p>
            <a:pPr marL="342900" marR="0" lvl="0" algn="ctr" defTabSz="914400" rtl="0" eaLnBrk="1" fontAlgn="auto" latinLnBrk="0" hangingPunct="1">
              <a:spcAft>
                <a:spcPts val="0"/>
              </a:spcAft>
              <a:buClrTx/>
              <a:buSzTx/>
              <a:tabLst/>
              <a:defRPr/>
            </a:pPr>
            <a:r>
              <a:rPr kumimoji="0" lang="ru-RU" sz="2800" b="1" i="0" u="none" strike="noStrike" kern="1200" cap="none" spc="0" normalizeH="0" baseline="0" noProof="0" dirty="0" smtClean="0">
                <a:ln>
                  <a:noFill/>
                </a:ln>
                <a:solidFill>
                  <a:schemeClr val="tx1"/>
                </a:solidFill>
                <a:uLnTx/>
                <a:uFillTx/>
                <a:ea typeface="+mn-ea"/>
                <a:cs typeface="+mn-cs"/>
              </a:rPr>
              <a:t>Мужчин, ушедших на фронт, заменили женщины, старики, подростки. </a:t>
            </a:r>
          </a:p>
          <a:p>
            <a:pPr marL="342900" marR="0" lvl="0" indent="-342900" algn="l" defTabSz="914400" rtl="0" eaLnBrk="1" fontAlgn="auto" latinLnBrk="0" hangingPunct="1">
              <a:spcAft>
                <a:spcPts val="0"/>
              </a:spcAft>
              <a:buClrTx/>
              <a:buSzTx/>
              <a:buFont typeface="Arial" pitchFamily="34" charset="0"/>
              <a:buChar char="•"/>
              <a:tabLst/>
              <a:defRPr/>
            </a:pPr>
            <a:endParaRPr kumimoji="0" lang="ru-RU" sz="2800" b="0" i="0" u="none" strike="noStrike" kern="1200" cap="none" spc="0" normalizeH="0" baseline="0" noProof="0" dirty="0">
              <a:ln>
                <a:noFill/>
              </a:ln>
              <a:solidFill>
                <a:schemeClr val="tx1"/>
              </a:solidFill>
              <a:uLnTx/>
              <a:uFillTx/>
              <a:ea typeface="+mn-ea"/>
              <a:cs typeface="+mn-cs"/>
            </a:endParaRPr>
          </a:p>
        </p:txBody>
      </p:sp>
      <p:sp>
        <p:nvSpPr>
          <p:cNvPr id="4" name="Прямоугольник 3"/>
          <p:cNvSpPr/>
          <p:nvPr/>
        </p:nvSpPr>
        <p:spPr>
          <a:xfrm>
            <a:off x="108000" y="-24"/>
            <a:ext cx="8928000" cy="954107"/>
          </a:xfrm>
          <a:prstGeom prst="rect">
            <a:avLst/>
          </a:prstGeom>
        </p:spPr>
        <p:txBody>
          <a:bodyPr wrap="square">
            <a:spAutoFit/>
          </a:bodyPr>
          <a:lstStyle/>
          <a:p>
            <a:pPr marL="342900" lvl="0" algn="ctr">
              <a:defRPr/>
            </a:pPr>
            <a:r>
              <a:rPr lang="ru-RU" sz="2800" b="1" dirty="0" smtClean="0">
                <a:solidFill>
                  <a:schemeClr val="bg1"/>
                </a:solidFill>
              </a:rPr>
              <a:t>Днем и ночью работали московские заводы. </a:t>
            </a:r>
          </a:p>
          <a:p>
            <a:pPr marL="342900" lvl="0" algn="ctr">
              <a:defRPr/>
            </a:pPr>
            <a:r>
              <a:rPr lang="ru-RU" sz="2800" b="1" dirty="0" smtClean="0">
                <a:solidFill>
                  <a:schemeClr val="bg1"/>
                </a:solidFill>
              </a:rPr>
              <a:t>Они готовили оружие для борьбы с врагом. </a:t>
            </a:r>
          </a:p>
        </p:txBody>
      </p:sp>
      <p:pic>
        <p:nvPicPr>
          <p:cNvPr id="5" name="Picture 4" descr="Картинка 11 из 43"/>
          <p:cNvPicPr>
            <a:picLocks noChangeAspect="1" noChangeArrowheads="1"/>
          </p:cNvPicPr>
          <p:nvPr/>
        </p:nvPicPr>
        <p:blipFill>
          <a:blip r:embed="rId3"/>
          <a:srcRect/>
          <a:stretch>
            <a:fillRect/>
          </a:stretch>
        </p:blipFill>
        <p:spPr bwMode="auto">
          <a:xfrm>
            <a:off x="821521" y="1085506"/>
            <a:ext cx="7500958" cy="462951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post-14099-1174309272.gif"/>
          <p:cNvPicPr>
            <a:picLocks noChangeAspect="1"/>
          </p:cNvPicPr>
          <p:nvPr/>
        </p:nvPicPr>
        <p:blipFill>
          <a:blip r:embed="rId2"/>
          <a:stretch>
            <a:fillRect/>
          </a:stretch>
        </p:blipFill>
        <p:spPr>
          <a:xfrm>
            <a:off x="0" y="0"/>
            <a:ext cx="9144000" cy="6858000"/>
          </a:xfrm>
          <a:prstGeom prst="rect">
            <a:avLst/>
          </a:prstGeom>
        </p:spPr>
      </p:pic>
      <p:pic>
        <p:nvPicPr>
          <p:cNvPr id="50178" name="Picture 2" descr="http://eng.davno.ru/posters/1941/img/poster-1941f.jpg"/>
          <p:cNvPicPr>
            <a:picLocks noChangeAspect="1" noChangeArrowheads="1"/>
          </p:cNvPicPr>
          <p:nvPr/>
        </p:nvPicPr>
        <p:blipFill>
          <a:blip r:embed="rId3"/>
          <a:stretch>
            <a:fillRect/>
          </a:stretch>
        </p:blipFill>
        <p:spPr bwMode="auto">
          <a:xfrm>
            <a:off x="892943" y="866298"/>
            <a:ext cx="7358114" cy="512540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post-14099-1174309272.gif"/>
          <p:cNvPicPr>
            <a:picLocks noChangeAspect="1"/>
          </p:cNvPicPr>
          <p:nvPr/>
        </p:nvPicPr>
        <p:blipFill>
          <a:blip r:embed="rId2"/>
          <a:stretch>
            <a:fillRect/>
          </a:stretch>
        </p:blipFill>
        <p:spPr>
          <a:xfrm>
            <a:off x="0" y="0"/>
            <a:ext cx="9144000" cy="6858000"/>
          </a:xfrm>
          <a:prstGeom prst="rect">
            <a:avLst/>
          </a:prstGeom>
        </p:spPr>
      </p:pic>
      <p:pic>
        <p:nvPicPr>
          <p:cNvPr id="2" name="Рисунок 1" descr="800px-Battle_of_Moscow.jpg"/>
          <p:cNvPicPr>
            <a:picLocks noChangeAspect="1"/>
          </p:cNvPicPr>
          <p:nvPr/>
        </p:nvPicPr>
        <p:blipFill>
          <a:blip r:embed="rId3"/>
          <a:stretch>
            <a:fillRect/>
          </a:stretch>
        </p:blipFill>
        <p:spPr>
          <a:xfrm>
            <a:off x="1285852" y="1141020"/>
            <a:ext cx="6572296" cy="4575961"/>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post-14099-1174309272.gif"/>
          <p:cNvPicPr>
            <a:picLocks noChangeAspect="1"/>
          </p:cNvPicPr>
          <p:nvPr/>
        </p:nvPicPr>
        <p:blipFill>
          <a:blip r:embed="rId2"/>
          <a:stretch>
            <a:fillRect/>
          </a:stretch>
        </p:blipFill>
        <p:spPr>
          <a:xfrm>
            <a:off x="0" y="0"/>
            <a:ext cx="9144000" cy="6858000"/>
          </a:xfrm>
          <a:prstGeom prst="rect">
            <a:avLst/>
          </a:prstGeom>
        </p:spPr>
      </p:pic>
      <p:pic>
        <p:nvPicPr>
          <p:cNvPr id="2" name="Рисунок 1" descr="battle of Moscow 1941_German_offensive.gif"/>
          <p:cNvPicPr>
            <a:picLocks noChangeAspect="1"/>
          </p:cNvPicPr>
          <p:nvPr/>
        </p:nvPicPr>
        <p:blipFill>
          <a:blip r:embed="rId3"/>
          <a:srcRect t="16666"/>
          <a:stretch>
            <a:fillRect/>
          </a:stretch>
        </p:blipFill>
        <p:spPr>
          <a:xfrm>
            <a:off x="1860420" y="227490"/>
            <a:ext cx="5423161" cy="6403020"/>
          </a:xfrm>
          <a:prstGeom prst="rect">
            <a:avLst/>
          </a:prstGeom>
          <a:ln w="88900" cap="sq" cmpd="thickThin">
            <a:solidFill>
              <a:srgbClr val="000000"/>
            </a:solidFill>
            <a:prstDash val="solid"/>
            <a:miter lim="800000"/>
          </a:ln>
          <a:effectLst>
            <a:innerShdw blurRad="76200">
              <a:srgbClr val="000000"/>
            </a:innerShdw>
          </a:effectLst>
        </p:spPr>
      </p:pic>
      <p:sp>
        <p:nvSpPr>
          <p:cNvPr id="3" name="Полилиния 2"/>
          <p:cNvSpPr/>
          <p:nvPr/>
        </p:nvSpPr>
        <p:spPr>
          <a:xfrm>
            <a:off x="3133731" y="242956"/>
            <a:ext cx="3154840" cy="6320906"/>
          </a:xfrm>
          <a:custGeom>
            <a:avLst/>
            <a:gdLst>
              <a:gd name="connsiteX0" fmla="*/ 2130552 w 2569464"/>
              <a:gd name="connsiteY0" fmla="*/ 5148072 h 5148072"/>
              <a:gd name="connsiteX1" fmla="*/ 2130552 w 2569464"/>
              <a:gd name="connsiteY1" fmla="*/ 4910328 h 5148072"/>
              <a:gd name="connsiteX2" fmla="*/ 2148840 w 2569464"/>
              <a:gd name="connsiteY2" fmla="*/ 4764024 h 5148072"/>
              <a:gd name="connsiteX3" fmla="*/ 2176272 w 2569464"/>
              <a:gd name="connsiteY3" fmla="*/ 4626864 h 5148072"/>
              <a:gd name="connsiteX4" fmla="*/ 2203704 w 2569464"/>
              <a:gd name="connsiteY4" fmla="*/ 4608576 h 5148072"/>
              <a:gd name="connsiteX5" fmla="*/ 2221992 w 2569464"/>
              <a:gd name="connsiteY5" fmla="*/ 4553712 h 5148072"/>
              <a:gd name="connsiteX6" fmla="*/ 2240280 w 2569464"/>
              <a:gd name="connsiteY6" fmla="*/ 4526280 h 5148072"/>
              <a:gd name="connsiteX7" fmla="*/ 2276856 w 2569464"/>
              <a:gd name="connsiteY7" fmla="*/ 4462272 h 5148072"/>
              <a:gd name="connsiteX8" fmla="*/ 2313432 w 2569464"/>
              <a:gd name="connsiteY8" fmla="*/ 4370832 h 5148072"/>
              <a:gd name="connsiteX9" fmla="*/ 2331720 w 2569464"/>
              <a:gd name="connsiteY9" fmla="*/ 4343400 h 5148072"/>
              <a:gd name="connsiteX10" fmla="*/ 2350008 w 2569464"/>
              <a:gd name="connsiteY10" fmla="*/ 4288536 h 5148072"/>
              <a:gd name="connsiteX11" fmla="*/ 2377440 w 2569464"/>
              <a:gd name="connsiteY11" fmla="*/ 4206240 h 5148072"/>
              <a:gd name="connsiteX12" fmla="*/ 2386584 w 2569464"/>
              <a:gd name="connsiteY12" fmla="*/ 4178808 h 5148072"/>
              <a:gd name="connsiteX13" fmla="*/ 2377440 w 2569464"/>
              <a:gd name="connsiteY13" fmla="*/ 4069080 h 5148072"/>
              <a:gd name="connsiteX14" fmla="*/ 2359152 w 2569464"/>
              <a:gd name="connsiteY14" fmla="*/ 3986784 h 5148072"/>
              <a:gd name="connsiteX15" fmla="*/ 2313432 w 2569464"/>
              <a:gd name="connsiteY15" fmla="*/ 3931920 h 5148072"/>
              <a:gd name="connsiteX16" fmla="*/ 2249424 w 2569464"/>
              <a:gd name="connsiteY16" fmla="*/ 3849624 h 5148072"/>
              <a:gd name="connsiteX17" fmla="*/ 2249424 w 2569464"/>
              <a:gd name="connsiteY17" fmla="*/ 3758184 h 5148072"/>
              <a:gd name="connsiteX18" fmla="*/ 2258568 w 2569464"/>
              <a:gd name="connsiteY18" fmla="*/ 3730752 h 5148072"/>
              <a:gd name="connsiteX19" fmla="*/ 2304288 w 2569464"/>
              <a:gd name="connsiteY19" fmla="*/ 3703320 h 5148072"/>
              <a:gd name="connsiteX20" fmla="*/ 2359152 w 2569464"/>
              <a:gd name="connsiteY20" fmla="*/ 3666744 h 5148072"/>
              <a:gd name="connsiteX21" fmla="*/ 2414016 w 2569464"/>
              <a:gd name="connsiteY21" fmla="*/ 3621024 h 5148072"/>
              <a:gd name="connsiteX22" fmla="*/ 2441448 w 2569464"/>
              <a:gd name="connsiteY22" fmla="*/ 3566160 h 5148072"/>
              <a:gd name="connsiteX23" fmla="*/ 2459736 w 2569464"/>
              <a:gd name="connsiteY23" fmla="*/ 3538728 h 5148072"/>
              <a:gd name="connsiteX24" fmla="*/ 2468880 w 2569464"/>
              <a:gd name="connsiteY24" fmla="*/ 3511296 h 5148072"/>
              <a:gd name="connsiteX25" fmla="*/ 2496312 w 2569464"/>
              <a:gd name="connsiteY25" fmla="*/ 3493008 h 5148072"/>
              <a:gd name="connsiteX26" fmla="*/ 2505456 w 2569464"/>
              <a:gd name="connsiteY26" fmla="*/ 3465576 h 5148072"/>
              <a:gd name="connsiteX27" fmla="*/ 2551176 w 2569464"/>
              <a:gd name="connsiteY27" fmla="*/ 3410712 h 5148072"/>
              <a:gd name="connsiteX28" fmla="*/ 2569464 w 2569464"/>
              <a:gd name="connsiteY28" fmla="*/ 3383280 h 5148072"/>
              <a:gd name="connsiteX29" fmla="*/ 2560320 w 2569464"/>
              <a:gd name="connsiteY29" fmla="*/ 3291840 h 5148072"/>
              <a:gd name="connsiteX30" fmla="*/ 2551176 w 2569464"/>
              <a:gd name="connsiteY30" fmla="*/ 3264408 h 5148072"/>
              <a:gd name="connsiteX31" fmla="*/ 2505456 w 2569464"/>
              <a:gd name="connsiteY31" fmla="*/ 3209544 h 5148072"/>
              <a:gd name="connsiteX32" fmla="*/ 2478024 w 2569464"/>
              <a:gd name="connsiteY32" fmla="*/ 3191256 h 5148072"/>
              <a:gd name="connsiteX33" fmla="*/ 2423160 w 2569464"/>
              <a:gd name="connsiteY33" fmla="*/ 3163824 h 5148072"/>
              <a:gd name="connsiteX34" fmla="*/ 2404872 w 2569464"/>
              <a:gd name="connsiteY34" fmla="*/ 3136392 h 5148072"/>
              <a:gd name="connsiteX35" fmla="*/ 2377440 w 2569464"/>
              <a:gd name="connsiteY35" fmla="*/ 3118104 h 5148072"/>
              <a:gd name="connsiteX36" fmla="*/ 2368296 w 2569464"/>
              <a:gd name="connsiteY36" fmla="*/ 3090672 h 5148072"/>
              <a:gd name="connsiteX37" fmla="*/ 2386584 w 2569464"/>
              <a:gd name="connsiteY37" fmla="*/ 2889504 h 5148072"/>
              <a:gd name="connsiteX38" fmla="*/ 2395728 w 2569464"/>
              <a:gd name="connsiteY38" fmla="*/ 2816352 h 5148072"/>
              <a:gd name="connsiteX39" fmla="*/ 2404872 w 2569464"/>
              <a:gd name="connsiteY39" fmla="*/ 2788920 h 5148072"/>
              <a:gd name="connsiteX40" fmla="*/ 2395728 w 2569464"/>
              <a:gd name="connsiteY40" fmla="*/ 2633472 h 5148072"/>
              <a:gd name="connsiteX41" fmla="*/ 2386584 w 2569464"/>
              <a:gd name="connsiteY41" fmla="*/ 2596896 h 5148072"/>
              <a:gd name="connsiteX42" fmla="*/ 2350008 w 2569464"/>
              <a:gd name="connsiteY42" fmla="*/ 2542032 h 5148072"/>
              <a:gd name="connsiteX43" fmla="*/ 2322576 w 2569464"/>
              <a:gd name="connsiteY43" fmla="*/ 2523744 h 5148072"/>
              <a:gd name="connsiteX44" fmla="*/ 2276856 w 2569464"/>
              <a:gd name="connsiteY44" fmla="*/ 2468880 h 5148072"/>
              <a:gd name="connsiteX45" fmla="*/ 2212848 w 2569464"/>
              <a:gd name="connsiteY45" fmla="*/ 2386584 h 5148072"/>
              <a:gd name="connsiteX46" fmla="*/ 2203704 w 2569464"/>
              <a:gd name="connsiteY46" fmla="*/ 2103120 h 5148072"/>
              <a:gd name="connsiteX47" fmla="*/ 2194560 w 2569464"/>
              <a:gd name="connsiteY47" fmla="*/ 2020824 h 5148072"/>
              <a:gd name="connsiteX48" fmla="*/ 2148840 w 2569464"/>
              <a:gd name="connsiteY48" fmla="*/ 1792224 h 5148072"/>
              <a:gd name="connsiteX49" fmla="*/ 2121408 w 2569464"/>
              <a:gd name="connsiteY49" fmla="*/ 1773936 h 5148072"/>
              <a:gd name="connsiteX50" fmla="*/ 2103120 w 2569464"/>
              <a:gd name="connsiteY50" fmla="*/ 1746504 h 5148072"/>
              <a:gd name="connsiteX51" fmla="*/ 2075688 w 2569464"/>
              <a:gd name="connsiteY51" fmla="*/ 1728216 h 5148072"/>
              <a:gd name="connsiteX52" fmla="*/ 2039112 w 2569464"/>
              <a:gd name="connsiteY52" fmla="*/ 1673352 h 5148072"/>
              <a:gd name="connsiteX53" fmla="*/ 2002536 w 2569464"/>
              <a:gd name="connsiteY53" fmla="*/ 1618488 h 5148072"/>
              <a:gd name="connsiteX54" fmla="*/ 1984248 w 2569464"/>
              <a:gd name="connsiteY54" fmla="*/ 1591056 h 5148072"/>
              <a:gd name="connsiteX55" fmla="*/ 1929384 w 2569464"/>
              <a:gd name="connsiteY55" fmla="*/ 1536192 h 5148072"/>
              <a:gd name="connsiteX56" fmla="*/ 1892808 w 2569464"/>
              <a:gd name="connsiteY56" fmla="*/ 1490472 h 5148072"/>
              <a:gd name="connsiteX57" fmla="*/ 1883664 w 2569464"/>
              <a:gd name="connsiteY57" fmla="*/ 1463040 h 5148072"/>
              <a:gd name="connsiteX58" fmla="*/ 1837944 w 2569464"/>
              <a:gd name="connsiteY58" fmla="*/ 1417320 h 5148072"/>
              <a:gd name="connsiteX59" fmla="*/ 1801368 w 2569464"/>
              <a:gd name="connsiteY59" fmla="*/ 1371600 h 5148072"/>
              <a:gd name="connsiteX60" fmla="*/ 1792224 w 2569464"/>
              <a:gd name="connsiteY60" fmla="*/ 1344168 h 5148072"/>
              <a:gd name="connsiteX61" fmla="*/ 1755648 w 2569464"/>
              <a:gd name="connsiteY61" fmla="*/ 1289304 h 5148072"/>
              <a:gd name="connsiteX62" fmla="*/ 1719072 w 2569464"/>
              <a:gd name="connsiteY62" fmla="*/ 1225296 h 5148072"/>
              <a:gd name="connsiteX63" fmla="*/ 1691640 w 2569464"/>
              <a:gd name="connsiteY63" fmla="*/ 1207008 h 5148072"/>
              <a:gd name="connsiteX64" fmla="*/ 1673352 w 2569464"/>
              <a:gd name="connsiteY64" fmla="*/ 1143000 h 5148072"/>
              <a:gd name="connsiteX65" fmla="*/ 1655064 w 2569464"/>
              <a:gd name="connsiteY65" fmla="*/ 1115568 h 5148072"/>
              <a:gd name="connsiteX66" fmla="*/ 1645920 w 2569464"/>
              <a:gd name="connsiteY66" fmla="*/ 1088136 h 5148072"/>
              <a:gd name="connsiteX67" fmla="*/ 1627632 w 2569464"/>
              <a:gd name="connsiteY67" fmla="*/ 1060704 h 5148072"/>
              <a:gd name="connsiteX68" fmla="*/ 1609344 w 2569464"/>
              <a:gd name="connsiteY68" fmla="*/ 1005840 h 5148072"/>
              <a:gd name="connsiteX69" fmla="*/ 1600200 w 2569464"/>
              <a:gd name="connsiteY69" fmla="*/ 978408 h 5148072"/>
              <a:gd name="connsiteX70" fmla="*/ 1591056 w 2569464"/>
              <a:gd name="connsiteY70" fmla="*/ 886968 h 5148072"/>
              <a:gd name="connsiteX71" fmla="*/ 1563624 w 2569464"/>
              <a:gd name="connsiteY71" fmla="*/ 795528 h 5148072"/>
              <a:gd name="connsiteX72" fmla="*/ 1545336 w 2569464"/>
              <a:gd name="connsiteY72" fmla="*/ 713232 h 5148072"/>
              <a:gd name="connsiteX73" fmla="*/ 1536192 w 2569464"/>
              <a:gd name="connsiteY73" fmla="*/ 356616 h 5148072"/>
              <a:gd name="connsiteX74" fmla="*/ 1517904 w 2569464"/>
              <a:gd name="connsiteY74" fmla="*/ 301752 h 5148072"/>
              <a:gd name="connsiteX75" fmla="*/ 1490472 w 2569464"/>
              <a:gd name="connsiteY75" fmla="*/ 274320 h 5148072"/>
              <a:gd name="connsiteX76" fmla="*/ 1444752 w 2569464"/>
              <a:gd name="connsiteY76" fmla="*/ 237744 h 5148072"/>
              <a:gd name="connsiteX77" fmla="*/ 1435608 w 2569464"/>
              <a:gd name="connsiteY77" fmla="*/ 210312 h 5148072"/>
              <a:gd name="connsiteX78" fmla="*/ 1408176 w 2569464"/>
              <a:gd name="connsiteY78" fmla="*/ 201168 h 5148072"/>
              <a:gd name="connsiteX79" fmla="*/ 1307592 w 2569464"/>
              <a:gd name="connsiteY79" fmla="*/ 192024 h 5148072"/>
              <a:gd name="connsiteX80" fmla="*/ 420624 w 2569464"/>
              <a:gd name="connsiteY80" fmla="*/ 182880 h 5148072"/>
              <a:gd name="connsiteX81" fmla="*/ 301752 w 2569464"/>
              <a:gd name="connsiteY81" fmla="*/ 173736 h 5148072"/>
              <a:gd name="connsiteX82" fmla="*/ 246888 w 2569464"/>
              <a:gd name="connsiteY82" fmla="*/ 155448 h 5148072"/>
              <a:gd name="connsiteX83" fmla="*/ 192024 w 2569464"/>
              <a:gd name="connsiteY83" fmla="*/ 137160 h 5148072"/>
              <a:gd name="connsiteX84" fmla="*/ 164592 w 2569464"/>
              <a:gd name="connsiteY84" fmla="*/ 128016 h 5148072"/>
              <a:gd name="connsiteX85" fmla="*/ 137160 w 2569464"/>
              <a:gd name="connsiteY85" fmla="*/ 109728 h 5148072"/>
              <a:gd name="connsiteX86" fmla="*/ 109728 w 2569464"/>
              <a:gd name="connsiteY86" fmla="*/ 100584 h 5148072"/>
              <a:gd name="connsiteX87" fmla="*/ 82296 w 2569464"/>
              <a:gd name="connsiteY87" fmla="*/ 82296 h 5148072"/>
              <a:gd name="connsiteX88" fmla="*/ 18288 w 2569464"/>
              <a:gd name="connsiteY88" fmla="*/ 36576 h 5148072"/>
              <a:gd name="connsiteX89" fmla="*/ 0 w 2569464"/>
              <a:gd name="connsiteY89" fmla="*/ 0 h 51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69464" h="5148072">
                <a:moveTo>
                  <a:pt x="2130552" y="5148072"/>
                </a:moveTo>
                <a:cubicBezTo>
                  <a:pt x="2113801" y="5030814"/>
                  <a:pt x="2118677" y="5094397"/>
                  <a:pt x="2130552" y="4910328"/>
                </a:cubicBezTo>
                <a:cubicBezTo>
                  <a:pt x="2137639" y="4800479"/>
                  <a:pt x="2131856" y="4831960"/>
                  <a:pt x="2148840" y="4764024"/>
                </a:cubicBezTo>
                <a:cubicBezTo>
                  <a:pt x="2149282" y="4760045"/>
                  <a:pt x="2156820" y="4639832"/>
                  <a:pt x="2176272" y="4626864"/>
                </a:cubicBezTo>
                <a:lnTo>
                  <a:pt x="2203704" y="4608576"/>
                </a:lnTo>
                <a:cubicBezTo>
                  <a:pt x="2209800" y="4590288"/>
                  <a:pt x="2211299" y="4569752"/>
                  <a:pt x="2221992" y="4553712"/>
                </a:cubicBezTo>
                <a:cubicBezTo>
                  <a:pt x="2228088" y="4544568"/>
                  <a:pt x="2235365" y="4536110"/>
                  <a:pt x="2240280" y="4526280"/>
                </a:cubicBezTo>
                <a:cubicBezTo>
                  <a:pt x="2275188" y="4456463"/>
                  <a:pt x="2210524" y="4550715"/>
                  <a:pt x="2276856" y="4462272"/>
                </a:cubicBezTo>
                <a:cubicBezTo>
                  <a:pt x="2291843" y="4417310"/>
                  <a:pt x="2291905" y="4408505"/>
                  <a:pt x="2313432" y="4370832"/>
                </a:cubicBezTo>
                <a:cubicBezTo>
                  <a:pt x="2318884" y="4361290"/>
                  <a:pt x="2327257" y="4353443"/>
                  <a:pt x="2331720" y="4343400"/>
                </a:cubicBezTo>
                <a:cubicBezTo>
                  <a:pt x="2339549" y="4325784"/>
                  <a:pt x="2343912" y="4306824"/>
                  <a:pt x="2350008" y="4288536"/>
                </a:cubicBezTo>
                <a:lnTo>
                  <a:pt x="2377440" y="4206240"/>
                </a:lnTo>
                <a:lnTo>
                  <a:pt x="2386584" y="4178808"/>
                </a:lnTo>
                <a:cubicBezTo>
                  <a:pt x="2383536" y="4142232"/>
                  <a:pt x="2381493" y="4105558"/>
                  <a:pt x="2377440" y="4069080"/>
                </a:cubicBezTo>
                <a:cubicBezTo>
                  <a:pt x="2375433" y="4051018"/>
                  <a:pt x="2369625" y="4007729"/>
                  <a:pt x="2359152" y="3986784"/>
                </a:cubicBezTo>
                <a:cubicBezTo>
                  <a:pt x="2339547" y="3947574"/>
                  <a:pt x="2341744" y="3968321"/>
                  <a:pt x="2313432" y="3931920"/>
                </a:cubicBezTo>
                <a:cubicBezTo>
                  <a:pt x="2236871" y="3833484"/>
                  <a:pt x="2311703" y="3911903"/>
                  <a:pt x="2249424" y="3849624"/>
                </a:cubicBezTo>
                <a:cubicBezTo>
                  <a:pt x="2234639" y="3805270"/>
                  <a:pt x="2236290" y="3823853"/>
                  <a:pt x="2249424" y="3758184"/>
                </a:cubicBezTo>
                <a:cubicBezTo>
                  <a:pt x="2251314" y="3748733"/>
                  <a:pt x="2251752" y="3737568"/>
                  <a:pt x="2258568" y="3730752"/>
                </a:cubicBezTo>
                <a:cubicBezTo>
                  <a:pt x="2271135" y="3718185"/>
                  <a:pt x="2289294" y="3712862"/>
                  <a:pt x="2304288" y="3703320"/>
                </a:cubicBezTo>
                <a:cubicBezTo>
                  <a:pt x="2322831" y="3691520"/>
                  <a:pt x="2343610" y="3682286"/>
                  <a:pt x="2359152" y="3666744"/>
                </a:cubicBezTo>
                <a:cubicBezTo>
                  <a:pt x="2394355" y="3631541"/>
                  <a:pt x="2375824" y="3646485"/>
                  <a:pt x="2414016" y="3621024"/>
                </a:cubicBezTo>
                <a:cubicBezTo>
                  <a:pt x="2466427" y="3542408"/>
                  <a:pt x="2403590" y="3641876"/>
                  <a:pt x="2441448" y="3566160"/>
                </a:cubicBezTo>
                <a:cubicBezTo>
                  <a:pt x="2446363" y="3556330"/>
                  <a:pt x="2454821" y="3548558"/>
                  <a:pt x="2459736" y="3538728"/>
                </a:cubicBezTo>
                <a:cubicBezTo>
                  <a:pt x="2464047" y="3530107"/>
                  <a:pt x="2462859" y="3518822"/>
                  <a:pt x="2468880" y="3511296"/>
                </a:cubicBezTo>
                <a:cubicBezTo>
                  <a:pt x="2475745" y="3502714"/>
                  <a:pt x="2487168" y="3499104"/>
                  <a:pt x="2496312" y="3493008"/>
                </a:cubicBezTo>
                <a:cubicBezTo>
                  <a:pt x="2499360" y="3483864"/>
                  <a:pt x="2501145" y="3474197"/>
                  <a:pt x="2505456" y="3465576"/>
                </a:cubicBezTo>
                <a:cubicBezTo>
                  <a:pt x="2522483" y="3431522"/>
                  <a:pt x="2525897" y="3441046"/>
                  <a:pt x="2551176" y="3410712"/>
                </a:cubicBezTo>
                <a:cubicBezTo>
                  <a:pt x="2558211" y="3402269"/>
                  <a:pt x="2563368" y="3392424"/>
                  <a:pt x="2569464" y="3383280"/>
                </a:cubicBezTo>
                <a:cubicBezTo>
                  <a:pt x="2566416" y="3352800"/>
                  <a:pt x="2564978" y="3322116"/>
                  <a:pt x="2560320" y="3291840"/>
                </a:cubicBezTo>
                <a:cubicBezTo>
                  <a:pt x="2558854" y="3282313"/>
                  <a:pt x="2555487" y="3273029"/>
                  <a:pt x="2551176" y="3264408"/>
                </a:cubicBezTo>
                <a:cubicBezTo>
                  <a:pt x="2540901" y="3243857"/>
                  <a:pt x="2522790" y="3223989"/>
                  <a:pt x="2505456" y="3209544"/>
                </a:cubicBezTo>
                <a:cubicBezTo>
                  <a:pt x="2497013" y="3202509"/>
                  <a:pt x="2487854" y="3196171"/>
                  <a:pt x="2478024" y="3191256"/>
                </a:cubicBezTo>
                <a:cubicBezTo>
                  <a:pt x="2402308" y="3153398"/>
                  <a:pt x="2501776" y="3216235"/>
                  <a:pt x="2423160" y="3163824"/>
                </a:cubicBezTo>
                <a:cubicBezTo>
                  <a:pt x="2417064" y="3154680"/>
                  <a:pt x="2412643" y="3144163"/>
                  <a:pt x="2404872" y="3136392"/>
                </a:cubicBezTo>
                <a:cubicBezTo>
                  <a:pt x="2397101" y="3128621"/>
                  <a:pt x="2384305" y="3126686"/>
                  <a:pt x="2377440" y="3118104"/>
                </a:cubicBezTo>
                <a:cubicBezTo>
                  <a:pt x="2371419" y="3110578"/>
                  <a:pt x="2371344" y="3099816"/>
                  <a:pt x="2368296" y="3090672"/>
                </a:cubicBezTo>
                <a:cubicBezTo>
                  <a:pt x="2396619" y="3005703"/>
                  <a:pt x="2371878" y="3088031"/>
                  <a:pt x="2386584" y="2889504"/>
                </a:cubicBezTo>
                <a:cubicBezTo>
                  <a:pt x="2388399" y="2864997"/>
                  <a:pt x="2391332" y="2840529"/>
                  <a:pt x="2395728" y="2816352"/>
                </a:cubicBezTo>
                <a:cubicBezTo>
                  <a:pt x="2397452" y="2806869"/>
                  <a:pt x="2401824" y="2798064"/>
                  <a:pt x="2404872" y="2788920"/>
                </a:cubicBezTo>
                <a:cubicBezTo>
                  <a:pt x="2401824" y="2737104"/>
                  <a:pt x="2400649" y="2685144"/>
                  <a:pt x="2395728" y="2633472"/>
                </a:cubicBezTo>
                <a:cubicBezTo>
                  <a:pt x="2394537" y="2620961"/>
                  <a:pt x="2392204" y="2608136"/>
                  <a:pt x="2386584" y="2596896"/>
                </a:cubicBezTo>
                <a:cubicBezTo>
                  <a:pt x="2376754" y="2577237"/>
                  <a:pt x="2368296" y="2554224"/>
                  <a:pt x="2350008" y="2542032"/>
                </a:cubicBezTo>
                <a:lnTo>
                  <a:pt x="2322576" y="2523744"/>
                </a:lnTo>
                <a:cubicBezTo>
                  <a:pt x="2257226" y="2425719"/>
                  <a:pt x="2358996" y="2574489"/>
                  <a:pt x="2276856" y="2468880"/>
                </a:cubicBezTo>
                <a:cubicBezTo>
                  <a:pt x="2200295" y="2370444"/>
                  <a:pt x="2275127" y="2448863"/>
                  <a:pt x="2212848" y="2386584"/>
                </a:cubicBezTo>
                <a:cubicBezTo>
                  <a:pt x="2170444" y="2259373"/>
                  <a:pt x="2193790" y="2350982"/>
                  <a:pt x="2203704" y="2103120"/>
                </a:cubicBezTo>
                <a:cubicBezTo>
                  <a:pt x="2200656" y="2075688"/>
                  <a:pt x="2196526" y="2048355"/>
                  <a:pt x="2194560" y="2020824"/>
                </a:cubicBezTo>
                <a:cubicBezTo>
                  <a:pt x="2191735" y="1981272"/>
                  <a:pt x="2214752" y="1836165"/>
                  <a:pt x="2148840" y="1792224"/>
                </a:cubicBezTo>
                <a:lnTo>
                  <a:pt x="2121408" y="1773936"/>
                </a:lnTo>
                <a:cubicBezTo>
                  <a:pt x="2115312" y="1764792"/>
                  <a:pt x="2110891" y="1754275"/>
                  <a:pt x="2103120" y="1746504"/>
                </a:cubicBezTo>
                <a:cubicBezTo>
                  <a:pt x="2095349" y="1738733"/>
                  <a:pt x="2082925" y="1736487"/>
                  <a:pt x="2075688" y="1728216"/>
                </a:cubicBezTo>
                <a:cubicBezTo>
                  <a:pt x="2061214" y="1711675"/>
                  <a:pt x="2051304" y="1691640"/>
                  <a:pt x="2039112" y="1673352"/>
                </a:cubicBezTo>
                <a:lnTo>
                  <a:pt x="2002536" y="1618488"/>
                </a:lnTo>
                <a:cubicBezTo>
                  <a:pt x="1996440" y="1609344"/>
                  <a:pt x="1992019" y="1598827"/>
                  <a:pt x="1984248" y="1591056"/>
                </a:cubicBezTo>
                <a:lnTo>
                  <a:pt x="1929384" y="1536192"/>
                </a:lnTo>
                <a:cubicBezTo>
                  <a:pt x="1906400" y="1467241"/>
                  <a:pt x="1940077" y="1549558"/>
                  <a:pt x="1892808" y="1490472"/>
                </a:cubicBezTo>
                <a:cubicBezTo>
                  <a:pt x="1886787" y="1482946"/>
                  <a:pt x="1887975" y="1471661"/>
                  <a:pt x="1883664" y="1463040"/>
                </a:cubicBezTo>
                <a:cubicBezTo>
                  <a:pt x="1868424" y="1432560"/>
                  <a:pt x="1865376" y="1435608"/>
                  <a:pt x="1837944" y="1417320"/>
                </a:cubicBezTo>
                <a:cubicBezTo>
                  <a:pt x="1814960" y="1348369"/>
                  <a:pt x="1848637" y="1430686"/>
                  <a:pt x="1801368" y="1371600"/>
                </a:cubicBezTo>
                <a:cubicBezTo>
                  <a:pt x="1795347" y="1364074"/>
                  <a:pt x="1796905" y="1352594"/>
                  <a:pt x="1792224" y="1344168"/>
                </a:cubicBezTo>
                <a:cubicBezTo>
                  <a:pt x="1781550" y="1324955"/>
                  <a:pt x="1765478" y="1308963"/>
                  <a:pt x="1755648" y="1289304"/>
                </a:cubicBezTo>
                <a:cubicBezTo>
                  <a:pt x="1748476" y="1274960"/>
                  <a:pt x="1731997" y="1238221"/>
                  <a:pt x="1719072" y="1225296"/>
                </a:cubicBezTo>
                <a:cubicBezTo>
                  <a:pt x="1711301" y="1217525"/>
                  <a:pt x="1700784" y="1213104"/>
                  <a:pt x="1691640" y="1207008"/>
                </a:cubicBezTo>
                <a:cubicBezTo>
                  <a:pt x="1688710" y="1195289"/>
                  <a:pt x="1679911" y="1156118"/>
                  <a:pt x="1673352" y="1143000"/>
                </a:cubicBezTo>
                <a:cubicBezTo>
                  <a:pt x="1668437" y="1133170"/>
                  <a:pt x="1659979" y="1125398"/>
                  <a:pt x="1655064" y="1115568"/>
                </a:cubicBezTo>
                <a:cubicBezTo>
                  <a:pt x="1650753" y="1106947"/>
                  <a:pt x="1650231" y="1096757"/>
                  <a:pt x="1645920" y="1088136"/>
                </a:cubicBezTo>
                <a:cubicBezTo>
                  <a:pt x="1641005" y="1078306"/>
                  <a:pt x="1632095" y="1070747"/>
                  <a:pt x="1627632" y="1060704"/>
                </a:cubicBezTo>
                <a:cubicBezTo>
                  <a:pt x="1619803" y="1043088"/>
                  <a:pt x="1615440" y="1024128"/>
                  <a:pt x="1609344" y="1005840"/>
                </a:cubicBezTo>
                <a:lnTo>
                  <a:pt x="1600200" y="978408"/>
                </a:lnTo>
                <a:cubicBezTo>
                  <a:pt x="1597152" y="947928"/>
                  <a:pt x="1595388" y="917292"/>
                  <a:pt x="1591056" y="886968"/>
                </a:cubicBezTo>
                <a:cubicBezTo>
                  <a:pt x="1586218" y="853104"/>
                  <a:pt x="1572109" y="829467"/>
                  <a:pt x="1563624" y="795528"/>
                </a:cubicBezTo>
                <a:cubicBezTo>
                  <a:pt x="1550711" y="743874"/>
                  <a:pt x="1556945" y="771275"/>
                  <a:pt x="1545336" y="713232"/>
                </a:cubicBezTo>
                <a:cubicBezTo>
                  <a:pt x="1542288" y="594360"/>
                  <a:pt x="1544102" y="475264"/>
                  <a:pt x="1536192" y="356616"/>
                </a:cubicBezTo>
                <a:cubicBezTo>
                  <a:pt x="1534910" y="337381"/>
                  <a:pt x="1531535" y="315383"/>
                  <a:pt x="1517904" y="301752"/>
                </a:cubicBezTo>
                <a:cubicBezTo>
                  <a:pt x="1508760" y="292608"/>
                  <a:pt x="1498751" y="284254"/>
                  <a:pt x="1490472" y="274320"/>
                </a:cubicBezTo>
                <a:cubicBezTo>
                  <a:pt x="1458656" y="236141"/>
                  <a:pt x="1489785" y="252755"/>
                  <a:pt x="1444752" y="237744"/>
                </a:cubicBezTo>
                <a:cubicBezTo>
                  <a:pt x="1441704" y="228600"/>
                  <a:pt x="1442424" y="217128"/>
                  <a:pt x="1435608" y="210312"/>
                </a:cubicBezTo>
                <a:cubicBezTo>
                  <a:pt x="1428792" y="203496"/>
                  <a:pt x="1417718" y="202531"/>
                  <a:pt x="1408176" y="201168"/>
                </a:cubicBezTo>
                <a:cubicBezTo>
                  <a:pt x="1374848" y="196407"/>
                  <a:pt x="1341252" y="192647"/>
                  <a:pt x="1307592" y="192024"/>
                </a:cubicBezTo>
                <a:lnTo>
                  <a:pt x="420624" y="182880"/>
                </a:lnTo>
                <a:cubicBezTo>
                  <a:pt x="381000" y="179832"/>
                  <a:pt x="341007" y="179934"/>
                  <a:pt x="301752" y="173736"/>
                </a:cubicBezTo>
                <a:cubicBezTo>
                  <a:pt x="282711" y="170729"/>
                  <a:pt x="265176" y="161544"/>
                  <a:pt x="246888" y="155448"/>
                </a:cubicBezTo>
                <a:lnTo>
                  <a:pt x="192024" y="137160"/>
                </a:lnTo>
                <a:cubicBezTo>
                  <a:pt x="182880" y="134112"/>
                  <a:pt x="172612" y="133363"/>
                  <a:pt x="164592" y="128016"/>
                </a:cubicBezTo>
                <a:cubicBezTo>
                  <a:pt x="155448" y="121920"/>
                  <a:pt x="146990" y="114643"/>
                  <a:pt x="137160" y="109728"/>
                </a:cubicBezTo>
                <a:cubicBezTo>
                  <a:pt x="128539" y="105417"/>
                  <a:pt x="118349" y="104895"/>
                  <a:pt x="109728" y="100584"/>
                </a:cubicBezTo>
                <a:cubicBezTo>
                  <a:pt x="99898" y="95669"/>
                  <a:pt x="91239" y="88684"/>
                  <a:pt x="82296" y="82296"/>
                </a:cubicBezTo>
                <a:cubicBezTo>
                  <a:pt x="2902" y="25586"/>
                  <a:pt x="82937" y="79675"/>
                  <a:pt x="18288" y="36576"/>
                </a:cubicBezTo>
                <a:cubicBezTo>
                  <a:pt x="7781" y="5055"/>
                  <a:pt x="15960" y="15960"/>
                  <a:pt x="0" y="0"/>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Без названия.mp3">
            <a:hlinkClick r:id="" action="ppaction://media"/>
          </p:cNvPr>
          <p:cNvPicPr>
            <a:picLocks noRot="1" noChangeAspect="1"/>
          </p:cNvPicPr>
          <p:nvPr>
            <a:audioFile r:link="rId1"/>
          </p:nvPr>
        </p:nvPicPr>
        <p:blipFill>
          <a:blip r:embed="rId3"/>
          <a:stretch>
            <a:fillRect/>
          </a:stretch>
        </p:blipFill>
        <p:spPr>
          <a:xfrm>
            <a:off x="8143900" y="6429396"/>
            <a:ext cx="304800" cy="304800"/>
          </a:xfrm>
          <a:prstGeom prst="rect">
            <a:avLst/>
          </a:prstGeom>
        </p:spPr>
      </p:pic>
      <p:pic>
        <p:nvPicPr>
          <p:cNvPr id="7" name="Рисунок 6" descr="flamesanimjl0.gif"/>
          <p:cNvPicPr>
            <a:picLocks noChangeAspect="1"/>
          </p:cNvPicPr>
          <p:nvPr/>
        </p:nvPicPr>
        <p:blipFill>
          <a:blip r:embed="rId4"/>
          <a:stretch>
            <a:fillRect/>
          </a:stretch>
        </p:blipFill>
        <p:spPr>
          <a:xfrm>
            <a:off x="0" y="0"/>
            <a:ext cx="9144000" cy="6858000"/>
          </a:xfrm>
          <a:prstGeom prst="rect">
            <a:avLst/>
          </a:prstGeom>
        </p:spPr>
      </p:pic>
      <p:sp>
        <p:nvSpPr>
          <p:cNvPr id="2" name="Прямоугольник 1"/>
          <p:cNvSpPr/>
          <p:nvPr/>
        </p:nvSpPr>
        <p:spPr>
          <a:xfrm>
            <a:off x="108000" y="36964"/>
            <a:ext cx="8928000" cy="2677656"/>
          </a:xfrm>
          <a:prstGeom prst="rect">
            <a:avLst/>
          </a:prstGeom>
        </p:spPr>
        <p:txBody>
          <a:bodyPr wrap="square">
            <a:spAutoFit/>
          </a:bodyPr>
          <a:lstStyle/>
          <a:p>
            <a:pPr algn="just"/>
            <a:r>
              <a:rPr lang="ru-RU" sz="2800" dirty="0" smtClean="0">
                <a:solidFill>
                  <a:schemeClr val="bg1"/>
                </a:solidFill>
                <a:latin typeface="Monotype Corsiva" pitchFamily="66" charset="0"/>
              </a:rPr>
              <a:t>«Первоочередной целью отныне является война с Россией, исход которой должен решить судьбу мира. Нечто меня не испугает. Никакие так называемые нормы международного права, никакие договоры не удержат меня оттого, чтобы использовать представившееся мне преимущество. Грядущая война будет неслыханно кровавой и жестокой».</a:t>
            </a:r>
            <a:endParaRPr lang="ru-RU" sz="2800" dirty="0">
              <a:solidFill>
                <a:schemeClr val="bg1"/>
              </a:solidFill>
              <a:latin typeface="Monotype Corsiva" pitchFamily="66" charset="0"/>
            </a:endParaRPr>
          </a:p>
        </p:txBody>
      </p:sp>
      <p:sp>
        <p:nvSpPr>
          <p:cNvPr id="3" name="Прямоугольник 2"/>
          <p:cNvSpPr/>
          <p:nvPr/>
        </p:nvSpPr>
        <p:spPr>
          <a:xfrm>
            <a:off x="6000760" y="2714620"/>
            <a:ext cx="2728504" cy="523220"/>
          </a:xfrm>
          <a:prstGeom prst="rect">
            <a:avLst/>
          </a:prstGeom>
        </p:spPr>
        <p:txBody>
          <a:bodyPr wrap="none">
            <a:spAutoFit/>
          </a:bodyPr>
          <a:lstStyle/>
          <a:p>
            <a:pPr algn="just"/>
            <a:r>
              <a:rPr lang="ru-RU" sz="2800" dirty="0" smtClean="0">
                <a:solidFill>
                  <a:schemeClr val="bg1"/>
                </a:solidFill>
              </a:rPr>
              <a:t>(Адольф Гитлер) </a:t>
            </a:r>
            <a:endParaRPr lang="ru-RU" sz="2800" dirty="0">
              <a:solidFill>
                <a:schemeClr val="bg1"/>
              </a:solidFill>
            </a:endParaRPr>
          </a:p>
        </p:txBody>
      </p:sp>
      <p:grpSp>
        <p:nvGrpSpPr>
          <p:cNvPr id="14" name="Группа 13"/>
          <p:cNvGrpSpPr/>
          <p:nvPr/>
        </p:nvGrpSpPr>
        <p:grpSpPr>
          <a:xfrm>
            <a:off x="0" y="3325676"/>
            <a:ext cx="9144032" cy="3389460"/>
            <a:chOff x="-32" y="3254238"/>
            <a:chExt cx="9144064" cy="3389472"/>
          </a:xfrm>
        </p:grpSpPr>
        <p:pic>
          <p:nvPicPr>
            <p:cNvPr id="35844" name="Picture 4" descr="http://historic.ru/news/item/f00/s15/n0001537/pic/000000.jpg"/>
            <p:cNvPicPr>
              <a:picLocks noChangeAspect="1" noChangeArrowheads="1"/>
            </p:cNvPicPr>
            <p:nvPr/>
          </p:nvPicPr>
          <p:blipFill>
            <a:blip r:embed="rId5"/>
            <a:srcRect l="18997"/>
            <a:stretch>
              <a:fillRect/>
            </a:stretch>
          </p:blipFill>
          <p:spPr bwMode="auto">
            <a:xfrm>
              <a:off x="-32" y="3254238"/>
              <a:ext cx="2436903" cy="3389472"/>
            </a:xfrm>
            <a:prstGeom prst="rect">
              <a:avLst/>
            </a:prstGeom>
            <a:noFill/>
            <a:ln>
              <a:solidFill>
                <a:schemeClr val="tx1"/>
              </a:solidFill>
            </a:ln>
          </p:spPr>
        </p:pic>
        <p:pic>
          <p:nvPicPr>
            <p:cNvPr id="35850" name="Picture 10" descr="Бенито Муссолини"/>
            <p:cNvPicPr>
              <a:picLocks noChangeAspect="1" noChangeArrowheads="1"/>
            </p:cNvPicPr>
            <p:nvPr/>
          </p:nvPicPr>
          <p:blipFill>
            <a:blip r:embed="rId6"/>
            <a:srcRect/>
            <a:stretch>
              <a:fillRect/>
            </a:stretch>
          </p:blipFill>
          <p:spPr bwMode="auto">
            <a:xfrm>
              <a:off x="2428858" y="3259710"/>
              <a:ext cx="2410256" cy="3384000"/>
            </a:xfrm>
            <a:prstGeom prst="rect">
              <a:avLst/>
            </a:prstGeom>
            <a:noFill/>
            <a:ln>
              <a:solidFill>
                <a:schemeClr val="tx1"/>
              </a:solidFill>
            </a:ln>
          </p:spPr>
        </p:pic>
        <p:pic>
          <p:nvPicPr>
            <p:cNvPr id="35852" name="Picture 12" descr="http://bigpicture.ru/wp-content/uploads/2009/09/295.jpg"/>
            <p:cNvPicPr>
              <a:picLocks noChangeAspect="1" noChangeArrowheads="1"/>
            </p:cNvPicPr>
            <p:nvPr/>
          </p:nvPicPr>
          <p:blipFill>
            <a:blip r:embed="rId7"/>
            <a:srcRect/>
            <a:stretch>
              <a:fillRect/>
            </a:stretch>
          </p:blipFill>
          <p:spPr bwMode="auto">
            <a:xfrm>
              <a:off x="4786314" y="3259710"/>
              <a:ext cx="2352001" cy="3384000"/>
            </a:xfrm>
            <a:prstGeom prst="rect">
              <a:avLst/>
            </a:prstGeom>
            <a:noFill/>
            <a:ln>
              <a:solidFill>
                <a:schemeClr val="tx1"/>
              </a:solidFill>
            </a:ln>
          </p:spPr>
        </p:pic>
        <p:pic>
          <p:nvPicPr>
            <p:cNvPr id="35854" name="Picture 14" descr="http://tsushima.su/uploads/wars/ww2/pr/hitler.jpg"/>
            <p:cNvPicPr>
              <a:picLocks noChangeAspect="1" noChangeArrowheads="1"/>
            </p:cNvPicPr>
            <p:nvPr/>
          </p:nvPicPr>
          <p:blipFill>
            <a:blip r:embed="rId8" cstate="print"/>
            <a:srcRect/>
            <a:stretch>
              <a:fillRect/>
            </a:stretch>
          </p:blipFill>
          <p:spPr bwMode="auto">
            <a:xfrm>
              <a:off x="6928029" y="3259710"/>
              <a:ext cx="2216003" cy="3384000"/>
            </a:xfrm>
            <a:prstGeom prst="rect">
              <a:avLst/>
            </a:prstGeom>
            <a:noFill/>
            <a:ln>
              <a:solidFill>
                <a:schemeClr val="tx1"/>
              </a:solidFill>
            </a:ln>
          </p:spPr>
        </p:pic>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 repeatCount="indefinite"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flamesanimjl0.gif"/>
          <p:cNvPicPr>
            <a:picLocks noChangeAspect="1"/>
          </p:cNvPicPr>
          <p:nvPr/>
        </p:nvPicPr>
        <p:blipFill>
          <a:blip r:embed="rId2"/>
          <a:stretch>
            <a:fillRect/>
          </a:stretch>
        </p:blipFill>
        <p:spPr>
          <a:xfrm>
            <a:off x="0" y="0"/>
            <a:ext cx="9144000" cy="6858000"/>
          </a:xfrm>
          <a:prstGeom prst="rect">
            <a:avLst/>
          </a:prstGeom>
        </p:spPr>
      </p:pic>
      <p:sp>
        <p:nvSpPr>
          <p:cNvPr id="4" name="Прямоугольник 3"/>
          <p:cNvSpPr/>
          <p:nvPr/>
        </p:nvSpPr>
        <p:spPr>
          <a:xfrm>
            <a:off x="1260000" y="119698"/>
            <a:ext cx="6624000" cy="523220"/>
          </a:xfrm>
          <a:prstGeom prst="rect">
            <a:avLst/>
          </a:prstGeom>
        </p:spPr>
        <p:txBody>
          <a:bodyPr wrap="none">
            <a:spAutoFit/>
          </a:bodyPr>
          <a:lstStyle/>
          <a:p>
            <a:r>
              <a:rPr lang="ru-RU" sz="2800" b="1" dirty="0" smtClean="0">
                <a:solidFill>
                  <a:schemeClr val="bg1"/>
                </a:solidFill>
                <a:ea typeface="Times New Roman" pitchFamily="18" charset="0"/>
                <a:cs typeface="Arial" pitchFamily="34" charset="0"/>
              </a:rPr>
              <a:t>Враг приблизился к Москве на 25-31 км. </a:t>
            </a:r>
            <a:endParaRPr lang="ru-RU" sz="2800" b="1" dirty="0"/>
          </a:p>
        </p:txBody>
      </p:sp>
      <p:grpSp>
        <p:nvGrpSpPr>
          <p:cNvPr id="11" name="Группа 10"/>
          <p:cNvGrpSpPr/>
          <p:nvPr/>
        </p:nvGrpSpPr>
        <p:grpSpPr>
          <a:xfrm>
            <a:off x="772958" y="3071810"/>
            <a:ext cx="7598085" cy="3492000"/>
            <a:chOff x="285720" y="3071810"/>
            <a:chExt cx="7598085" cy="3492000"/>
          </a:xfrm>
        </p:grpSpPr>
        <p:pic>
          <p:nvPicPr>
            <p:cNvPr id="6" name="Picture 2" descr="http://www.lki.ru/Txt/Front/0803/Duel/Main/zhukov.jpg">
              <a:hlinkClick r:id="rId3"/>
            </p:cNvPr>
            <p:cNvPicPr>
              <a:picLocks noChangeAspect="1" noChangeArrowheads="1"/>
            </p:cNvPicPr>
            <p:nvPr/>
          </p:nvPicPr>
          <p:blipFill>
            <a:blip r:embed="rId4"/>
            <a:stretch>
              <a:fillRect/>
            </a:stretch>
          </p:blipFill>
          <p:spPr bwMode="auto">
            <a:xfrm>
              <a:off x="3857618" y="3071810"/>
              <a:ext cx="4026187" cy="3492000"/>
            </a:xfrm>
            <a:prstGeom prst="rect">
              <a:avLst/>
            </a:prstGeom>
            <a:ln>
              <a:noFill/>
            </a:ln>
            <a:effectLst>
              <a:softEdge rad="112500"/>
            </a:effectLst>
          </p:spPr>
        </p:pic>
        <p:pic>
          <p:nvPicPr>
            <p:cNvPr id="8" name="Рисунок 7" descr="05S0121i.bmp"/>
            <p:cNvPicPr>
              <a:picLocks noChangeAspect="1"/>
            </p:cNvPicPr>
            <p:nvPr/>
          </p:nvPicPr>
          <p:blipFill>
            <a:blip r:embed="rId5"/>
            <a:stretch>
              <a:fillRect/>
            </a:stretch>
          </p:blipFill>
          <p:spPr>
            <a:xfrm>
              <a:off x="285720" y="3071810"/>
              <a:ext cx="3137739" cy="3492000"/>
            </a:xfrm>
            <a:prstGeom prst="rect">
              <a:avLst/>
            </a:prstGeom>
            <a:ln>
              <a:noFill/>
            </a:ln>
            <a:effectLst>
              <a:softEdge rad="112500"/>
            </a:effectLst>
          </p:spPr>
        </p:pic>
      </p:grpSp>
      <p:sp>
        <p:nvSpPr>
          <p:cNvPr id="5" name="Овальная выноска 4"/>
          <p:cNvSpPr/>
          <p:nvPr/>
        </p:nvSpPr>
        <p:spPr>
          <a:xfrm>
            <a:off x="285720" y="1214422"/>
            <a:ext cx="4786346" cy="1947565"/>
          </a:xfrm>
          <a:prstGeom prst="wedgeEllipseCallout">
            <a:avLst/>
          </a:prstGeom>
          <a:ln>
            <a:solidFill>
              <a:schemeClr val="bg1"/>
            </a:solidFill>
          </a:ln>
        </p:spPr>
        <p:txBody>
          <a:bodyPr wrap="square">
            <a:spAutoFit/>
          </a:bodyPr>
          <a:lstStyle/>
          <a:p>
            <a:pPr algn="ctr"/>
            <a:r>
              <a:rPr lang="ru-RU" sz="2800" dirty="0" smtClean="0">
                <a:solidFill>
                  <a:schemeClr val="bg1"/>
                </a:solidFill>
                <a:latin typeface="Monotype Corsiva" pitchFamily="66" charset="0"/>
                <a:ea typeface="Times New Roman" pitchFamily="18" charset="0"/>
                <a:cs typeface="Arial" pitchFamily="34" charset="0"/>
              </a:rPr>
              <a:t>«Вы уверены, что мы удержим Москву? Говорите честно…» </a:t>
            </a:r>
            <a:endParaRPr lang="ru-RU" sz="2800" dirty="0">
              <a:latin typeface="Monotype Corsiva" pitchFamily="66" charset="0"/>
            </a:endParaRPr>
          </a:p>
        </p:txBody>
      </p:sp>
      <p:sp>
        <p:nvSpPr>
          <p:cNvPr id="9" name="Овальная выноска 8"/>
          <p:cNvSpPr/>
          <p:nvPr/>
        </p:nvSpPr>
        <p:spPr>
          <a:xfrm>
            <a:off x="4500562" y="1873030"/>
            <a:ext cx="4286280" cy="1341656"/>
          </a:xfrm>
          <a:prstGeom prst="wedgeEllipseCallout">
            <a:avLst/>
          </a:prstGeom>
          <a:ln>
            <a:solidFill>
              <a:schemeClr val="bg1"/>
            </a:solidFill>
          </a:ln>
        </p:spPr>
        <p:txBody>
          <a:bodyPr wrap="square">
            <a:spAutoFit/>
          </a:bodyPr>
          <a:lstStyle/>
          <a:p>
            <a:pPr algn="ctr"/>
            <a:r>
              <a:rPr lang="ru-RU" sz="2800" dirty="0" smtClean="0">
                <a:solidFill>
                  <a:schemeClr val="bg1"/>
                </a:solidFill>
                <a:latin typeface="Monotype Corsiva" pitchFamily="66" charset="0"/>
                <a:ea typeface="Times New Roman" pitchFamily="18" charset="0"/>
                <a:cs typeface="Arial" pitchFamily="34" charset="0"/>
              </a:rPr>
              <a:t>«Москву безусловно удержим»</a:t>
            </a:r>
            <a:endParaRPr lang="ru-RU" sz="2800" dirty="0">
              <a:solidFill>
                <a:schemeClr val="bg1"/>
              </a:solidFill>
              <a:latin typeface="Monotype Corsiva" pitchFamily="66" charset="0"/>
            </a:endParaRPr>
          </a:p>
        </p:txBody>
      </p:sp>
    </p:spTree>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lamesanimjl0.gif"/>
          <p:cNvPicPr>
            <a:picLocks noChangeAspect="1"/>
          </p:cNvPicPr>
          <p:nvPr/>
        </p:nvPicPr>
        <p:blipFill>
          <a:blip r:embed="rId2"/>
          <a:stretch>
            <a:fillRect/>
          </a:stretch>
        </p:blipFill>
        <p:spPr>
          <a:xfrm>
            <a:off x="0" y="0"/>
            <a:ext cx="9144000" cy="6858000"/>
          </a:xfrm>
          <a:prstGeom prst="rect">
            <a:avLst/>
          </a:prstGeom>
        </p:spPr>
      </p:pic>
      <p:sp>
        <p:nvSpPr>
          <p:cNvPr id="2" name="Прямоугольник 1"/>
          <p:cNvSpPr/>
          <p:nvPr/>
        </p:nvSpPr>
        <p:spPr>
          <a:xfrm>
            <a:off x="108000" y="142852"/>
            <a:ext cx="8928000" cy="954107"/>
          </a:xfrm>
          <a:prstGeom prst="rect">
            <a:avLst/>
          </a:prstGeom>
        </p:spPr>
        <p:txBody>
          <a:bodyPr wrap="square">
            <a:spAutoFit/>
          </a:bodyPr>
          <a:lstStyle/>
          <a:p>
            <a:pPr algn="ctr"/>
            <a:r>
              <a:rPr lang="ru-RU" sz="2800" b="1" dirty="0" smtClean="0">
                <a:solidFill>
                  <a:schemeClr val="bg1"/>
                </a:solidFill>
              </a:rPr>
              <a:t>15 октября Государственный Комитет обороны СССР принял решение об эвакуации Москвы.</a:t>
            </a:r>
            <a:endParaRPr lang="ru-RU" sz="2800" b="1" dirty="0">
              <a:solidFill>
                <a:schemeClr val="bg1"/>
              </a:solidFill>
            </a:endParaRPr>
          </a:p>
        </p:txBody>
      </p:sp>
      <p:sp>
        <p:nvSpPr>
          <p:cNvPr id="3" name="Прямоугольник 2"/>
          <p:cNvSpPr/>
          <p:nvPr/>
        </p:nvSpPr>
        <p:spPr>
          <a:xfrm>
            <a:off x="108000" y="5401591"/>
            <a:ext cx="8928000" cy="1384995"/>
          </a:xfrm>
          <a:prstGeom prst="rect">
            <a:avLst/>
          </a:prstGeom>
        </p:spPr>
        <p:txBody>
          <a:bodyPr wrap="square">
            <a:spAutoFit/>
          </a:bodyPr>
          <a:lstStyle/>
          <a:p>
            <a:pPr algn="ctr"/>
            <a:r>
              <a:rPr lang="ru-RU" sz="2800" b="1" dirty="0" smtClean="0"/>
              <a:t>20 октября ГКО ввёл в Москве и в прилегающих районах осадное положение, в срочном порядке сюда перебросились все резервы.</a:t>
            </a:r>
            <a:endParaRPr lang="ru-RU" sz="2800" b="1" dirty="0"/>
          </a:p>
        </p:txBody>
      </p:sp>
      <p:pic>
        <p:nvPicPr>
          <p:cNvPr id="6" name="Рисунок 5" descr="0_55f0_13ba78eb_XL.jpg"/>
          <p:cNvPicPr>
            <a:picLocks noChangeAspect="1"/>
          </p:cNvPicPr>
          <p:nvPr/>
        </p:nvPicPr>
        <p:blipFill>
          <a:blip r:embed="rId3"/>
          <a:stretch>
            <a:fillRect/>
          </a:stretch>
        </p:blipFill>
        <p:spPr>
          <a:xfrm>
            <a:off x="1747030" y="1157286"/>
            <a:ext cx="5649940" cy="416969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flamesanimjl0.gif"/>
          <p:cNvPicPr>
            <a:picLocks noChangeAspect="1"/>
          </p:cNvPicPr>
          <p:nvPr/>
        </p:nvPicPr>
        <p:blipFill>
          <a:blip r:embed="rId2"/>
          <a:stretch>
            <a:fillRect/>
          </a:stretch>
        </p:blipFill>
        <p:spPr>
          <a:xfrm>
            <a:off x="0" y="0"/>
            <a:ext cx="9144000" cy="6858000"/>
          </a:xfrm>
          <a:prstGeom prst="rect">
            <a:avLst/>
          </a:prstGeom>
        </p:spPr>
      </p:pic>
      <p:sp>
        <p:nvSpPr>
          <p:cNvPr id="2" name="Прямоугольник 1"/>
          <p:cNvSpPr/>
          <p:nvPr/>
        </p:nvSpPr>
        <p:spPr>
          <a:xfrm>
            <a:off x="108000" y="115179"/>
            <a:ext cx="8928000" cy="1384995"/>
          </a:xfrm>
          <a:prstGeom prst="rect">
            <a:avLst/>
          </a:prstGeom>
        </p:spPr>
        <p:txBody>
          <a:bodyPr wrap="square">
            <a:spAutoFit/>
          </a:bodyPr>
          <a:lstStyle/>
          <a:p>
            <a:pPr algn="ctr"/>
            <a:r>
              <a:rPr lang="ru-RU" sz="2800" b="1" dirty="0" smtClean="0">
                <a:solidFill>
                  <a:schemeClr val="bg1"/>
                </a:solidFill>
              </a:rPr>
              <a:t>7 ноября 1941 г. на Красной площади состоялся парад войск по случаю </a:t>
            </a:r>
            <a:r>
              <a:rPr lang="en-US" sz="2800" b="1" dirty="0" smtClean="0">
                <a:solidFill>
                  <a:schemeClr val="bg1"/>
                </a:solidFill>
              </a:rPr>
              <a:t>XXIV </a:t>
            </a:r>
            <a:r>
              <a:rPr lang="ru-RU" sz="2800" b="1" dirty="0" smtClean="0">
                <a:solidFill>
                  <a:schemeClr val="bg1"/>
                </a:solidFill>
              </a:rPr>
              <a:t>годовщины Великого Октября. </a:t>
            </a:r>
            <a:endParaRPr lang="ru-RU" sz="2800" b="1" dirty="0">
              <a:solidFill>
                <a:schemeClr val="bg1"/>
              </a:solidFill>
            </a:endParaRPr>
          </a:p>
        </p:txBody>
      </p:sp>
      <p:sp>
        <p:nvSpPr>
          <p:cNvPr id="4" name="Прямоугольник 3"/>
          <p:cNvSpPr/>
          <p:nvPr/>
        </p:nvSpPr>
        <p:spPr>
          <a:xfrm>
            <a:off x="108000" y="6286520"/>
            <a:ext cx="8928000" cy="540000"/>
          </a:xfrm>
          <a:prstGeom prst="rect">
            <a:avLst/>
          </a:prstGeom>
        </p:spPr>
        <p:txBody>
          <a:bodyPr wrap="square">
            <a:spAutoFit/>
          </a:bodyPr>
          <a:lstStyle/>
          <a:p>
            <a:pPr algn="ctr"/>
            <a:r>
              <a:rPr lang="ru-RU" sz="2800" b="1" dirty="0" smtClean="0"/>
              <a:t>Часть войск сразу после парада отправлялась на фронт. </a:t>
            </a:r>
            <a:endParaRPr lang="ru-RU" sz="2800" b="1" dirty="0"/>
          </a:p>
        </p:txBody>
      </p:sp>
      <p:pic>
        <p:nvPicPr>
          <p:cNvPr id="5" name="Рисунок 4" descr="Battle_of_moscow10.jpg"/>
          <p:cNvPicPr>
            <a:picLocks noChangeAspect="1"/>
          </p:cNvPicPr>
          <p:nvPr/>
        </p:nvPicPr>
        <p:blipFill>
          <a:blip r:embed="rId3"/>
          <a:stretch>
            <a:fillRect/>
          </a:stretch>
        </p:blipFill>
        <p:spPr>
          <a:xfrm>
            <a:off x="857224" y="1199801"/>
            <a:ext cx="7429552" cy="5015281"/>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flamesanimjl0.gif"/>
          <p:cNvPicPr>
            <a:picLocks noChangeAspect="1"/>
          </p:cNvPicPr>
          <p:nvPr/>
        </p:nvPicPr>
        <p:blipFill>
          <a:blip r:embed="rId2"/>
          <a:stretch>
            <a:fillRect/>
          </a:stretch>
        </p:blipFill>
        <p:spPr>
          <a:xfrm>
            <a:off x="0" y="0"/>
            <a:ext cx="9144000" cy="6858000"/>
          </a:xfrm>
          <a:prstGeom prst="rect">
            <a:avLst/>
          </a:prstGeom>
        </p:spPr>
      </p:pic>
      <p:pic>
        <p:nvPicPr>
          <p:cNvPr id="2" name="Рисунок 1" descr="c92bf92cc9ae.jpg"/>
          <p:cNvPicPr>
            <a:picLocks noChangeAspect="1"/>
          </p:cNvPicPr>
          <p:nvPr/>
        </p:nvPicPr>
        <p:blipFill>
          <a:blip r:embed="rId3"/>
          <a:stretch>
            <a:fillRect/>
          </a:stretch>
        </p:blipFill>
        <p:spPr>
          <a:xfrm>
            <a:off x="285720" y="214290"/>
            <a:ext cx="6096000" cy="4572000"/>
          </a:xfrm>
          <a:prstGeom prst="rect">
            <a:avLst/>
          </a:prstGeom>
          <a:ln w="88900" cap="sq" cmpd="thickThin">
            <a:solidFill>
              <a:srgbClr val="000000"/>
            </a:solidFill>
            <a:prstDash val="solid"/>
            <a:miter lim="800000"/>
          </a:ln>
          <a:effectLst>
            <a:innerShdw blurRad="76200">
              <a:srgbClr val="000000"/>
            </a:innerShdw>
          </a:effectLst>
        </p:spPr>
      </p:pic>
      <p:pic>
        <p:nvPicPr>
          <p:cNvPr id="4" name="Picture 2" descr="Картинка 4 из 79">
            <a:hlinkClick r:id="rId4"/>
          </p:cNvPr>
          <p:cNvPicPr>
            <a:picLocks noChangeAspect="1" noChangeArrowheads="1"/>
          </p:cNvPicPr>
          <p:nvPr/>
        </p:nvPicPr>
        <p:blipFill>
          <a:blip r:embed="rId5"/>
          <a:srcRect/>
          <a:stretch>
            <a:fillRect/>
          </a:stretch>
        </p:blipFill>
        <p:spPr bwMode="auto">
          <a:xfrm flipH="1">
            <a:off x="5572148" y="2071678"/>
            <a:ext cx="3286132" cy="4572008"/>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142844" y="6000768"/>
            <a:ext cx="5362943" cy="523220"/>
          </a:xfrm>
          <a:prstGeom prst="rect">
            <a:avLst/>
          </a:prstGeom>
          <a:noFill/>
        </p:spPr>
        <p:txBody>
          <a:bodyPr wrap="none" rtlCol="0">
            <a:spAutoFit/>
          </a:bodyPr>
          <a:lstStyle/>
          <a:p>
            <a:r>
              <a:rPr lang="ru-RU" sz="2800" b="1" dirty="0" smtClean="0"/>
              <a:t>Парад в Москве 7 ноября 1941 г. </a:t>
            </a:r>
            <a:endParaRPr lang="ru-RU" sz="2800" b="1" dirty="0"/>
          </a:p>
        </p:txBody>
      </p:sp>
    </p:spTree>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flamesanimjl0.gif"/>
          <p:cNvPicPr>
            <a:picLocks noChangeAspect="1"/>
          </p:cNvPicPr>
          <p:nvPr/>
        </p:nvPicPr>
        <p:blipFill>
          <a:blip r:embed="rId2"/>
          <a:stretch>
            <a:fillRect/>
          </a:stretch>
        </p:blipFill>
        <p:spPr>
          <a:xfrm>
            <a:off x="0" y="0"/>
            <a:ext cx="9144000" cy="6858000"/>
          </a:xfrm>
          <a:prstGeom prst="rect">
            <a:avLst/>
          </a:prstGeom>
        </p:spPr>
      </p:pic>
      <p:sp>
        <p:nvSpPr>
          <p:cNvPr id="4" name="Прямоугольник 3"/>
          <p:cNvSpPr/>
          <p:nvPr/>
        </p:nvSpPr>
        <p:spPr>
          <a:xfrm>
            <a:off x="108000" y="5429264"/>
            <a:ext cx="8928000" cy="1384995"/>
          </a:xfrm>
          <a:prstGeom prst="rect">
            <a:avLst/>
          </a:prstGeom>
        </p:spPr>
        <p:txBody>
          <a:bodyPr wrap="square">
            <a:spAutoFit/>
          </a:bodyPr>
          <a:lstStyle/>
          <a:p>
            <a:pPr algn="ctr"/>
            <a:r>
              <a:rPr lang="ru-RU" sz="2800" b="1" dirty="0" smtClean="0"/>
              <a:t>16-18 ноября, под командованием Василия </a:t>
            </a:r>
            <a:r>
              <a:rPr lang="ru-RU" sz="2800" b="1" dirty="0" err="1" smtClean="0"/>
              <a:t>Клочкова</a:t>
            </a:r>
            <a:r>
              <a:rPr lang="ru-RU" sz="2800" b="1" dirty="0" smtClean="0"/>
              <a:t>, панфиловцы сорвали прорыв немецких танков у </a:t>
            </a:r>
            <a:r>
              <a:rPr lang="ru-RU" sz="2800" b="1" dirty="0" err="1" smtClean="0"/>
              <a:t>Дубосеково</a:t>
            </a:r>
            <a:r>
              <a:rPr lang="ru-RU" sz="2800" b="1" dirty="0" smtClean="0"/>
              <a:t>. </a:t>
            </a:r>
            <a:endParaRPr lang="ru-RU" sz="2800" b="1" dirty="0"/>
          </a:p>
        </p:txBody>
      </p:sp>
      <p:sp>
        <p:nvSpPr>
          <p:cNvPr id="2" name="Прямоугольник 1"/>
          <p:cNvSpPr/>
          <p:nvPr/>
        </p:nvSpPr>
        <p:spPr>
          <a:xfrm>
            <a:off x="142860" y="71414"/>
            <a:ext cx="8858280" cy="523220"/>
          </a:xfrm>
          <a:prstGeom prst="rect">
            <a:avLst/>
          </a:prstGeom>
          <a:ln>
            <a:noFill/>
          </a:ln>
        </p:spPr>
        <p:txBody>
          <a:bodyPr wrap="square">
            <a:spAutoFit/>
          </a:bodyPr>
          <a:lstStyle/>
          <a:p>
            <a:pPr algn="ctr"/>
            <a:r>
              <a:rPr lang="ru-RU" sz="2800" b="1" dirty="0" smtClean="0">
                <a:solidFill>
                  <a:schemeClr val="bg1"/>
                </a:solidFill>
              </a:rPr>
              <a:t>«Велика Россия, а отступать некуда – позади Москва»</a:t>
            </a:r>
            <a:endParaRPr lang="ru-RU" sz="2800" b="1" dirty="0">
              <a:solidFill>
                <a:schemeClr val="bg1"/>
              </a:solidFill>
            </a:endParaRPr>
          </a:p>
        </p:txBody>
      </p:sp>
      <p:sp>
        <p:nvSpPr>
          <p:cNvPr id="6" name="Прямоугольник 5"/>
          <p:cNvSpPr/>
          <p:nvPr/>
        </p:nvSpPr>
        <p:spPr>
          <a:xfrm>
            <a:off x="5429256" y="642918"/>
            <a:ext cx="3026534" cy="523220"/>
          </a:xfrm>
          <a:prstGeom prst="rect">
            <a:avLst/>
          </a:prstGeom>
        </p:spPr>
        <p:txBody>
          <a:bodyPr wrap="none">
            <a:spAutoFit/>
          </a:bodyPr>
          <a:lstStyle/>
          <a:p>
            <a:r>
              <a:rPr lang="en-US" sz="2800" dirty="0" smtClean="0">
                <a:solidFill>
                  <a:schemeClr val="bg1"/>
                </a:solidFill>
              </a:rPr>
              <a:t>(</a:t>
            </a:r>
            <a:r>
              <a:rPr lang="ru-RU" sz="2800" dirty="0" smtClean="0">
                <a:solidFill>
                  <a:schemeClr val="bg1"/>
                </a:solidFill>
              </a:rPr>
              <a:t>Василий Клочков</a:t>
            </a:r>
            <a:r>
              <a:rPr lang="en-US" sz="2800" dirty="0" smtClean="0">
                <a:solidFill>
                  <a:schemeClr val="bg1"/>
                </a:solidFill>
              </a:rPr>
              <a:t>)</a:t>
            </a:r>
            <a:endParaRPr lang="ru-RU" sz="2800" dirty="0">
              <a:solidFill>
                <a:schemeClr val="bg1"/>
              </a:solidFill>
            </a:endParaRPr>
          </a:p>
        </p:txBody>
      </p:sp>
      <p:pic>
        <p:nvPicPr>
          <p:cNvPr id="5" name="Picture 4" descr="Картинка 14 из 68"/>
          <p:cNvPicPr>
            <a:picLocks noChangeAspect="1" noChangeArrowheads="1"/>
          </p:cNvPicPr>
          <p:nvPr/>
        </p:nvPicPr>
        <p:blipFill>
          <a:blip r:embed="rId3"/>
          <a:srcRect/>
          <a:stretch>
            <a:fillRect/>
          </a:stretch>
        </p:blipFill>
        <p:spPr bwMode="auto">
          <a:xfrm>
            <a:off x="428628" y="758673"/>
            <a:ext cx="3214678" cy="4527715"/>
          </a:xfrm>
          <a:prstGeom prst="rect">
            <a:avLst/>
          </a:prstGeom>
          <a:ln w="88900" cap="sq" cmpd="thickThin">
            <a:solidFill>
              <a:srgbClr val="000000"/>
            </a:solidFill>
            <a:prstDash val="solid"/>
            <a:miter lim="800000"/>
          </a:ln>
          <a:effectLst>
            <a:innerShdw blurRad="76200">
              <a:srgbClr val="000000"/>
            </a:innerShdw>
          </a:effectLst>
        </p:spPr>
      </p:pic>
      <p:pic>
        <p:nvPicPr>
          <p:cNvPr id="8" name="Picture 4" descr="Картинка 18 из 55"/>
          <p:cNvPicPr>
            <a:picLocks noChangeAspect="1" noChangeArrowheads="1"/>
          </p:cNvPicPr>
          <p:nvPr/>
        </p:nvPicPr>
        <p:blipFill>
          <a:blip r:embed="rId4"/>
          <a:stretch>
            <a:fillRect/>
          </a:stretch>
        </p:blipFill>
        <p:spPr bwMode="auto">
          <a:xfrm rot="420148">
            <a:off x="3023321" y="2053026"/>
            <a:ext cx="5741746" cy="307183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а 2 из 279"/>
          <p:cNvPicPr>
            <a:picLocks noChangeAspect="1" noChangeArrowheads="1"/>
          </p:cNvPicPr>
          <p:nvPr/>
        </p:nvPicPr>
        <p:blipFill>
          <a:blip r:embed="rId2"/>
          <a:stretch>
            <a:fillRect/>
          </a:stretch>
        </p:blipFill>
        <p:spPr bwMode="auto">
          <a:xfrm>
            <a:off x="0" y="0"/>
            <a:ext cx="9144000" cy="6858000"/>
          </a:xfrm>
          <a:prstGeom prst="rect">
            <a:avLst/>
          </a:prstGeom>
          <a:noFill/>
          <a:ln>
            <a:noFill/>
          </a:ln>
        </p:spPr>
      </p:pic>
      <p:sp>
        <p:nvSpPr>
          <p:cNvPr id="3" name="TextBox 2"/>
          <p:cNvSpPr txBox="1"/>
          <p:nvPr/>
        </p:nvSpPr>
        <p:spPr>
          <a:xfrm>
            <a:off x="285720" y="6072206"/>
            <a:ext cx="7019166" cy="523220"/>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ru-RU" sz="2800" b="1" dirty="0" smtClean="0"/>
              <a:t>Памятник воинам 316 стрелковой дивизии </a:t>
            </a:r>
            <a:endParaRPr lang="ru-RU" sz="2800" b="1" dirty="0"/>
          </a:p>
        </p:txBody>
      </p:sp>
    </p:spTree>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Картинка 48 из 116"/>
          <p:cNvPicPr>
            <a:picLocks noChangeAspect="1" noChangeArrowheads="1"/>
          </p:cNvPicPr>
          <p:nvPr/>
        </p:nvPicPr>
        <p:blipFill>
          <a:blip r:embed="rId2"/>
          <a:stretch>
            <a:fillRect/>
          </a:stretch>
        </p:blipFill>
        <p:spPr bwMode="auto">
          <a:xfrm>
            <a:off x="0" y="0"/>
            <a:ext cx="9144000" cy="6858000"/>
          </a:xfrm>
          <a:prstGeom prst="rect">
            <a:avLst/>
          </a:prstGeom>
          <a:noFill/>
          <a:ln>
            <a:noFill/>
          </a:ln>
        </p:spPr>
      </p:pic>
      <p:sp>
        <p:nvSpPr>
          <p:cNvPr id="3" name="TextBox 2"/>
          <p:cNvSpPr txBox="1"/>
          <p:nvPr/>
        </p:nvSpPr>
        <p:spPr>
          <a:xfrm>
            <a:off x="285720" y="6072206"/>
            <a:ext cx="7019166" cy="523220"/>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ru-RU" sz="2800" b="1" dirty="0" smtClean="0"/>
              <a:t>Памятник воинам 316 стрелковой дивизии </a:t>
            </a:r>
            <a:endParaRPr lang="ru-RU" sz="2800" b="1" dirty="0"/>
          </a:p>
        </p:txBody>
      </p:sp>
    </p:spTree>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lamesanimjl0.gif"/>
          <p:cNvPicPr>
            <a:picLocks noChangeAspect="1"/>
          </p:cNvPicPr>
          <p:nvPr/>
        </p:nvPicPr>
        <p:blipFill>
          <a:blip r:embed="rId2"/>
          <a:stretch>
            <a:fillRect/>
          </a:stretch>
        </p:blipFill>
        <p:spPr>
          <a:xfrm>
            <a:off x="0" y="0"/>
            <a:ext cx="9144000" cy="6858000"/>
          </a:xfrm>
          <a:prstGeom prst="rect">
            <a:avLst/>
          </a:prstGeom>
        </p:spPr>
      </p:pic>
      <p:sp>
        <p:nvSpPr>
          <p:cNvPr id="2" name="Прямоугольник 1"/>
          <p:cNvSpPr/>
          <p:nvPr/>
        </p:nvSpPr>
        <p:spPr>
          <a:xfrm>
            <a:off x="108000" y="50620"/>
            <a:ext cx="8928000" cy="2664000"/>
          </a:xfrm>
          <a:prstGeom prst="rect">
            <a:avLst/>
          </a:prstGeom>
        </p:spPr>
        <p:txBody>
          <a:bodyPr wrap="square">
            <a:spAutoFit/>
          </a:bodyPr>
          <a:lstStyle/>
          <a:p>
            <a:pPr algn="just"/>
            <a:r>
              <a:rPr lang="ru-RU" sz="2800" dirty="0" smtClean="0">
                <a:solidFill>
                  <a:schemeClr val="bg1"/>
                </a:solidFill>
                <a:latin typeface="Monotype Corsiva" pitchFamily="66" charset="0"/>
              </a:rPr>
              <a:t>«Наступление на Москву провалилось. Все жертвы и усилия наших доблестных войск оказались напрасными, мы потерпели серьёзное поражение, которое из-за упрямства верховного командования повело в ближайшие недели к роковым последствиям. В немецком наступлении наступил кризис, силы и моральный дух немецкой армии были надломлены».</a:t>
            </a:r>
            <a:endParaRPr lang="ru-RU" sz="2800" dirty="0">
              <a:solidFill>
                <a:schemeClr val="bg1"/>
              </a:solidFill>
              <a:latin typeface="Monotype Corsiva" pitchFamily="66" charset="0"/>
            </a:endParaRPr>
          </a:p>
        </p:txBody>
      </p:sp>
      <p:pic>
        <p:nvPicPr>
          <p:cNvPr id="13316" name="Picture 4" descr="http://www.hrono.ru/img/vov/guderian_cvetnoy.jpg"/>
          <p:cNvPicPr>
            <a:picLocks noChangeAspect="1" noChangeArrowheads="1"/>
          </p:cNvPicPr>
          <p:nvPr/>
        </p:nvPicPr>
        <p:blipFill>
          <a:blip r:embed="rId3"/>
          <a:stretch>
            <a:fillRect/>
          </a:stretch>
        </p:blipFill>
        <p:spPr bwMode="auto">
          <a:xfrm>
            <a:off x="1310340" y="2714620"/>
            <a:ext cx="2833032" cy="3929090"/>
          </a:xfrm>
          <a:prstGeom prst="rect">
            <a:avLst/>
          </a:prstGeom>
          <a:ln w="88900" cap="sq" cmpd="thickThin">
            <a:solidFill>
              <a:srgbClr val="000000"/>
            </a:solidFill>
            <a:prstDash val="solid"/>
            <a:miter lim="800000"/>
          </a:ln>
          <a:effectLst>
            <a:innerShdw blurRad="76200">
              <a:srgbClr val="000000"/>
            </a:innerShdw>
          </a:effectLst>
        </p:spPr>
      </p:pic>
      <p:pic>
        <p:nvPicPr>
          <p:cNvPr id="13314" name="Picture 2" descr="http://www.hrono.ru/img/vov/guderianvpole.jpg"/>
          <p:cNvPicPr>
            <a:picLocks noChangeAspect="1" noChangeArrowheads="1"/>
          </p:cNvPicPr>
          <p:nvPr/>
        </p:nvPicPr>
        <p:blipFill>
          <a:blip r:embed="rId4"/>
          <a:stretch>
            <a:fillRect/>
          </a:stretch>
        </p:blipFill>
        <p:spPr bwMode="auto">
          <a:xfrm>
            <a:off x="4143372" y="2509858"/>
            <a:ext cx="4286250" cy="3848100"/>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3" name="Прямоугольник 2"/>
          <p:cNvSpPr/>
          <p:nvPr/>
        </p:nvSpPr>
        <p:spPr>
          <a:xfrm>
            <a:off x="6643702" y="2714620"/>
            <a:ext cx="2185022" cy="523220"/>
          </a:xfrm>
          <a:prstGeom prst="rect">
            <a:avLst/>
          </a:prstGeom>
        </p:spPr>
        <p:txBody>
          <a:bodyPr wrap="none">
            <a:spAutoFit/>
          </a:bodyPr>
          <a:lstStyle/>
          <a:p>
            <a:r>
              <a:rPr lang="ru-RU" sz="2800" dirty="0" smtClean="0">
                <a:ln>
                  <a:solidFill>
                    <a:sysClr val="windowText" lastClr="000000"/>
                  </a:solidFill>
                </a:ln>
                <a:solidFill>
                  <a:schemeClr val="bg1"/>
                </a:solidFill>
              </a:rPr>
              <a:t>(Г. Гудериан) </a:t>
            </a:r>
            <a:endParaRPr lang="ru-RU" sz="2800" dirty="0">
              <a:ln>
                <a:solidFill>
                  <a:sysClr val="windowText" lastClr="000000"/>
                </a:solidFill>
              </a:ln>
              <a:solidFill>
                <a:schemeClr val="bg1"/>
              </a:solidFil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ost-14099-1174309272.gif"/>
          <p:cNvPicPr>
            <a:picLocks noChangeAspect="1"/>
          </p:cNvPicPr>
          <p:nvPr/>
        </p:nvPicPr>
        <p:blipFill>
          <a:blip r:embed="rId3"/>
          <a:stretch>
            <a:fillRect/>
          </a:stretch>
        </p:blipFill>
        <p:spPr>
          <a:xfrm>
            <a:off x="0" y="0"/>
            <a:ext cx="9144000" cy="6858000"/>
          </a:xfrm>
          <a:prstGeom prst="rect">
            <a:avLst/>
          </a:prstGeom>
        </p:spPr>
      </p:pic>
      <p:pic>
        <p:nvPicPr>
          <p:cNvPr id="4" name="Битва под Москвой_Archos_.avi">
            <a:hlinkClick r:id="" action="ppaction://media"/>
          </p:cNvPr>
          <p:cNvPicPr>
            <a:picLocks noRot="1" noChangeAspect="1"/>
          </p:cNvPicPr>
          <p:nvPr>
            <a:videoFile r:link="rId1"/>
          </p:nvPr>
        </p:nvPicPr>
        <p:blipFill>
          <a:blip r:embed="rId4"/>
          <a:stretch>
            <a:fillRect/>
          </a:stretch>
        </p:blipFill>
        <p:spPr>
          <a:xfrm>
            <a:off x="1428728" y="1632845"/>
            <a:ext cx="6286544" cy="3592311"/>
          </a:xfrm>
          <a:prstGeom prst="rect">
            <a:avLst/>
          </a:prstGeom>
          <a:ln w="228600" cap="sq" cmpd="thickThin">
            <a:solidFill>
              <a:srgbClr val="000000"/>
            </a:solidFill>
            <a:prstDash val="solid"/>
            <a:miter lim="800000"/>
          </a:ln>
          <a:effectLst>
            <a:innerShdw blurRad="76200">
              <a:srgbClr val="000000"/>
            </a:innerShdw>
          </a:effectLst>
        </p:spPr>
      </p:pic>
      <p:sp>
        <p:nvSpPr>
          <p:cNvPr id="6" name="Прямоугольник 5"/>
          <p:cNvSpPr/>
          <p:nvPr/>
        </p:nvSpPr>
        <p:spPr>
          <a:xfrm>
            <a:off x="108000" y="5857892"/>
            <a:ext cx="8928000" cy="954107"/>
          </a:xfrm>
          <a:prstGeom prst="rect">
            <a:avLst/>
          </a:prstGeom>
        </p:spPr>
        <p:txBody>
          <a:bodyPr wrap="square">
            <a:spAutoFit/>
          </a:bodyPr>
          <a:lstStyle/>
          <a:p>
            <a:pPr lvl="0" indent="450850" algn="ctr" fontAlgn="base">
              <a:spcBef>
                <a:spcPct val="0"/>
              </a:spcBef>
              <a:spcAft>
                <a:spcPct val="0"/>
              </a:spcAft>
            </a:pPr>
            <a:r>
              <a:rPr lang="ru-RU" sz="2800" b="1" dirty="0" smtClean="0">
                <a:ln>
                  <a:solidFill>
                    <a:schemeClr val="bg1"/>
                  </a:solidFill>
                </a:ln>
                <a:ea typeface="Times New Roman" pitchFamily="18" charset="0"/>
                <a:cs typeface="Arial" pitchFamily="34" charset="0"/>
              </a:rPr>
              <a:t>За короткий срок были освобождены Калинин, Елец, Клин, Тихвин, Керчь.</a:t>
            </a:r>
            <a:endParaRPr lang="ru-RU" sz="3600" b="1" dirty="0" smtClean="0">
              <a:ln>
                <a:solidFill>
                  <a:schemeClr val="bg1"/>
                </a:solidFill>
              </a:ln>
              <a:cs typeface="Arial" pitchFamily="34" charset="0"/>
            </a:endParaRPr>
          </a:p>
        </p:txBody>
      </p:sp>
      <p:sp>
        <p:nvSpPr>
          <p:cNvPr id="7" name="TextBox 6"/>
          <p:cNvSpPr txBox="1"/>
          <p:nvPr/>
        </p:nvSpPr>
        <p:spPr>
          <a:xfrm>
            <a:off x="108000" y="71414"/>
            <a:ext cx="8928000" cy="954107"/>
          </a:xfrm>
          <a:prstGeom prst="rect">
            <a:avLst/>
          </a:prstGeom>
          <a:noFill/>
        </p:spPr>
        <p:txBody>
          <a:bodyPr wrap="square" rtlCol="0">
            <a:spAutoFit/>
          </a:bodyPr>
          <a:lstStyle/>
          <a:p>
            <a:pPr algn="ctr"/>
            <a:r>
              <a:rPr lang="ru-RU" sz="2800" b="1" dirty="0" smtClean="0">
                <a:ln>
                  <a:solidFill>
                    <a:schemeClr val="tx1"/>
                  </a:solidFill>
                </a:ln>
                <a:solidFill>
                  <a:schemeClr val="bg1"/>
                </a:solidFill>
              </a:rPr>
              <a:t>5 декабря 1941 г. началось успешное контрнаступление советских войск.</a:t>
            </a:r>
            <a:endParaRPr lang="ru-RU" sz="2800" b="1" dirty="0">
              <a:ln>
                <a:solidFill>
                  <a:schemeClr val="tx1"/>
                </a:solidFill>
              </a:ln>
              <a:solidFill>
                <a:schemeClr val="bg1"/>
              </a:solidFill>
            </a:endParaRPr>
          </a:p>
        </p:txBody>
      </p:sp>
    </p:spTree>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lamesanimjl0.gif"/>
          <p:cNvPicPr>
            <a:picLocks noChangeAspect="1"/>
          </p:cNvPicPr>
          <p:nvPr/>
        </p:nvPicPr>
        <p:blipFill>
          <a:blip r:embed="rId2"/>
          <a:stretch>
            <a:fillRect/>
          </a:stretch>
        </p:blipFill>
        <p:spPr>
          <a:xfrm>
            <a:off x="0" y="0"/>
            <a:ext cx="9144000" cy="6858000"/>
          </a:xfrm>
          <a:prstGeom prst="rect">
            <a:avLst/>
          </a:prstGeom>
        </p:spPr>
      </p:pic>
      <p:sp>
        <p:nvSpPr>
          <p:cNvPr id="2" name="Прямоугольник 1"/>
          <p:cNvSpPr/>
          <p:nvPr/>
        </p:nvSpPr>
        <p:spPr>
          <a:xfrm>
            <a:off x="108000" y="71414"/>
            <a:ext cx="8928000" cy="954107"/>
          </a:xfrm>
          <a:prstGeom prst="rect">
            <a:avLst/>
          </a:prstGeom>
        </p:spPr>
        <p:txBody>
          <a:bodyPr wrap="square">
            <a:spAutoFit/>
          </a:bodyPr>
          <a:lstStyle/>
          <a:p>
            <a:pPr algn="ctr"/>
            <a:r>
              <a:rPr lang="ru-RU" sz="2800" b="1" dirty="0" smtClean="0">
                <a:solidFill>
                  <a:schemeClr val="bg1"/>
                </a:solidFill>
              </a:rPr>
              <a:t>8 декабря Гитлер отдал Директиву № 39 о переходе к обороне на всех участках фронта.</a:t>
            </a:r>
            <a:endParaRPr lang="ru-RU" sz="2800" b="1" dirty="0">
              <a:solidFill>
                <a:schemeClr val="bg1"/>
              </a:solidFill>
            </a:endParaRPr>
          </a:p>
        </p:txBody>
      </p:sp>
      <p:sp>
        <p:nvSpPr>
          <p:cNvPr id="5" name="Прямоугольник 4"/>
          <p:cNvSpPr/>
          <p:nvPr/>
        </p:nvSpPr>
        <p:spPr>
          <a:xfrm>
            <a:off x="108000" y="5832479"/>
            <a:ext cx="8928000" cy="954107"/>
          </a:xfrm>
          <a:prstGeom prst="rect">
            <a:avLst/>
          </a:prstGeom>
        </p:spPr>
        <p:txBody>
          <a:bodyPr wrap="square">
            <a:spAutoFit/>
          </a:bodyPr>
          <a:lstStyle/>
          <a:p>
            <a:pPr algn="ctr"/>
            <a:r>
              <a:rPr lang="ru-RU" sz="2800" b="1" dirty="0" smtClean="0"/>
              <a:t>19 декабря взял на себя командование сухопутными частями вермахта, сместив Браухича.</a:t>
            </a:r>
            <a:endParaRPr lang="ru-RU" sz="2800" b="1" dirty="0"/>
          </a:p>
        </p:txBody>
      </p:sp>
      <p:pic>
        <p:nvPicPr>
          <p:cNvPr id="10242" name="Picture 2" descr="http://hronos.km.ru/img/vov/brauhich_gitler.jpg"/>
          <p:cNvPicPr>
            <a:picLocks noChangeAspect="1" noChangeArrowheads="1"/>
          </p:cNvPicPr>
          <p:nvPr/>
        </p:nvPicPr>
        <p:blipFill>
          <a:blip r:embed="rId3"/>
          <a:srcRect/>
          <a:stretch>
            <a:fillRect/>
          </a:stretch>
        </p:blipFill>
        <p:spPr bwMode="auto">
          <a:xfrm>
            <a:off x="357157" y="1428736"/>
            <a:ext cx="4113097" cy="2714644"/>
          </a:xfrm>
          <a:prstGeom prst="rect">
            <a:avLst/>
          </a:prstGeom>
          <a:ln w="88900" cap="sq" cmpd="thickThin">
            <a:solidFill>
              <a:srgbClr val="000000"/>
            </a:solidFill>
            <a:prstDash val="solid"/>
            <a:miter lim="800000"/>
          </a:ln>
          <a:effectLst>
            <a:innerShdw blurRad="76200">
              <a:srgbClr val="000000"/>
            </a:innerShdw>
          </a:effectLst>
        </p:spPr>
      </p:pic>
      <p:pic>
        <p:nvPicPr>
          <p:cNvPr id="10244" name="Picture 4" descr="http://www.hronos.km.ru/img/portrety/brauchitsch_walther.jpg"/>
          <p:cNvPicPr>
            <a:picLocks noChangeAspect="1" noChangeArrowheads="1"/>
          </p:cNvPicPr>
          <p:nvPr/>
        </p:nvPicPr>
        <p:blipFill>
          <a:blip r:embed="rId4"/>
          <a:srcRect/>
          <a:stretch>
            <a:fillRect/>
          </a:stretch>
        </p:blipFill>
        <p:spPr bwMode="auto">
          <a:xfrm>
            <a:off x="3500430" y="3143248"/>
            <a:ext cx="2071702" cy="2511154"/>
          </a:xfrm>
          <a:prstGeom prst="rect">
            <a:avLst/>
          </a:prstGeom>
          <a:ln w="88900" cap="sq" cmpd="thickThin">
            <a:solidFill>
              <a:srgbClr val="000000"/>
            </a:solidFill>
            <a:prstDash val="solid"/>
            <a:miter lim="800000"/>
          </a:ln>
          <a:effectLst>
            <a:innerShdw blurRad="76200">
              <a:srgbClr val="000000"/>
            </a:innerShdw>
          </a:effectLst>
        </p:spPr>
      </p:pic>
      <p:pic>
        <p:nvPicPr>
          <p:cNvPr id="10246" name="Picture 6" descr="http://peoplehistory.ru/uploads/posts/2009-06/1244920383_45.jpg"/>
          <p:cNvPicPr>
            <a:picLocks noChangeAspect="1" noChangeArrowheads="1"/>
          </p:cNvPicPr>
          <p:nvPr/>
        </p:nvPicPr>
        <p:blipFill>
          <a:blip r:embed="rId5"/>
          <a:srcRect b="6028"/>
          <a:stretch>
            <a:fillRect/>
          </a:stretch>
        </p:blipFill>
        <p:spPr bwMode="auto">
          <a:xfrm>
            <a:off x="5429256" y="1071546"/>
            <a:ext cx="2905125" cy="3786214"/>
          </a:xfrm>
          <a:prstGeom prst="rect">
            <a:avLst/>
          </a:prstGeom>
          <a:ln w="88900" cap="sq" cmpd="thickThin">
            <a:solidFill>
              <a:srgbClr val="000000"/>
            </a:solidFill>
            <a:prstDash val="solid"/>
            <a:miter lim="800000"/>
          </a:ln>
          <a:effectLst>
            <a:innerShdw blurRad="76200">
              <a:srgbClr val="000000"/>
            </a:innerShdw>
          </a:effectLst>
        </p:spPr>
      </p:pic>
      <p:cxnSp>
        <p:nvCxnSpPr>
          <p:cNvPr id="9" name="Прямая со стрелкой 8"/>
          <p:cNvCxnSpPr/>
          <p:nvPr/>
        </p:nvCxnSpPr>
        <p:spPr>
          <a:xfrm rot="10800000" flipV="1">
            <a:off x="3714744" y="1500174"/>
            <a:ext cx="642942" cy="35719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35" presetClass="emph" presetSubtype="0" repeatCount="indefinite" fill="hold" nodeType="afterEffect">
                                  <p:stCondLst>
                                    <p:cond delay="0"/>
                                  </p:stCondLst>
                                  <p:endCondLst>
                                    <p:cond evt="onNext" delay="0">
                                      <p:tgtEl>
                                        <p:sldTgt/>
                                      </p:tgtEl>
                                    </p:cond>
                                  </p:endCondLst>
                                  <p:childTnLst>
                                    <p:anim calcmode="discrete" valueType="str">
                                      <p:cBhvr>
                                        <p:cTn id="10"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lamesanimjl0.gif"/>
          <p:cNvPicPr>
            <a:picLocks noChangeAspect="1"/>
          </p:cNvPicPr>
          <p:nvPr/>
        </p:nvPicPr>
        <p:blipFill>
          <a:blip r:embed="rId3"/>
          <a:stretch>
            <a:fillRect/>
          </a:stretch>
        </p:blipFill>
        <p:spPr>
          <a:xfrm>
            <a:off x="0" y="0"/>
            <a:ext cx="9144000" cy="6858000"/>
          </a:xfrm>
          <a:prstGeom prst="rect">
            <a:avLst/>
          </a:prstGeom>
        </p:spPr>
      </p:pic>
      <p:pic>
        <p:nvPicPr>
          <p:cNvPr id="10" name="Рисунок 9" descr="Bundesarchiv_Bild_101I-209-0076-02%2C_Russland%2C_Georg-Hans_Reinhardt%2C_Walter_Kr%C3%BCger.jpg"/>
          <p:cNvPicPr>
            <a:picLocks noChangeAspect="1"/>
          </p:cNvPicPr>
          <p:nvPr/>
        </p:nvPicPr>
        <p:blipFill>
          <a:blip r:embed="rId4"/>
          <a:srcRect b="6542"/>
          <a:stretch>
            <a:fillRect/>
          </a:stretch>
        </p:blipFill>
        <p:spPr>
          <a:xfrm>
            <a:off x="2428860" y="714356"/>
            <a:ext cx="5965912" cy="3714776"/>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9" name="Рисунок 8" descr="417px-Bundesarchiv_Bild_146-1985-037-34A%2C_Russland%2C_Generaloberst_Adolf_Strau%C3%9F.jpg"/>
          <p:cNvPicPr>
            <a:picLocks noChangeAspect="1"/>
          </p:cNvPicPr>
          <p:nvPr/>
        </p:nvPicPr>
        <p:blipFill>
          <a:blip r:embed="rId5"/>
          <a:srcRect t="1042" r="4236" b="1041"/>
          <a:stretch>
            <a:fillRect/>
          </a:stretch>
        </p:blipFill>
        <p:spPr>
          <a:xfrm>
            <a:off x="714348" y="1643050"/>
            <a:ext cx="3185839" cy="4679201"/>
          </a:xfrm>
          <a:prstGeom prst="rect">
            <a:avLst/>
          </a:prstGeom>
          <a:solidFill>
            <a:schemeClr val="accent1">
              <a:alpha val="39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2" name="Рисунок 1" descr="05S0117i.bmp"/>
          <p:cNvPicPr>
            <a:picLocks noChangeAspect="1"/>
          </p:cNvPicPr>
          <p:nvPr/>
        </p:nvPicPr>
        <p:blipFill>
          <a:blip r:embed="rId6"/>
          <a:stretch>
            <a:fillRect/>
          </a:stretch>
        </p:blipFill>
        <p:spPr>
          <a:xfrm rot="488402">
            <a:off x="5980228" y="3457409"/>
            <a:ext cx="2627482" cy="2924134"/>
          </a:xfrm>
          <a:prstGeom prst="rect">
            <a:avLst/>
          </a:prstGeom>
          <a:noFill/>
          <a:ln>
            <a:noFill/>
          </a:ln>
        </p:spPr>
      </p:pic>
      <p:sp>
        <p:nvSpPr>
          <p:cNvPr id="6" name="Прямоугольник 5"/>
          <p:cNvSpPr/>
          <p:nvPr/>
        </p:nvSpPr>
        <p:spPr>
          <a:xfrm>
            <a:off x="0" y="-24"/>
            <a:ext cx="9144000" cy="954107"/>
          </a:xfrm>
          <a:prstGeom prst="rect">
            <a:avLst/>
          </a:prstGeom>
        </p:spPr>
        <p:txBody>
          <a:bodyPr wrap="square">
            <a:spAutoFit/>
          </a:bodyPr>
          <a:lstStyle/>
          <a:p>
            <a:pPr algn="ctr"/>
            <a:r>
              <a:rPr lang="ru-RU" sz="2800" b="1" dirty="0" smtClean="0">
                <a:solidFill>
                  <a:schemeClr val="bg1"/>
                </a:solidFill>
              </a:rPr>
              <a:t>18 декабря 1940 г. немецким командованием подписан план нападения Германии на СССР-«Барбаросса». </a:t>
            </a:r>
            <a:endParaRPr lang="ru-RU" sz="2800" b="1" dirty="0">
              <a:solidFill>
                <a:schemeClr val="bg1"/>
              </a:solidFil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bomb.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lamesanimjl0.gif"/>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108000" y="71414"/>
            <a:ext cx="8928000" cy="954107"/>
          </a:xfrm>
          <a:prstGeom prst="rect">
            <a:avLst/>
          </a:prstGeom>
        </p:spPr>
        <p:txBody>
          <a:bodyPr>
            <a:spAutoFit/>
          </a:bodyPr>
          <a:lstStyle/>
          <a:p>
            <a:pPr algn="ctr"/>
            <a:r>
              <a:rPr lang="ru-RU" sz="2800" b="1" dirty="0" smtClean="0">
                <a:solidFill>
                  <a:schemeClr val="bg1"/>
                </a:solidFill>
              </a:rPr>
              <a:t>В декабре – январе были смещены 35 генералов, в том числе Бок, Гудериан, Лееб, Рундштедт.</a:t>
            </a:r>
            <a:endParaRPr lang="ru-RU" sz="2800" b="1" dirty="0">
              <a:solidFill>
                <a:schemeClr val="bg1"/>
              </a:solidFill>
            </a:endParaRPr>
          </a:p>
        </p:txBody>
      </p:sp>
      <p:sp>
        <p:nvSpPr>
          <p:cNvPr id="4" name="Rectangle 1"/>
          <p:cNvSpPr>
            <a:spLocks noChangeArrowheads="1"/>
          </p:cNvSpPr>
          <p:nvPr/>
        </p:nvSpPr>
        <p:spPr bwMode="auto">
          <a:xfrm>
            <a:off x="126000" y="5401591"/>
            <a:ext cx="8892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effectLst/>
                <a:ea typeface="Times New Roman" pitchFamily="18" charset="0"/>
                <a:cs typeface="Arial" pitchFamily="34" charset="0"/>
              </a:rPr>
              <a:t>За дезертирство фашистские военно-полевые суды приговорили к различным видам наказаний 62 тыс. солдат и офицеров.</a:t>
            </a:r>
            <a:endParaRPr kumimoji="0" lang="ru-RU" sz="3600" b="1" i="0" u="none" strike="noStrike" cap="none" normalizeH="0" baseline="0" dirty="0" smtClean="0">
              <a:ln>
                <a:noFill/>
              </a:ln>
              <a:effectLst/>
              <a:cs typeface="Arial" pitchFamily="34" charset="0"/>
            </a:endParaRPr>
          </a:p>
        </p:txBody>
      </p:sp>
      <p:pic>
        <p:nvPicPr>
          <p:cNvPr id="9218" name="Picture 2" descr="Файл:Bundesarchiv Bild 146-1977-120-11, Fedor von Bock.jpg">
            <a:hlinkClick r:id="rId3"/>
          </p:cNvPr>
          <p:cNvPicPr>
            <a:picLocks noChangeAspect="1" noChangeArrowheads="1"/>
          </p:cNvPicPr>
          <p:nvPr/>
        </p:nvPicPr>
        <p:blipFill>
          <a:blip r:embed="rId4"/>
          <a:srcRect l="1701" r="4761"/>
          <a:stretch>
            <a:fillRect/>
          </a:stretch>
        </p:blipFill>
        <p:spPr bwMode="auto">
          <a:xfrm>
            <a:off x="1437228" y="1299942"/>
            <a:ext cx="1908944" cy="277200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4" descr="http://www.hrono.ru/img/vov/guderian_cvetnoy.jpg"/>
          <p:cNvPicPr>
            <a:picLocks noChangeAspect="1" noChangeArrowheads="1"/>
          </p:cNvPicPr>
          <p:nvPr/>
        </p:nvPicPr>
        <p:blipFill>
          <a:blip r:embed="rId5"/>
          <a:stretch>
            <a:fillRect/>
          </a:stretch>
        </p:blipFill>
        <p:spPr bwMode="auto">
          <a:xfrm>
            <a:off x="3560486" y="1299942"/>
            <a:ext cx="1998723" cy="2772000"/>
          </a:xfrm>
          <a:prstGeom prst="rect">
            <a:avLst/>
          </a:prstGeom>
          <a:ln w="88900" cap="sq" cmpd="thickThin">
            <a:solidFill>
              <a:srgbClr val="000000"/>
            </a:solidFill>
            <a:prstDash val="solid"/>
            <a:miter lim="800000"/>
          </a:ln>
          <a:effectLst>
            <a:innerShdw blurRad="76200">
              <a:srgbClr val="000000"/>
            </a:innerShdw>
          </a:effectLst>
        </p:spPr>
      </p:pic>
      <p:pic>
        <p:nvPicPr>
          <p:cNvPr id="9220" name="Picture 4" descr="http://img11.nnm.ru/a/c/8/d/9/ac8d94a5666128ec8df674ab5c8edb25_full.jpg"/>
          <p:cNvPicPr>
            <a:picLocks noChangeAspect="1" noChangeArrowheads="1"/>
          </p:cNvPicPr>
          <p:nvPr/>
        </p:nvPicPr>
        <p:blipFill>
          <a:blip r:embed="rId6"/>
          <a:srcRect/>
          <a:stretch>
            <a:fillRect/>
          </a:stretch>
        </p:blipFill>
        <p:spPr bwMode="auto">
          <a:xfrm>
            <a:off x="5775064" y="1299942"/>
            <a:ext cx="1931709" cy="2772000"/>
          </a:xfrm>
          <a:prstGeom prst="rect">
            <a:avLst/>
          </a:prstGeom>
          <a:ln w="88900" cap="sq" cmpd="thickThin">
            <a:solidFill>
              <a:srgbClr val="000000"/>
            </a:solidFill>
            <a:prstDash val="solid"/>
            <a:miter lim="800000"/>
          </a:ln>
          <a:effectLst>
            <a:innerShdw blurRad="76200">
              <a:srgbClr val="000000"/>
            </a:innerShdw>
          </a:effectLst>
        </p:spPr>
      </p:pic>
      <p:pic>
        <p:nvPicPr>
          <p:cNvPr id="9224" name="Picture 8" descr="http://renascentia.ru/dit_cigs.jpg"/>
          <p:cNvPicPr>
            <a:picLocks noChangeAspect="1" noChangeArrowheads="1"/>
          </p:cNvPicPr>
          <p:nvPr/>
        </p:nvPicPr>
        <p:blipFill>
          <a:blip r:embed="rId7"/>
          <a:srcRect/>
          <a:stretch>
            <a:fillRect/>
          </a:stretch>
        </p:blipFill>
        <p:spPr bwMode="auto">
          <a:xfrm>
            <a:off x="3071802" y="2857496"/>
            <a:ext cx="3085714" cy="2592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1000" fill="hold"/>
                                        <p:tgtEl>
                                          <p:spTgt spid="9218"/>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35" presetClass="emph" presetSubtype="0" fill="hold" nodeType="clickEffect">
                                  <p:stCondLst>
                                    <p:cond delay="0"/>
                                  </p:stCondLst>
                                  <p:childTnLst>
                                    <p:anim calcmode="discrete" valueType="str">
                                      <p:cBhvr>
                                        <p:cTn id="10"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mph" presetSubtype="0" fill="hold" nodeType="clickEffect">
                                  <p:stCondLst>
                                    <p:cond delay="0"/>
                                  </p:stCondLst>
                                  <p:childTnLst>
                                    <p:anim calcmode="discrete" valueType="str">
                                      <p:cBhvr>
                                        <p:cTn id="14" dur="1000" fill="hold"/>
                                        <p:tgtEl>
                                          <p:spTgt spid="9220"/>
                                        </p:tgtEl>
                                        <p:attrNameLst>
                                          <p:attrName>style.visibility</p:attrName>
                                        </p:attrNameLst>
                                      </p:cBhvr>
                                      <p:tavLst>
                                        <p:tav tm="0">
                                          <p:val>
                                            <p:strVal val="hidden"/>
                                          </p:val>
                                        </p:tav>
                                        <p:tav tm="50000">
                                          <p:val>
                                            <p:strVal val="visible"/>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224"/>
                                        </p:tgtEl>
                                        <p:attrNameLst>
                                          <p:attrName>style.visibility</p:attrName>
                                        </p:attrNameLst>
                                      </p:cBhvr>
                                      <p:to>
                                        <p:strVal val="visible"/>
                                      </p:to>
                                    </p:set>
                                    <p:animEffect transition="in" filter="fade">
                                      <p:cBhvr>
                                        <p:cTn id="19" dur="20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lamesanimjl0.gif"/>
          <p:cNvPicPr>
            <a:picLocks noChangeAspect="1"/>
          </p:cNvPicPr>
          <p:nvPr/>
        </p:nvPicPr>
        <p:blipFill>
          <a:blip r:embed="rId2"/>
          <a:stretch>
            <a:fillRect/>
          </a:stretch>
        </p:blipFill>
        <p:spPr>
          <a:xfrm>
            <a:off x="0" y="0"/>
            <a:ext cx="9144000" cy="6858000"/>
          </a:xfrm>
          <a:prstGeom prst="rect">
            <a:avLst/>
          </a:prstGeom>
        </p:spPr>
      </p:pic>
      <p:sp>
        <p:nvSpPr>
          <p:cNvPr id="5" name="Прямоугольник 4"/>
          <p:cNvSpPr/>
          <p:nvPr/>
        </p:nvSpPr>
        <p:spPr>
          <a:xfrm>
            <a:off x="108000" y="5786454"/>
            <a:ext cx="8928000" cy="954107"/>
          </a:xfrm>
          <a:prstGeom prst="rect">
            <a:avLst/>
          </a:prstGeom>
        </p:spPr>
        <p:txBody>
          <a:bodyPr wrap="square">
            <a:spAutoFit/>
          </a:bodyPr>
          <a:lstStyle/>
          <a:p>
            <a:pPr algn="ctr"/>
            <a:r>
              <a:rPr lang="ru-RU" sz="2800" b="1" dirty="0" smtClean="0"/>
              <a:t>Советские части освободили свыше 11 тыс. населенных пунктов и устранили угрозу взятия Москвы.</a:t>
            </a:r>
            <a:endParaRPr lang="ru-RU" sz="2800" b="1" dirty="0"/>
          </a:p>
        </p:txBody>
      </p:sp>
      <p:pic>
        <p:nvPicPr>
          <p:cNvPr id="9" name="Рисунок 8" descr="b14fe1b9-3cda-49bb-a3b6-69c2056fabf7.jpg"/>
          <p:cNvPicPr>
            <a:picLocks noChangeAspect="1"/>
          </p:cNvPicPr>
          <p:nvPr/>
        </p:nvPicPr>
        <p:blipFill>
          <a:blip r:embed="rId3"/>
          <a:stretch>
            <a:fillRect/>
          </a:stretch>
        </p:blipFill>
        <p:spPr>
          <a:xfrm>
            <a:off x="357158" y="1428736"/>
            <a:ext cx="6143668" cy="4217360"/>
          </a:xfrm>
          <a:prstGeom prst="rect">
            <a:avLst/>
          </a:prstGeom>
          <a:ln w="88900" cap="sq" cmpd="thickThin">
            <a:solidFill>
              <a:srgbClr val="000000"/>
            </a:solidFill>
            <a:prstDash val="solid"/>
            <a:miter lim="800000"/>
          </a:ln>
          <a:effectLst>
            <a:innerShdw blurRad="76200">
              <a:srgbClr val="000000"/>
            </a:innerShdw>
          </a:effectLst>
        </p:spPr>
      </p:pic>
      <p:pic>
        <p:nvPicPr>
          <p:cNvPr id="7" name="Рисунок 6" descr="Soviet_Offensive_Moscow_December_1941.jpg"/>
          <p:cNvPicPr>
            <a:picLocks noChangeAspect="1"/>
          </p:cNvPicPr>
          <p:nvPr/>
        </p:nvPicPr>
        <p:blipFill>
          <a:blip r:embed="rId4"/>
          <a:stretch>
            <a:fillRect/>
          </a:stretch>
        </p:blipFill>
        <p:spPr>
          <a:xfrm>
            <a:off x="4786314" y="2774962"/>
            <a:ext cx="4036853" cy="3011492"/>
          </a:xfrm>
          <a:prstGeom prst="rect">
            <a:avLst/>
          </a:prstGeom>
          <a:ln w="88900" cap="sq" cmpd="thickThin">
            <a:solidFill>
              <a:srgbClr val="000000"/>
            </a:solidFill>
            <a:prstDash val="solid"/>
            <a:miter lim="800000"/>
          </a:ln>
          <a:effectLst>
            <a:innerShdw blurRad="76200">
              <a:srgbClr val="000000"/>
            </a:innerShdw>
          </a:effectLst>
        </p:spPr>
      </p:pic>
      <p:sp>
        <p:nvSpPr>
          <p:cNvPr id="3" name="Прямоугольник 2"/>
          <p:cNvSpPr/>
          <p:nvPr/>
        </p:nvSpPr>
        <p:spPr>
          <a:xfrm>
            <a:off x="108000" y="71414"/>
            <a:ext cx="8928000" cy="1384995"/>
          </a:xfrm>
          <a:prstGeom prst="rect">
            <a:avLst/>
          </a:prstGeom>
        </p:spPr>
        <p:txBody>
          <a:bodyPr wrap="square">
            <a:spAutoFit/>
          </a:bodyPr>
          <a:lstStyle/>
          <a:p>
            <a:pPr algn="ctr"/>
            <a:r>
              <a:rPr lang="ru-RU" sz="2800" b="1" dirty="0" smtClean="0">
                <a:solidFill>
                  <a:schemeClr val="bg1"/>
                </a:solidFill>
              </a:rPr>
              <a:t>В ходе декабрьского наступления были разгромлены 11 танковых, 4 моторизованных и 23 пехотных немецких дивизий. </a:t>
            </a:r>
            <a:endParaRPr lang="ru-RU" sz="2800" b="1" dirty="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flamesanimjl0.gif"/>
          <p:cNvPicPr>
            <a:picLocks noChangeAspect="1"/>
          </p:cNvPicPr>
          <p:nvPr/>
        </p:nvPicPr>
        <p:blipFill>
          <a:blip r:embed="rId2"/>
          <a:stretch>
            <a:fillRect/>
          </a:stretch>
        </p:blipFill>
        <p:spPr>
          <a:xfrm>
            <a:off x="0" y="0"/>
            <a:ext cx="9144000" cy="6858000"/>
          </a:xfrm>
          <a:prstGeom prst="rect">
            <a:avLst/>
          </a:prstGeom>
        </p:spPr>
      </p:pic>
      <p:sp>
        <p:nvSpPr>
          <p:cNvPr id="2" name="Прямоугольник 1"/>
          <p:cNvSpPr/>
          <p:nvPr/>
        </p:nvSpPr>
        <p:spPr>
          <a:xfrm>
            <a:off x="108000" y="71414"/>
            <a:ext cx="8928000" cy="1384995"/>
          </a:xfrm>
          <a:prstGeom prst="rect">
            <a:avLst/>
          </a:prstGeom>
        </p:spPr>
        <p:txBody>
          <a:bodyPr wrap="square">
            <a:spAutoFit/>
          </a:bodyPr>
          <a:lstStyle/>
          <a:p>
            <a:pPr algn="ctr"/>
            <a:r>
              <a:rPr lang="ru-RU" sz="2800" b="1" dirty="0" smtClean="0">
                <a:solidFill>
                  <a:schemeClr val="bg1"/>
                </a:solidFill>
              </a:rPr>
              <a:t>Оценив обстановку на фронте к началу января, Ставка приняла решение о переходе советских войск в наступление.</a:t>
            </a:r>
            <a:endParaRPr lang="ru-RU" sz="2800" b="1" dirty="0">
              <a:solidFill>
                <a:schemeClr val="bg1"/>
              </a:solidFill>
            </a:endParaRPr>
          </a:p>
        </p:txBody>
      </p:sp>
      <p:sp>
        <p:nvSpPr>
          <p:cNvPr id="4" name="Прямоугольник 3"/>
          <p:cNvSpPr/>
          <p:nvPr/>
        </p:nvSpPr>
        <p:spPr>
          <a:xfrm>
            <a:off x="108000" y="5857892"/>
            <a:ext cx="8928000" cy="954107"/>
          </a:xfrm>
          <a:prstGeom prst="rect">
            <a:avLst/>
          </a:prstGeom>
        </p:spPr>
        <p:txBody>
          <a:bodyPr wrap="square">
            <a:spAutoFit/>
          </a:bodyPr>
          <a:lstStyle/>
          <a:p>
            <a:pPr algn="ctr"/>
            <a:r>
              <a:rPr lang="ru-RU" sz="2800" b="1" dirty="0" smtClean="0"/>
              <a:t>Перед войсками ставилась задача окружить и разгромить главные силы группы армий «Центр». </a:t>
            </a:r>
            <a:endParaRPr lang="ru-RU" sz="2800" b="1" dirty="0"/>
          </a:p>
        </p:txBody>
      </p:sp>
      <p:pic>
        <p:nvPicPr>
          <p:cNvPr id="10" name="Picture 2" descr="G:\БИТВА ПОД МОСКВОЙ\30.jpg"/>
          <p:cNvPicPr>
            <a:picLocks noChangeAspect="1" noChangeArrowheads="1"/>
          </p:cNvPicPr>
          <p:nvPr/>
        </p:nvPicPr>
        <p:blipFill>
          <a:blip r:embed="rId3"/>
          <a:srcRect b="7894"/>
          <a:stretch>
            <a:fillRect/>
          </a:stretch>
        </p:blipFill>
        <p:spPr bwMode="auto">
          <a:xfrm>
            <a:off x="3359684" y="2714620"/>
            <a:ext cx="5427158" cy="2928958"/>
          </a:xfrm>
          <a:prstGeom prst="rect">
            <a:avLst/>
          </a:prstGeom>
          <a:ln w="88900" cap="sq" cmpd="thickThin">
            <a:solidFill>
              <a:srgbClr val="000000"/>
            </a:solidFill>
            <a:prstDash val="solid"/>
            <a:miter lim="800000"/>
          </a:ln>
          <a:effectLst>
            <a:innerShdw blurRad="76200">
              <a:srgbClr val="000000"/>
            </a:innerShdw>
          </a:effectLst>
        </p:spPr>
      </p:pic>
      <p:pic>
        <p:nvPicPr>
          <p:cNvPr id="9" name="Рисунок 8" descr="zis30_3.jpg"/>
          <p:cNvPicPr>
            <a:picLocks noChangeAspect="1"/>
          </p:cNvPicPr>
          <p:nvPr/>
        </p:nvPicPr>
        <p:blipFill>
          <a:blip r:embed="rId4"/>
          <a:srcRect b="4579"/>
          <a:stretch>
            <a:fillRect/>
          </a:stretch>
        </p:blipFill>
        <p:spPr>
          <a:xfrm>
            <a:off x="285720" y="1214422"/>
            <a:ext cx="4572000" cy="285752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flamesanimjl0.gif"/>
          <p:cNvPicPr>
            <a:picLocks noChangeAspect="1"/>
          </p:cNvPicPr>
          <p:nvPr/>
        </p:nvPicPr>
        <p:blipFill>
          <a:blip r:embed="rId2"/>
          <a:stretch>
            <a:fillRect/>
          </a:stretch>
        </p:blipFill>
        <p:spPr>
          <a:xfrm>
            <a:off x="0" y="0"/>
            <a:ext cx="9144000" cy="6858000"/>
          </a:xfrm>
          <a:prstGeom prst="rect">
            <a:avLst/>
          </a:prstGeom>
        </p:spPr>
      </p:pic>
      <p:pic>
        <p:nvPicPr>
          <p:cNvPr id="2" name="Рисунок 1" descr="mos_nast.jpg"/>
          <p:cNvPicPr>
            <a:picLocks noChangeAspect="1"/>
          </p:cNvPicPr>
          <p:nvPr/>
        </p:nvPicPr>
        <p:blipFill>
          <a:blip r:embed="rId3"/>
          <a:stretch>
            <a:fillRect/>
          </a:stretch>
        </p:blipFill>
        <p:spPr>
          <a:xfrm>
            <a:off x="2000232" y="236461"/>
            <a:ext cx="5143536" cy="6385078"/>
          </a:xfrm>
          <a:prstGeom prst="rect">
            <a:avLst/>
          </a:prstGeom>
          <a:ln w="88900" cap="sq" cmpd="thickThin">
            <a:solidFill>
              <a:srgbClr val="000000"/>
            </a:solidFill>
            <a:prstDash val="solid"/>
            <a:miter lim="800000"/>
          </a:ln>
          <a:effectLst>
            <a:innerShdw blurRad="76200">
              <a:srgbClr val="000000"/>
            </a:innerShdw>
          </a:effectLst>
        </p:spPr>
      </p:pic>
      <p:cxnSp>
        <p:nvCxnSpPr>
          <p:cNvPr id="3" name="Прямая со стрелкой 2"/>
          <p:cNvCxnSpPr/>
          <p:nvPr/>
        </p:nvCxnSpPr>
        <p:spPr>
          <a:xfrm rot="10800000" flipV="1">
            <a:off x="5715008" y="2214554"/>
            <a:ext cx="642942" cy="35719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 name="Прямая со стрелкой 3"/>
          <p:cNvCxnSpPr/>
          <p:nvPr/>
        </p:nvCxnSpPr>
        <p:spPr>
          <a:xfrm rot="10800000" flipV="1">
            <a:off x="2786050" y="3286124"/>
            <a:ext cx="642942" cy="35719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35" presetClass="emph" presetSubtype="0" repeatCount="indefinite" fill="hold" nodeType="afterEffect">
                                  <p:stCondLst>
                                    <p:cond delay="0"/>
                                  </p:stCondLst>
                                  <p:endCondLst>
                                    <p:cond evt="onNext" delay="0">
                                      <p:tgtEl>
                                        <p:sldTgt/>
                                      </p:tgtEl>
                                    </p:cond>
                                  </p:endCondLst>
                                  <p:childTnLst>
                                    <p:anim calcmode="discrete" valueType="str">
                                      <p:cBhvr>
                                        <p:cTn id="10"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500"/>
                            </p:stCondLst>
                            <p:childTnLst>
                              <p:par>
                                <p:cTn id="17" presetID="35" presetClass="emph" presetSubtype="0" repeatCount="indefinite" fill="hold" nodeType="afterEffect">
                                  <p:stCondLst>
                                    <p:cond delay="0"/>
                                  </p:stCondLst>
                                  <p:endCondLst>
                                    <p:cond evt="onNext" delay="0">
                                      <p:tgtEl>
                                        <p:sldTgt/>
                                      </p:tgtEl>
                                    </p:cond>
                                  </p:endCondLst>
                                  <p:childTnLst>
                                    <p:anim calcmode="discrete" valueType="str">
                                      <p:cBhvr>
                                        <p:cTn id="18"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flamesanimjl0.gif"/>
          <p:cNvPicPr>
            <a:picLocks noChangeAspect="1"/>
          </p:cNvPicPr>
          <p:nvPr/>
        </p:nvPicPr>
        <p:blipFill>
          <a:blip r:embed="rId2"/>
          <a:stretch>
            <a:fillRect/>
          </a:stretch>
        </p:blipFill>
        <p:spPr>
          <a:xfrm>
            <a:off x="0" y="0"/>
            <a:ext cx="9144000" cy="6858000"/>
          </a:xfrm>
          <a:prstGeom prst="rect">
            <a:avLst/>
          </a:prstGeom>
        </p:spPr>
      </p:pic>
      <p:sp>
        <p:nvSpPr>
          <p:cNvPr id="41985" name="Rectangle 1"/>
          <p:cNvSpPr>
            <a:spLocks noChangeArrowheads="1"/>
          </p:cNvSpPr>
          <p:nvPr/>
        </p:nvSpPr>
        <p:spPr bwMode="auto">
          <a:xfrm>
            <a:off x="90000" y="5832479"/>
            <a:ext cx="896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ctr" defTabSz="914400" rtl="0" eaLnBrk="1" fontAlgn="base" latinLnBrk="0" hangingPunct="1">
              <a:lnSpc>
                <a:spcPct val="100000"/>
              </a:lnSpc>
              <a:spcBef>
                <a:spcPct val="0"/>
              </a:spcBef>
              <a:spcAft>
                <a:spcPct val="0"/>
              </a:spcAft>
              <a:buClrTx/>
              <a:buSzTx/>
              <a:buFontTx/>
              <a:buNone/>
              <a:tabLst/>
            </a:pPr>
            <a:r>
              <a:rPr lang="ru-RU" sz="2800" b="1" dirty="0" smtClean="0">
                <a:ea typeface="Times New Roman" pitchFamily="18" charset="0"/>
                <a:cs typeface="Arial" pitchFamily="34" charset="0"/>
              </a:rPr>
              <a:t>П</a:t>
            </a:r>
            <a:r>
              <a:rPr kumimoji="0" lang="ru-RU" sz="2800" b="1" i="0" u="none" strike="noStrike" cap="none" normalizeH="0" baseline="0" dirty="0" smtClean="0">
                <a:ln>
                  <a:noFill/>
                </a:ln>
                <a:effectLst/>
                <a:ea typeface="Times New Roman" pitchFamily="18" charset="0"/>
                <a:cs typeface="Arial" pitchFamily="34" charset="0"/>
              </a:rPr>
              <a:t>ротивник был отброшен на 100-350 км. Московская и Тульская области были полностью освобождены.</a:t>
            </a:r>
            <a:endParaRPr kumimoji="0" lang="ru-RU" sz="3600" b="1" i="0" u="none" strike="noStrike" cap="none" normalizeH="0" baseline="0" dirty="0" smtClean="0">
              <a:ln>
                <a:noFill/>
              </a:ln>
              <a:effectLst/>
              <a:cs typeface="Arial" pitchFamily="34" charset="0"/>
            </a:endParaRPr>
          </a:p>
        </p:txBody>
      </p:sp>
      <p:sp>
        <p:nvSpPr>
          <p:cNvPr id="4" name="Прямоугольник 3"/>
          <p:cNvSpPr/>
          <p:nvPr/>
        </p:nvSpPr>
        <p:spPr>
          <a:xfrm>
            <a:off x="108000" y="71414"/>
            <a:ext cx="8928000" cy="1384995"/>
          </a:xfrm>
          <a:prstGeom prst="rect">
            <a:avLst/>
          </a:prstGeom>
        </p:spPr>
        <p:txBody>
          <a:bodyPr wrap="square">
            <a:spAutoFit/>
          </a:bodyPr>
          <a:lstStyle/>
          <a:p>
            <a:pPr algn="ctr"/>
            <a:r>
              <a:rPr lang="ru-RU" sz="2800" b="1" dirty="0" smtClean="0">
                <a:solidFill>
                  <a:schemeClr val="bg1"/>
                </a:solidFill>
                <a:ea typeface="Times New Roman" pitchFamily="18" charset="0"/>
                <a:cs typeface="Arial" pitchFamily="34" charset="0"/>
              </a:rPr>
              <a:t>Западным, Калининским и Брянским фронтами были проведены Сычевско-вяземская, Торпецко-Холмская, Ржевская и Болховская наступательные операции. </a:t>
            </a:r>
            <a:endParaRPr lang="ru-RU" sz="2800" b="1" dirty="0"/>
          </a:p>
        </p:txBody>
      </p:sp>
      <p:pic>
        <p:nvPicPr>
          <p:cNvPr id="6" name="Рисунок 5" descr="568179941.jpg"/>
          <p:cNvPicPr>
            <a:picLocks noChangeAspect="1"/>
          </p:cNvPicPr>
          <p:nvPr/>
        </p:nvPicPr>
        <p:blipFill>
          <a:blip r:embed="rId3"/>
          <a:stretch>
            <a:fillRect/>
          </a:stretch>
        </p:blipFill>
        <p:spPr>
          <a:xfrm>
            <a:off x="1778787" y="1500174"/>
            <a:ext cx="5586426" cy="414617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flamesanimjl0.gif"/>
          <p:cNvPicPr>
            <a:picLocks noChangeAspect="1"/>
          </p:cNvPicPr>
          <p:nvPr/>
        </p:nvPicPr>
        <p:blipFill>
          <a:blip r:embed="rId2"/>
          <a:stretch>
            <a:fillRect/>
          </a:stretch>
        </p:blipFill>
        <p:spPr>
          <a:xfrm>
            <a:off x="0" y="0"/>
            <a:ext cx="9144000" cy="6858000"/>
          </a:xfrm>
          <a:prstGeom prst="rect">
            <a:avLst/>
          </a:prstGeom>
        </p:spPr>
      </p:pic>
      <p:grpSp>
        <p:nvGrpSpPr>
          <p:cNvPr id="19" name="Группа 18"/>
          <p:cNvGrpSpPr/>
          <p:nvPr/>
        </p:nvGrpSpPr>
        <p:grpSpPr>
          <a:xfrm>
            <a:off x="486000" y="4714884"/>
            <a:ext cx="8172000" cy="1643074"/>
            <a:chOff x="486000" y="4714884"/>
            <a:chExt cx="8172000" cy="1643074"/>
          </a:xfrm>
        </p:grpSpPr>
        <p:grpSp>
          <p:nvGrpSpPr>
            <p:cNvPr id="16" name="Группа 15"/>
            <p:cNvGrpSpPr/>
            <p:nvPr/>
          </p:nvGrpSpPr>
          <p:grpSpPr>
            <a:xfrm>
              <a:off x="486000" y="5208114"/>
              <a:ext cx="8172000" cy="1149844"/>
              <a:chOff x="2201999" y="2912020"/>
              <a:chExt cx="7601003" cy="1149844"/>
            </a:xfrm>
          </p:grpSpPr>
          <p:sp>
            <p:nvSpPr>
              <p:cNvPr id="17" name="Пятиугольник 16"/>
              <p:cNvSpPr/>
              <p:nvPr/>
            </p:nvSpPr>
            <p:spPr>
              <a:xfrm rot="10800000">
                <a:off x="2201999" y="2912020"/>
                <a:ext cx="7601003" cy="1149844"/>
              </a:xfrm>
              <a:prstGeom prst="roundRect">
                <a:avLst/>
              </a:prstGeom>
              <a:solidFill>
                <a:schemeClr val="tx1">
                  <a:alpha val="3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Пятиугольник 4"/>
              <p:cNvSpPr/>
              <p:nvPr/>
            </p:nvSpPr>
            <p:spPr>
              <a:xfrm rot="21600000">
                <a:off x="2489463" y="2912020"/>
                <a:ext cx="7313539" cy="1149844"/>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507050" tIns="106680" rIns="199136" bIns="106680" numCol="1" spcCol="1270" anchor="ctr" anchorCtr="0">
                <a:noAutofit/>
              </a:bodyPr>
              <a:lstStyle/>
              <a:p>
                <a:pPr lvl="0" algn="ctr" defTabSz="1244600">
                  <a:lnSpc>
                    <a:spcPct val="90000"/>
                  </a:lnSpc>
                  <a:spcBef>
                    <a:spcPct val="0"/>
                  </a:spcBef>
                  <a:spcAft>
                    <a:spcPct val="35000"/>
                  </a:spcAft>
                </a:pPr>
                <a:r>
                  <a:rPr lang="ru-RU" sz="2800" b="1" kern="1200" dirty="0" smtClean="0">
                    <a:solidFill>
                      <a:schemeClr val="bg1"/>
                    </a:solidFill>
                    <a:latin typeface="+mn-lt"/>
                    <a:ea typeface="Times New Roman" pitchFamily="18" charset="0"/>
                    <a:cs typeface="Times New Roman" pitchFamily="18" charset="0"/>
                  </a:rPr>
                  <a:t>Стратегическая </a:t>
                </a:r>
                <a:r>
                  <a:rPr lang="ru-RU" sz="2800" b="1" kern="1200" smtClean="0">
                    <a:solidFill>
                      <a:schemeClr val="bg1"/>
                    </a:solidFill>
                    <a:latin typeface="+mn-lt"/>
                    <a:ea typeface="Times New Roman" pitchFamily="18" charset="0"/>
                    <a:cs typeface="Times New Roman" pitchFamily="18" charset="0"/>
                  </a:rPr>
                  <a:t>наступательная операция</a:t>
                </a:r>
              </a:p>
              <a:p>
                <a:pPr lvl="0" algn="ctr" defTabSz="1244600">
                  <a:lnSpc>
                    <a:spcPct val="90000"/>
                  </a:lnSpc>
                  <a:spcBef>
                    <a:spcPct val="0"/>
                  </a:spcBef>
                  <a:spcAft>
                    <a:spcPct val="35000"/>
                  </a:spcAft>
                </a:pPr>
                <a:r>
                  <a:rPr lang="ru-RU" sz="2800" b="1" kern="1200" smtClean="0">
                    <a:solidFill>
                      <a:schemeClr val="bg1"/>
                    </a:solidFill>
                    <a:latin typeface="+mn-lt"/>
                    <a:ea typeface="Times New Roman" pitchFamily="18" charset="0"/>
                    <a:cs typeface="Times New Roman" pitchFamily="18" charset="0"/>
                  </a:rPr>
                  <a:t> </a:t>
                </a:r>
                <a:r>
                  <a:rPr lang="ru-RU" sz="2800" b="1" kern="1200" dirty="0" smtClean="0">
                    <a:solidFill>
                      <a:schemeClr val="bg1"/>
                    </a:solidFill>
                    <a:latin typeface="+mn-lt"/>
                    <a:ea typeface="Times New Roman" pitchFamily="18" charset="0"/>
                    <a:cs typeface="Times New Roman" pitchFamily="18" charset="0"/>
                  </a:rPr>
                  <a:t>(8 января – 20 апреля 1942 г.).</a:t>
                </a:r>
                <a:endParaRPr lang="ru-RU" sz="2800" b="1" kern="1200" dirty="0">
                  <a:latin typeface="+mn-lt"/>
                </a:endParaRPr>
              </a:p>
            </p:txBody>
          </p:sp>
        </p:grpSp>
        <p:sp>
          <p:nvSpPr>
            <p:cNvPr id="22" name="Стрелка вниз 21"/>
            <p:cNvSpPr/>
            <p:nvPr/>
          </p:nvSpPr>
          <p:spPr>
            <a:xfrm>
              <a:off x="4286248" y="4714884"/>
              <a:ext cx="571504" cy="642942"/>
            </a:xfrm>
            <a:prstGeom prst="downArrow">
              <a:avLst/>
            </a:prstGeom>
            <a:ln w="57150">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grpSp>
      <p:grpSp>
        <p:nvGrpSpPr>
          <p:cNvPr id="24" name="Группа 23"/>
          <p:cNvGrpSpPr/>
          <p:nvPr/>
        </p:nvGrpSpPr>
        <p:grpSpPr>
          <a:xfrm>
            <a:off x="486000" y="3143248"/>
            <a:ext cx="8172000" cy="1649910"/>
            <a:chOff x="486000" y="3143248"/>
            <a:chExt cx="8172000" cy="1649910"/>
          </a:xfrm>
        </p:grpSpPr>
        <p:grpSp>
          <p:nvGrpSpPr>
            <p:cNvPr id="10" name="Группа 9"/>
            <p:cNvGrpSpPr/>
            <p:nvPr/>
          </p:nvGrpSpPr>
          <p:grpSpPr>
            <a:xfrm>
              <a:off x="486000" y="3643314"/>
              <a:ext cx="8172000" cy="1149844"/>
              <a:chOff x="2201999" y="2135"/>
              <a:chExt cx="7601003" cy="1149844"/>
            </a:xfrm>
          </p:grpSpPr>
          <p:sp>
            <p:nvSpPr>
              <p:cNvPr id="11" name="Пятиугольник 10"/>
              <p:cNvSpPr/>
              <p:nvPr/>
            </p:nvSpPr>
            <p:spPr>
              <a:xfrm rot="10800000">
                <a:off x="2201999" y="2135"/>
                <a:ext cx="7601003" cy="1149844"/>
              </a:xfrm>
              <a:prstGeom prst="roundRect">
                <a:avLst/>
              </a:prstGeom>
              <a:solidFill>
                <a:schemeClr val="tx1">
                  <a:alpha val="3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Пятиугольник 4"/>
              <p:cNvSpPr/>
              <p:nvPr/>
            </p:nvSpPr>
            <p:spPr>
              <a:xfrm rot="21600000">
                <a:off x="2489463" y="2135"/>
                <a:ext cx="7313539" cy="1149844"/>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507050" tIns="106680" rIns="199136" bIns="106680" numCol="1" spcCol="1270" anchor="ctr" anchorCtr="0">
                <a:noAutofit/>
              </a:bodyPr>
              <a:lstStyle/>
              <a:p>
                <a:pPr lvl="0" algn="ctr" defTabSz="1244600">
                  <a:spcBef>
                    <a:spcPct val="0"/>
                  </a:spcBef>
                </a:pPr>
                <a:r>
                  <a:rPr lang="ru-RU" sz="2800" b="1" kern="1200" dirty="0" smtClean="0">
                    <a:solidFill>
                      <a:schemeClr val="bg1"/>
                    </a:solidFill>
                    <a:latin typeface="+mn-lt"/>
                    <a:ea typeface="Times New Roman" pitchFamily="18" charset="0"/>
                    <a:cs typeface="Times New Roman" pitchFamily="18" charset="0"/>
                  </a:rPr>
                  <a:t>Контрнаступление под Москвой</a:t>
                </a:r>
              </a:p>
              <a:p>
                <a:pPr lvl="0" algn="ctr" defTabSz="1244600">
                  <a:spcBef>
                    <a:spcPct val="0"/>
                  </a:spcBef>
                </a:pPr>
                <a:r>
                  <a:rPr lang="ru-RU" sz="2800" b="1" kern="1200" dirty="0" smtClean="0">
                    <a:solidFill>
                      <a:schemeClr val="bg1"/>
                    </a:solidFill>
                    <a:latin typeface="+mn-lt"/>
                    <a:ea typeface="Times New Roman" pitchFamily="18" charset="0"/>
                    <a:cs typeface="Times New Roman" pitchFamily="18" charset="0"/>
                  </a:rPr>
                  <a:t>(5 декабря 1941 г. – 7 января 1942 г.)</a:t>
                </a:r>
                <a:endParaRPr lang="ru-RU" sz="2800" b="1" kern="1200" dirty="0">
                  <a:latin typeface="+mn-lt"/>
                </a:endParaRPr>
              </a:p>
            </p:txBody>
          </p:sp>
        </p:grpSp>
        <p:sp>
          <p:nvSpPr>
            <p:cNvPr id="21" name="Стрелка вниз 20"/>
            <p:cNvSpPr/>
            <p:nvPr/>
          </p:nvSpPr>
          <p:spPr>
            <a:xfrm>
              <a:off x="4286248" y="3143248"/>
              <a:ext cx="571504" cy="642942"/>
            </a:xfrm>
            <a:prstGeom prst="downArrow">
              <a:avLst/>
            </a:prstGeom>
            <a:ln w="57150">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grpSp>
      <p:grpSp>
        <p:nvGrpSpPr>
          <p:cNvPr id="20" name="Группа 19"/>
          <p:cNvGrpSpPr/>
          <p:nvPr/>
        </p:nvGrpSpPr>
        <p:grpSpPr>
          <a:xfrm>
            <a:off x="486000" y="1571612"/>
            <a:ext cx="8172000" cy="1649910"/>
            <a:chOff x="486000" y="1571612"/>
            <a:chExt cx="8172000" cy="1649910"/>
          </a:xfrm>
        </p:grpSpPr>
        <p:grpSp>
          <p:nvGrpSpPr>
            <p:cNvPr id="13" name="Группа 12"/>
            <p:cNvGrpSpPr/>
            <p:nvPr/>
          </p:nvGrpSpPr>
          <p:grpSpPr>
            <a:xfrm>
              <a:off x="486000" y="2071678"/>
              <a:ext cx="8172000" cy="1149844"/>
              <a:chOff x="2201999" y="1457077"/>
              <a:chExt cx="7601003" cy="1149844"/>
            </a:xfrm>
          </p:grpSpPr>
          <p:sp>
            <p:nvSpPr>
              <p:cNvPr id="14" name="Пятиугольник 13"/>
              <p:cNvSpPr/>
              <p:nvPr/>
            </p:nvSpPr>
            <p:spPr>
              <a:xfrm rot="10800000">
                <a:off x="2201999" y="1457077"/>
                <a:ext cx="7601003" cy="1149844"/>
              </a:xfrm>
              <a:prstGeom prst="roundRect">
                <a:avLst/>
              </a:prstGeom>
              <a:solidFill>
                <a:schemeClr val="tx1">
                  <a:alpha val="3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Пятиугольник 4"/>
              <p:cNvSpPr/>
              <p:nvPr/>
            </p:nvSpPr>
            <p:spPr>
              <a:xfrm rot="21600000">
                <a:off x="2489463" y="1457077"/>
                <a:ext cx="7313539" cy="1149844"/>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507050" tIns="106680" rIns="199136" bIns="106680" numCol="1" spcCol="1270" anchor="ctr" anchorCtr="0">
                <a:noAutofit/>
              </a:bodyPr>
              <a:lstStyle/>
              <a:p>
                <a:pPr lvl="0" algn="ctr" defTabSz="1244600">
                  <a:lnSpc>
                    <a:spcPct val="90000"/>
                  </a:lnSpc>
                  <a:spcBef>
                    <a:spcPct val="0"/>
                  </a:spcBef>
                  <a:spcAft>
                    <a:spcPct val="35000"/>
                  </a:spcAft>
                </a:pPr>
                <a:r>
                  <a:rPr lang="ru-RU" sz="2800" b="1" kern="1200" dirty="0" smtClean="0">
                    <a:solidFill>
                      <a:schemeClr val="bg1"/>
                    </a:solidFill>
                    <a:latin typeface="+mn-lt"/>
                    <a:ea typeface="Times New Roman" pitchFamily="18" charset="0"/>
                    <a:cs typeface="Times New Roman" pitchFamily="18" charset="0"/>
                  </a:rPr>
                  <a:t>Стратегическая оборонительная операция (30 сентября – 5 декабря 1941 г.)</a:t>
                </a:r>
                <a:endParaRPr lang="ru-RU" sz="2800" b="1" kern="1200" dirty="0">
                  <a:latin typeface="+mn-lt"/>
                </a:endParaRPr>
              </a:p>
            </p:txBody>
          </p:sp>
        </p:grpSp>
        <p:sp>
          <p:nvSpPr>
            <p:cNvPr id="23" name="Стрелка вниз 22"/>
            <p:cNvSpPr/>
            <p:nvPr/>
          </p:nvSpPr>
          <p:spPr>
            <a:xfrm>
              <a:off x="4286248" y="1571612"/>
              <a:ext cx="571504" cy="642942"/>
            </a:xfrm>
            <a:prstGeom prst="downArrow">
              <a:avLst/>
            </a:prstGeom>
            <a:ln w="57150">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grpSp>
      <p:sp>
        <p:nvSpPr>
          <p:cNvPr id="5" name="TextBox 4"/>
          <p:cNvSpPr txBox="1"/>
          <p:nvPr/>
        </p:nvSpPr>
        <p:spPr>
          <a:xfrm>
            <a:off x="238923" y="-24"/>
            <a:ext cx="8666155" cy="1862048"/>
          </a:xfrm>
          <a:prstGeom prst="rect">
            <a:avLst/>
          </a:prstGeom>
          <a:noFill/>
        </p:spPr>
        <p:txBody>
          <a:bodyPr wrap="none" rtlCol="0">
            <a:spAutoFit/>
          </a:bodyPr>
          <a:lstStyle/>
          <a:p>
            <a:r>
              <a:rPr lang="ru-RU" sz="11500" u="sng" dirty="0" smtClean="0">
                <a:ln w="19050">
                  <a:solidFill>
                    <a:schemeClr val="bg1"/>
                  </a:solidFill>
                </a:ln>
                <a:solidFill>
                  <a:srgbClr val="FF0000"/>
                </a:solidFill>
                <a:effectLst>
                  <a:glow rad="101600">
                    <a:schemeClr val="tx1">
                      <a:alpha val="60000"/>
                    </a:schemeClr>
                  </a:glow>
                </a:effectLst>
                <a:latin typeface="Mistral" pitchFamily="66" charset="0"/>
              </a:rPr>
              <a:t>Битва за Москву</a:t>
            </a:r>
            <a:endParaRPr lang="ru-RU" sz="11500" u="sng" dirty="0">
              <a:ln w="19050">
                <a:solidFill>
                  <a:schemeClr val="bg1"/>
                </a:solidFill>
              </a:ln>
              <a:solidFill>
                <a:srgbClr val="FF0000"/>
              </a:solidFill>
              <a:effectLst>
                <a:glow rad="101600">
                  <a:schemeClr val="tx1">
                    <a:alpha val="60000"/>
                  </a:schemeClr>
                </a:glow>
              </a:effectLst>
              <a:latin typeface="Mistral" pitchFamily="66"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1000" fill="hold"/>
                                        <p:tgtEl>
                                          <p:spTgt spid="20"/>
                                        </p:tgtEl>
                                        <p:attrNameLst>
                                          <p:attrName>ppt_x</p:attrName>
                                        </p:attrNameLst>
                                      </p:cBhvr>
                                      <p:tavLst>
                                        <p:tav tm="0">
                                          <p:val>
                                            <p:strVal val="#ppt_x"/>
                                          </p:val>
                                        </p:tav>
                                        <p:tav tm="100000">
                                          <p:val>
                                            <p:strVal val="#ppt_x"/>
                                          </p:val>
                                        </p:tav>
                                      </p:tavLst>
                                    </p:anim>
                                    <p:anim calcmode="lin" valueType="num">
                                      <p:cBhvr additive="base">
                                        <p:cTn id="13"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000" fill="hold"/>
                                        <p:tgtEl>
                                          <p:spTgt spid="24"/>
                                        </p:tgtEl>
                                        <p:attrNameLst>
                                          <p:attrName>ppt_x</p:attrName>
                                        </p:attrNameLst>
                                      </p:cBhvr>
                                      <p:tavLst>
                                        <p:tav tm="0">
                                          <p:val>
                                            <p:strVal val="#ppt_x"/>
                                          </p:val>
                                        </p:tav>
                                        <p:tav tm="100000">
                                          <p:val>
                                            <p:strVal val="#ppt_x"/>
                                          </p:val>
                                        </p:tav>
                                      </p:tavLst>
                                    </p:anim>
                                    <p:anim calcmode="lin" valueType="num">
                                      <p:cBhvr additive="base">
                                        <p:cTn id="19" dur="10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1000" fill="hold"/>
                                        <p:tgtEl>
                                          <p:spTgt spid="19"/>
                                        </p:tgtEl>
                                        <p:attrNameLst>
                                          <p:attrName>ppt_x</p:attrName>
                                        </p:attrNameLst>
                                      </p:cBhvr>
                                      <p:tavLst>
                                        <p:tav tm="0">
                                          <p:val>
                                            <p:strVal val="#ppt_x"/>
                                          </p:val>
                                        </p:tav>
                                        <p:tav tm="100000">
                                          <p:val>
                                            <p:strVal val="#ppt_x"/>
                                          </p:val>
                                        </p:tav>
                                      </p:tavLst>
                                    </p:anim>
                                    <p:anim calcmode="lin" valueType="num">
                                      <p:cBhvr additive="base">
                                        <p:cTn id="25"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flamesanimjl0.gif"/>
          <p:cNvPicPr>
            <a:picLocks noChangeAspect="1"/>
          </p:cNvPicPr>
          <p:nvPr/>
        </p:nvPicPr>
        <p:blipFill>
          <a:blip r:embed="rId2"/>
          <a:stretch>
            <a:fillRect/>
          </a:stretch>
        </p:blipFill>
        <p:spPr>
          <a:xfrm>
            <a:off x="0" y="0"/>
            <a:ext cx="9144000" cy="6858000"/>
          </a:xfrm>
          <a:prstGeom prst="rect">
            <a:avLst/>
          </a:prstGeom>
        </p:spPr>
      </p:pic>
      <p:sp>
        <p:nvSpPr>
          <p:cNvPr id="39937" name="Rectangle 1"/>
          <p:cNvSpPr>
            <a:spLocks noChangeArrowheads="1"/>
          </p:cNvSpPr>
          <p:nvPr/>
        </p:nvSpPr>
        <p:spPr bwMode="auto">
          <a:xfrm>
            <a:off x="285720" y="668387"/>
            <a:ext cx="8572560" cy="5521226"/>
          </a:xfrm>
          <a:prstGeom prst="horizontalScroll">
            <a:avLst/>
          </a:prstGeom>
          <a:solidFill>
            <a:schemeClr val="tx1">
              <a:alpha val="36000"/>
            </a:schemeClr>
          </a:solidFill>
          <a:ln w="38100">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bg1"/>
                </a:solidFill>
                <a:effectLst/>
                <a:ea typeface="Times New Roman" pitchFamily="18" charset="0"/>
                <a:cs typeface="Times New Roman" pitchFamily="18" charset="0"/>
              </a:rPr>
              <a:t>Побед</a:t>
            </a:r>
            <a:r>
              <a:rPr lang="ru-RU" sz="2400" b="1" dirty="0" smtClean="0">
                <a:solidFill>
                  <a:schemeClr val="bg1"/>
                </a:solidFill>
                <a:ea typeface="Times New Roman" pitchFamily="18" charset="0"/>
                <a:cs typeface="Times New Roman" pitchFamily="18" charset="0"/>
              </a:rPr>
              <a:t>а</a:t>
            </a:r>
            <a:r>
              <a:rPr kumimoji="0" lang="ru-RU" sz="2400" b="1" i="0" u="none" strike="noStrike" cap="none" normalizeH="0" baseline="0" dirty="0" smtClean="0">
                <a:ln>
                  <a:noFill/>
                </a:ln>
                <a:solidFill>
                  <a:schemeClr val="bg1"/>
                </a:solidFill>
                <a:effectLst/>
                <a:ea typeface="Times New Roman" pitchFamily="18" charset="0"/>
                <a:cs typeface="Times New Roman" pitchFamily="18" charset="0"/>
              </a:rPr>
              <a:t> под Москвой способствовала укреплению антигитлеровской коалиции, вселила уверенность народных масс порабощенных стран в победе над фашизмом, ослабила коалицию агрессивных стран, подорвала экономические, военные и моральные силы германского фашизма.</a:t>
            </a: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bg1"/>
                </a:solidFill>
                <a:effectLst/>
                <a:ea typeface="Times New Roman" pitchFamily="18" charset="0"/>
                <a:cs typeface="Times New Roman" pitchFamily="18" charset="0"/>
              </a:rPr>
              <a:t>Разгром немецко-фашистских войск под Москвой явился началом гибели гитлеровского вермахта, начало крушения фашистской Германии. В Московской битве впервые в ходе войны была одержана крупная победа над немецкой армией.</a:t>
            </a:r>
            <a:endParaRPr kumimoji="0" lang="ru-RU" sz="3200" b="1" i="0" u="none" strike="noStrike" cap="none" normalizeH="0" baseline="0" dirty="0" smtClean="0">
              <a:ln>
                <a:noFill/>
              </a:ln>
              <a:solidFill>
                <a:schemeClr val="bg1"/>
              </a:solidFill>
              <a:effectLst/>
              <a:cs typeface="Arial"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937"/>
                                        </p:tgtEl>
                                        <p:attrNameLst>
                                          <p:attrName>style.visibility</p:attrName>
                                        </p:attrNameLst>
                                      </p:cBhvr>
                                      <p:to>
                                        <p:strVal val="visible"/>
                                      </p:to>
                                    </p:set>
                                    <p:animEffect transition="in" filter="fade">
                                      <p:cBhvr>
                                        <p:cTn id="7" dur="3000"/>
                                        <p:tgtEl>
                                          <p:spTgt spid="39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flamesanimjl0.gif"/>
          <p:cNvPicPr>
            <a:picLocks noChangeAspect="1"/>
          </p:cNvPicPr>
          <p:nvPr/>
        </p:nvPicPr>
        <p:blipFill>
          <a:blip r:embed="rId2"/>
          <a:stretch>
            <a:fillRect/>
          </a:stretch>
        </p:blipFill>
        <p:spPr>
          <a:xfrm>
            <a:off x="0" y="0"/>
            <a:ext cx="9144000" cy="6858000"/>
          </a:xfrm>
          <a:prstGeom prst="rect">
            <a:avLst/>
          </a:prstGeom>
        </p:spPr>
      </p:pic>
      <p:sp>
        <p:nvSpPr>
          <p:cNvPr id="2" name="Прямоугольник 1"/>
          <p:cNvSpPr/>
          <p:nvPr/>
        </p:nvSpPr>
        <p:spPr>
          <a:xfrm>
            <a:off x="108000" y="357166"/>
            <a:ext cx="8928000" cy="1384995"/>
          </a:xfrm>
          <a:prstGeom prst="rect">
            <a:avLst/>
          </a:prstGeom>
        </p:spPr>
        <p:txBody>
          <a:bodyPr wrap="square">
            <a:spAutoFit/>
          </a:bodyPr>
          <a:lstStyle/>
          <a:p>
            <a:pPr algn="ctr"/>
            <a:r>
              <a:rPr lang="ru-RU" sz="2800" b="1" dirty="0" smtClean="0">
                <a:solidFill>
                  <a:schemeClr val="bg1"/>
                </a:solidFill>
              </a:rPr>
              <a:t>«Когда меня спрашивают, что больше всего запомнилось из минувшей войны, я всегда отвечаю: битва за Москву».</a:t>
            </a:r>
          </a:p>
        </p:txBody>
      </p:sp>
      <p:sp>
        <p:nvSpPr>
          <p:cNvPr id="4" name="TextBox 3"/>
          <p:cNvSpPr txBox="1"/>
          <p:nvPr/>
        </p:nvSpPr>
        <p:spPr>
          <a:xfrm>
            <a:off x="6143636" y="1857364"/>
            <a:ext cx="2096792" cy="523220"/>
          </a:xfrm>
          <a:prstGeom prst="rect">
            <a:avLst/>
          </a:prstGeom>
          <a:noFill/>
        </p:spPr>
        <p:txBody>
          <a:bodyPr wrap="none" rtlCol="0">
            <a:spAutoFit/>
          </a:bodyPr>
          <a:lstStyle/>
          <a:p>
            <a:r>
              <a:rPr lang="ru-RU" sz="2800" dirty="0" smtClean="0">
                <a:solidFill>
                  <a:schemeClr val="bg1"/>
                </a:solidFill>
              </a:rPr>
              <a:t>(Г. К. Жуков)</a:t>
            </a:r>
            <a:endParaRPr lang="ru-RU" sz="2800" dirty="0">
              <a:solidFill>
                <a:schemeClr val="bg1"/>
              </a:solidFill>
            </a:endParaRPr>
          </a:p>
        </p:txBody>
      </p:sp>
      <p:pic>
        <p:nvPicPr>
          <p:cNvPr id="5" name="Рисунок 4" descr="05S0055i.bmp"/>
          <p:cNvPicPr>
            <a:picLocks noChangeAspect="1"/>
          </p:cNvPicPr>
          <p:nvPr/>
        </p:nvPicPr>
        <p:blipFill>
          <a:blip r:embed="rId3"/>
          <a:stretch>
            <a:fillRect/>
          </a:stretch>
        </p:blipFill>
        <p:spPr>
          <a:xfrm>
            <a:off x="500034" y="2143116"/>
            <a:ext cx="3500462" cy="3895675"/>
          </a:xfrm>
          <a:prstGeom prst="rect">
            <a:avLst/>
          </a:prstGeom>
          <a:ln w="88900" cap="sq" cmpd="thickThin">
            <a:solidFill>
              <a:srgbClr val="000000"/>
            </a:solidFill>
            <a:prstDash val="solid"/>
            <a:miter lim="800000"/>
          </a:ln>
          <a:effectLst>
            <a:innerShdw blurRad="76200">
              <a:srgbClr val="000000"/>
            </a:innerShdw>
          </a:effectLst>
        </p:spPr>
      </p:pic>
      <p:pic>
        <p:nvPicPr>
          <p:cNvPr id="3074" name="Picture 2" descr="http://powerpoint.net.ru/uploads/posts/2009-12/1261398291_s.jpg"/>
          <p:cNvPicPr>
            <a:picLocks noChangeAspect="1" noChangeArrowheads="1"/>
          </p:cNvPicPr>
          <p:nvPr/>
        </p:nvPicPr>
        <p:blipFill>
          <a:blip r:embed="rId4"/>
          <a:srcRect/>
          <a:stretch>
            <a:fillRect/>
          </a:stretch>
        </p:blipFill>
        <p:spPr bwMode="auto">
          <a:xfrm>
            <a:off x="3786182" y="2643182"/>
            <a:ext cx="5219700" cy="3914775"/>
          </a:xfrm>
          <a:prstGeom prst="rect">
            <a:avLst/>
          </a:prstGeom>
          <a:noFill/>
          <a:effectLst>
            <a:softEdge rad="635000"/>
          </a:effectLst>
        </p:spPr>
      </p:pic>
    </p:spTree>
  </p:cSld>
  <p:clrMapOvr>
    <a:masterClrMapping/>
  </p:clrMapOvr>
  <p:transition spd="slow">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Картинка 42 из 27207"/>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4" name="Picture 12" descr="Картинка 3 из 18736"/>
          <p:cNvPicPr>
            <a:picLocks noChangeAspect="1" noChangeArrowheads="1"/>
          </p:cNvPicPr>
          <p:nvPr/>
        </p:nvPicPr>
        <p:blipFill>
          <a:blip r:embed="rId3">
            <a:clrChange>
              <a:clrFrom>
                <a:srgbClr val="FDFDFD"/>
              </a:clrFrom>
              <a:clrTo>
                <a:srgbClr val="FDFDFD">
                  <a:alpha val="0"/>
                </a:srgbClr>
              </a:clrTo>
            </a:clrChange>
          </a:blip>
          <a:srcRect/>
          <a:stretch>
            <a:fillRect/>
          </a:stretch>
        </p:blipFill>
        <p:spPr bwMode="auto">
          <a:xfrm>
            <a:off x="6643702" y="285728"/>
            <a:ext cx="2331379" cy="4357718"/>
          </a:xfrm>
          <a:prstGeom prst="rect">
            <a:avLst/>
          </a:prstGeom>
          <a:noFill/>
        </p:spPr>
      </p:pic>
      <p:sp>
        <p:nvSpPr>
          <p:cNvPr id="2" name="Прямоугольник 1"/>
          <p:cNvSpPr/>
          <p:nvPr/>
        </p:nvSpPr>
        <p:spPr>
          <a:xfrm>
            <a:off x="108000" y="5429264"/>
            <a:ext cx="8928000" cy="1384995"/>
          </a:xfrm>
          <a:prstGeom prst="rect">
            <a:avLst/>
          </a:prstGeom>
        </p:spPr>
        <p:txBody>
          <a:bodyPr wrap="square">
            <a:spAutoFit/>
          </a:bodyPr>
          <a:lstStyle/>
          <a:p>
            <a:pPr algn="ctr"/>
            <a:r>
              <a:rPr lang="ru-RU" sz="2800" b="1" dirty="0" smtClean="0">
                <a:ln>
                  <a:solidFill>
                    <a:sysClr val="windowText" lastClr="000000"/>
                  </a:solidFill>
                </a:ln>
                <a:solidFill>
                  <a:schemeClr val="bg1"/>
                </a:solidFill>
              </a:rPr>
              <a:t>8 мая 1965 года </a:t>
            </a:r>
          </a:p>
          <a:p>
            <a:pPr algn="ctr"/>
            <a:r>
              <a:rPr lang="ru-RU" sz="2800" b="1" dirty="0" smtClean="0">
                <a:ln>
                  <a:solidFill>
                    <a:sysClr val="windowText" lastClr="000000"/>
                  </a:solidFill>
                </a:ln>
                <a:solidFill>
                  <a:schemeClr val="bg1"/>
                </a:solidFill>
              </a:rPr>
              <a:t>Москве было присвоено почетное звание </a:t>
            </a:r>
          </a:p>
          <a:p>
            <a:pPr algn="ctr"/>
            <a:r>
              <a:rPr lang="ru-RU" sz="2800" b="1" dirty="0" smtClean="0">
                <a:ln>
                  <a:solidFill>
                    <a:sysClr val="windowText" lastClr="000000"/>
                  </a:solidFill>
                </a:ln>
                <a:solidFill>
                  <a:schemeClr val="bg1"/>
                </a:solidFill>
              </a:rPr>
              <a:t>«город-герой» </a:t>
            </a:r>
          </a:p>
        </p:txBody>
      </p:sp>
    </p:spTree>
  </p:cSld>
  <p:clrMapOvr>
    <a:masterClrMapping/>
  </p:clrMapOvr>
  <p:transition spd="slow">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lamesanimjl0.gif"/>
          <p:cNvPicPr>
            <a:picLocks noChangeAspect="1"/>
          </p:cNvPicPr>
          <p:nvPr/>
        </p:nvPicPr>
        <p:blipFill>
          <a:blip r:embed="rId2"/>
          <a:stretch>
            <a:fillRect/>
          </a:stretch>
        </p:blipFill>
        <p:spPr>
          <a:xfrm>
            <a:off x="0" y="0"/>
            <a:ext cx="9144000" cy="6858000"/>
          </a:xfrm>
          <a:prstGeom prst="rect">
            <a:avLst/>
          </a:prstGeom>
        </p:spPr>
      </p:pic>
      <p:pic>
        <p:nvPicPr>
          <p:cNvPr id="3" name="Рисунок 2" descr="p7.jpg"/>
          <p:cNvPicPr>
            <a:picLocks noChangeAspect="1"/>
          </p:cNvPicPr>
          <p:nvPr/>
        </p:nvPicPr>
        <p:blipFill>
          <a:blip r:embed="rId3"/>
          <a:stretch>
            <a:fillRect/>
          </a:stretch>
        </p:blipFill>
        <p:spPr>
          <a:xfrm>
            <a:off x="821505" y="928670"/>
            <a:ext cx="7500990" cy="500066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1" descr="ww2_ussr1941.gif"/>
          <p:cNvPicPr>
            <a:picLocks noChangeAspect="1"/>
          </p:cNvPicPr>
          <p:nvPr/>
        </p:nvPicPr>
        <p:blipFill>
          <a:blip r:embed="rId2"/>
          <a:srcRect t="2083"/>
          <a:stretch>
            <a:fillRect/>
          </a:stretch>
        </p:blipFill>
        <p:spPr bwMode="auto">
          <a:xfrm>
            <a:off x="0" y="0"/>
            <a:ext cx="9144000" cy="6858000"/>
          </a:xfrm>
          <a:prstGeom prst="rect">
            <a:avLst/>
          </a:prstGeom>
          <a:noFill/>
          <a:ln w="9525">
            <a:noFill/>
            <a:miter lim="800000"/>
            <a:headEnd/>
            <a:tailEnd/>
          </a:ln>
        </p:spPr>
      </p:pic>
      <p:pic>
        <p:nvPicPr>
          <p:cNvPr id="33802" name="Picture 10" descr="http://www.modellmix.su/_images/photos/products/367/1.jpg"/>
          <p:cNvPicPr>
            <a:picLocks noChangeAspect="1" noChangeArrowheads="1"/>
          </p:cNvPicPr>
          <p:nvPr/>
        </p:nvPicPr>
        <p:blipFill>
          <a:blip r:embed="rId3" cstate="print"/>
          <a:srcRect/>
          <a:stretch>
            <a:fillRect/>
          </a:stretch>
        </p:blipFill>
        <p:spPr bwMode="auto">
          <a:xfrm>
            <a:off x="1500166" y="3929066"/>
            <a:ext cx="857256" cy="579505"/>
          </a:xfrm>
          <a:prstGeom prst="rect">
            <a:avLst/>
          </a:prstGeom>
          <a:noFill/>
          <a:ln>
            <a:solidFill>
              <a:schemeClr val="tx1"/>
            </a:solidFill>
          </a:ln>
        </p:spPr>
      </p:pic>
      <p:cxnSp>
        <p:nvCxnSpPr>
          <p:cNvPr id="11" name="Прямая со стрелкой 10"/>
          <p:cNvCxnSpPr/>
          <p:nvPr/>
        </p:nvCxnSpPr>
        <p:spPr>
          <a:xfrm rot="5400000" flipH="1" flipV="1">
            <a:off x="2035951" y="250009"/>
            <a:ext cx="2571768" cy="2357454"/>
          </a:xfrm>
          <a:prstGeom prst="straightConnector1">
            <a:avLst/>
          </a:prstGeom>
          <a:ln w="76200">
            <a:solidFill>
              <a:schemeClr val="tx1"/>
            </a:solidFill>
            <a:tailEnd type="arrow"/>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pic>
        <p:nvPicPr>
          <p:cNvPr id="12" name="Picture 10" descr="http://www.modellmix.su/_images/photos/products/367/1.jpg"/>
          <p:cNvPicPr>
            <a:picLocks noChangeAspect="1" noChangeArrowheads="1"/>
          </p:cNvPicPr>
          <p:nvPr/>
        </p:nvPicPr>
        <p:blipFill>
          <a:blip r:embed="rId3" cstate="print"/>
          <a:srcRect/>
          <a:stretch>
            <a:fillRect/>
          </a:stretch>
        </p:blipFill>
        <p:spPr bwMode="auto">
          <a:xfrm>
            <a:off x="1500166" y="2206553"/>
            <a:ext cx="857256" cy="579505"/>
          </a:xfrm>
          <a:prstGeom prst="rect">
            <a:avLst/>
          </a:prstGeom>
          <a:noFill/>
          <a:ln>
            <a:solidFill>
              <a:schemeClr val="tx1"/>
            </a:solidFill>
          </a:ln>
        </p:spPr>
      </p:pic>
      <p:cxnSp>
        <p:nvCxnSpPr>
          <p:cNvPr id="15" name="Прямая со стрелкой 14"/>
          <p:cNvCxnSpPr/>
          <p:nvPr/>
        </p:nvCxnSpPr>
        <p:spPr>
          <a:xfrm flipV="1">
            <a:off x="1857356" y="1928802"/>
            <a:ext cx="5429288" cy="1500198"/>
          </a:xfrm>
          <a:prstGeom prst="straightConnector1">
            <a:avLst/>
          </a:prstGeom>
          <a:ln w="76200">
            <a:solidFill>
              <a:schemeClr val="tx1"/>
            </a:solidFill>
            <a:tailEnd type="arrow"/>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pic>
        <p:nvPicPr>
          <p:cNvPr id="13" name="Picture 10" descr="http://www.modellmix.su/_images/photos/products/367/1.jpg"/>
          <p:cNvPicPr>
            <a:picLocks noChangeAspect="1" noChangeArrowheads="1"/>
          </p:cNvPicPr>
          <p:nvPr/>
        </p:nvPicPr>
        <p:blipFill>
          <a:blip r:embed="rId3" cstate="print"/>
          <a:srcRect/>
          <a:stretch>
            <a:fillRect/>
          </a:stretch>
        </p:blipFill>
        <p:spPr bwMode="auto">
          <a:xfrm>
            <a:off x="1500166" y="3071810"/>
            <a:ext cx="857256" cy="579505"/>
          </a:xfrm>
          <a:prstGeom prst="rect">
            <a:avLst/>
          </a:prstGeom>
          <a:noFill/>
          <a:ln>
            <a:solidFill>
              <a:schemeClr val="tx1"/>
            </a:solidFill>
          </a:ln>
        </p:spPr>
      </p:pic>
      <p:cxnSp>
        <p:nvCxnSpPr>
          <p:cNvPr id="17" name="Прямая со стрелкой 16"/>
          <p:cNvCxnSpPr>
            <a:stCxn id="33802" idx="3"/>
          </p:cNvCxnSpPr>
          <p:nvPr/>
        </p:nvCxnSpPr>
        <p:spPr>
          <a:xfrm>
            <a:off x="2357422" y="4218819"/>
            <a:ext cx="5500726" cy="781817"/>
          </a:xfrm>
          <a:prstGeom prst="straightConnector1">
            <a:avLst/>
          </a:prstGeom>
          <a:ln w="76200">
            <a:solidFill>
              <a:schemeClr val="tx1"/>
            </a:solidFill>
            <a:tailEnd type="arrow"/>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rot="20674433">
            <a:off x="3148186" y="2454140"/>
            <a:ext cx="1100942" cy="461665"/>
          </a:xfrm>
          <a:prstGeom prst="rect">
            <a:avLst/>
          </a:prstGeom>
        </p:spPr>
        <p:txBody>
          <a:bodyPr wrap="none">
            <a:spAutoFit/>
          </a:bodyPr>
          <a:lstStyle/>
          <a:p>
            <a:r>
              <a:rPr lang="ru-RU" sz="2400" b="1" dirty="0" err="1" smtClean="0"/>
              <a:t>Гепнер</a:t>
            </a:r>
            <a:endParaRPr lang="ru-RU" sz="2400" b="1" dirty="0"/>
          </a:p>
        </p:txBody>
      </p:sp>
      <p:sp>
        <p:nvSpPr>
          <p:cNvPr id="25" name="Прямоугольник 24"/>
          <p:cNvSpPr/>
          <p:nvPr/>
        </p:nvSpPr>
        <p:spPr>
          <a:xfrm rot="18774852">
            <a:off x="2725991" y="1203540"/>
            <a:ext cx="573619" cy="461665"/>
          </a:xfrm>
          <a:prstGeom prst="rect">
            <a:avLst/>
          </a:prstGeom>
        </p:spPr>
        <p:txBody>
          <a:bodyPr wrap="none">
            <a:spAutoFit/>
          </a:bodyPr>
          <a:lstStyle/>
          <a:p>
            <a:r>
              <a:rPr lang="ru-RU" sz="2400" b="1" dirty="0" smtClean="0"/>
              <a:t>Гот</a:t>
            </a:r>
            <a:endParaRPr lang="ru-RU" sz="2800" b="1" dirty="0"/>
          </a:p>
        </p:txBody>
      </p:sp>
      <p:sp>
        <p:nvSpPr>
          <p:cNvPr id="26" name="Прямоугольник 25"/>
          <p:cNvSpPr/>
          <p:nvPr/>
        </p:nvSpPr>
        <p:spPr>
          <a:xfrm rot="462656">
            <a:off x="3814717" y="4032938"/>
            <a:ext cx="1427122" cy="461665"/>
          </a:xfrm>
          <a:prstGeom prst="rect">
            <a:avLst/>
          </a:prstGeom>
        </p:spPr>
        <p:txBody>
          <a:bodyPr wrap="none">
            <a:spAutoFit/>
          </a:bodyPr>
          <a:lstStyle/>
          <a:p>
            <a:r>
              <a:rPr lang="ru-RU" sz="2400" b="1" dirty="0" smtClean="0"/>
              <a:t>Гудериан</a:t>
            </a:r>
            <a:endParaRPr lang="ru-RU" sz="2400" b="1" dirty="0"/>
          </a:p>
        </p:txBody>
      </p:sp>
      <p:cxnSp>
        <p:nvCxnSpPr>
          <p:cNvPr id="27" name="Прямая со стрелкой 26"/>
          <p:cNvCxnSpPr/>
          <p:nvPr/>
        </p:nvCxnSpPr>
        <p:spPr>
          <a:xfrm rot="10800000" flipV="1">
            <a:off x="5715008" y="1714488"/>
            <a:ext cx="642942" cy="357190"/>
          </a:xfrm>
          <a:prstGeom prst="straightConnector1">
            <a:avLst/>
          </a:prstGeom>
          <a:ln w="76200">
            <a:solidFill>
              <a:srgbClr val="FF0000"/>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9" name="Прямоугольник 28"/>
          <p:cNvSpPr/>
          <p:nvPr/>
        </p:nvSpPr>
        <p:spPr>
          <a:xfrm>
            <a:off x="5786446" y="1285860"/>
            <a:ext cx="1428760" cy="369332"/>
          </a:xfrm>
          <a:prstGeom prst="rect">
            <a:avLst/>
          </a:prstGeom>
        </p:spPr>
        <p:txBody>
          <a:bodyPr wrap="square">
            <a:spAutoFit/>
          </a:bodyPr>
          <a:lstStyle/>
          <a:p>
            <a:pPr algn="ctr"/>
            <a:r>
              <a:rPr lang="ru-RU" b="1" dirty="0" smtClean="0">
                <a:solidFill>
                  <a:srgbClr val="FF0000"/>
                </a:solidFill>
                <a:effectLst>
                  <a:outerShdw blurRad="38100" dist="38100" dir="2700000" algn="tl">
                    <a:srgbClr val="000000">
                      <a:alpha val="43137"/>
                    </a:srgbClr>
                  </a:outerShdw>
                </a:effectLst>
              </a:rPr>
              <a:t>Ставка СССР</a:t>
            </a:r>
            <a:endParaRPr lang="ru-RU" b="1" dirty="0">
              <a:solidFill>
                <a:srgbClr val="FF0000"/>
              </a:solidFill>
              <a:effectLst>
                <a:outerShdw blurRad="38100" dist="38100" dir="2700000" algn="tl">
                  <a:srgbClr val="000000">
                    <a:alpha val="43137"/>
                  </a:srgbClr>
                </a:outerShdw>
              </a:effectLst>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35" presetClass="emph" presetSubtype="0" repeatCount="indefinite" fill="hold" nodeType="afterEffect">
                                  <p:stCondLst>
                                    <p:cond delay="0"/>
                                  </p:stCondLst>
                                  <p:endCondLst>
                                    <p:cond evt="onNext" delay="0">
                                      <p:tgtEl>
                                        <p:sldTgt/>
                                      </p:tgtEl>
                                    </p:cond>
                                  </p:endCondLst>
                                  <p:childTnLst>
                                    <p:anim calcmode="discrete" valueType="str">
                                      <p:cBhvr>
                                        <p:cTn id="10" dur="1000" fill="hold"/>
                                        <p:tgtEl>
                                          <p:spTgt spid="2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lamesanimjl0.gif"/>
          <p:cNvPicPr>
            <a:picLocks noChangeAspect="1"/>
          </p:cNvPicPr>
          <p:nvPr/>
        </p:nvPicPr>
        <p:blipFill>
          <a:blip r:embed="rId2"/>
          <a:stretch>
            <a:fillRect/>
          </a:stretch>
        </p:blipFill>
        <p:spPr>
          <a:xfrm>
            <a:off x="0" y="0"/>
            <a:ext cx="9144000" cy="6858000"/>
          </a:xfrm>
          <a:prstGeom prst="rect">
            <a:avLst/>
          </a:prstGeom>
        </p:spPr>
      </p:pic>
      <p:pic>
        <p:nvPicPr>
          <p:cNvPr id="3" name="Picture 2" descr="Картинка 26 из 1844"/>
          <p:cNvPicPr>
            <a:picLocks noChangeAspect="1" noChangeArrowheads="1"/>
          </p:cNvPicPr>
          <p:nvPr/>
        </p:nvPicPr>
        <p:blipFill>
          <a:blip r:embed="rId3"/>
          <a:srcRect b="9491"/>
          <a:stretch>
            <a:fillRect/>
          </a:stretch>
        </p:blipFill>
        <p:spPr bwMode="auto">
          <a:xfrm>
            <a:off x="1153890" y="1107265"/>
            <a:ext cx="6836220" cy="464347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091351af80f2cbd5254237b67c110c66.jpg"/>
          <p:cNvPicPr>
            <a:picLocks noChangeAspect="1"/>
          </p:cNvPicPr>
          <p:nvPr/>
        </p:nvPicPr>
        <p:blipFill>
          <a:blip r:embed="rId2"/>
          <a:stretch>
            <a:fillRect/>
          </a:stretch>
        </p:blipFill>
        <p:spPr>
          <a:xfrm>
            <a:off x="0" y="0"/>
            <a:ext cx="9144000" cy="6858000"/>
          </a:xfrm>
          <a:prstGeom prst="rect">
            <a:avLst/>
          </a:prstGeom>
        </p:spPr>
      </p:pic>
      <p:sp>
        <p:nvSpPr>
          <p:cNvPr id="4" name="Прямоугольник 3"/>
          <p:cNvSpPr/>
          <p:nvPr/>
        </p:nvSpPr>
        <p:spPr>
          <a:xfrm>
            <a:off x="214282" y="285728"/>
            <a:ext cx="4737708" cy="1200329"/>
          </a:xfrm>
          <a:prstGeom prst="rect">
            <a:avLst/>
          </a:prstGeom>
          <a:noFill/>
        </p:spPr>
        <p:txBody>
          <a:bodyPr wrap="none" lIns="91440" tIns="45720" rIns="91440" bIns="45720">
            <a:spAutoFit/>
          </a:bodyPr>
          <a:lstStyle/>
          <a:p>
            <a:pPr algn="ctr"/>
            <a:r>
              <a:rPr lang="ru-RU" sz="72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СПАСИБО…</a:t>
            </a:r>
            <a:endParaRPr lang="ru-RU" sz="7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flamesanimjl0.gif"/>
          <p:cNvPicPr>
            <a:picLocks noChangeAspect="1"/>
          </p:cNvPicPr>
          <p:nvPr/>
        </p:nvPicPr>
        <p:blipFill>
          <a:blip r:embed="rId2"/>
          <a:stretch>
            <a:fillRect/>
          </a:stretch>
        </p:blipFill>
        <p:spPr>
          <a:xfrm>
            <a:off x="0" y="0"/>
            <a:ext cx="9144000" cy="6858000"/>
          </a:xfrm>
          <a:prstGeom prst="rect">
            <a:avLst/>
          </a:prstGeom>
        </p:spPr>
      </p:pic>
      <p:sp>
        <p:nvSpPr>
          <p:cNvPr id="2" name="Прямоугольник 1"/>
          <p:cNvSpPr/>
          <p:nvPr/>
        </p:nvSpPr>
        <p:spPr>
          <a:xfrm>
            <a:off x="0" y="-24"/>
            <a:ext cx="9144000" cy="954107"/>
          </a:xfrm>
          <a:prstGeom prst="rect">
            <a:avLst/>
          </a:prstGeom>
        </p:spPr>
        <p:txBody>
          <a:bodyPr wrap="square">
            <a:spAutoFit/>
          </a:bodyPr>
          <a:lstStyle/>
          <a:p>
            <a:pPr algn="ctr"/>
            <a:r>
              <a:rPr lang="ru-RU" sz="2800" b="1" dirty="0" smtClean="0">
                <a:solidFill>
                  <a:schemeClr val="bg1"/>
                </a:solidFill>
              </a:rPr>
              <a:t>Под утро 22 июня 1941 года, нарушив договор о ненападении, фашистская Германия вторглась в СССР. </a:t>
            </a:r>
            <a:endParaRPr lang="ru-RU" sz="2800" b="1" dirty="0">
              <a:solidFill>
                <a:schemeClr val="bg1"/>
              </a:solidFill>
            </a:endParaRPr>
          </a:p>
        </p:txBody>
      </p:sp>
      <p:sp>
        <p:nvSpPr>
          <p:cNvPr id="6" name="Прямоугольник 5"/>
          <p:cNvSpPr/>
          <p:nvPr/>
        </p:nvSpPr>
        <p:spPr>
          <a:xfrm>
            <a:off x="1304824" y="6286520"/>
            <a:ext cx="6534353" cy="523220"/>
          </a:xfrm>
          <a:prstGeom prst="rect">
            <a:avLst/>
          </a:prstGeom>
        </p:spPr>
        <p:txBody>
          <a:bodyPr wrap="none">
            <a:spAutoFit/>
          </a:bodyPr>
          <a:lstStyle/>
          <a:p>
            <a:r>
              <a:rPr lang="ru-RU" sz="2800" b="1" dirty="0" smtClean="0"/>
              <a:t>Началась Великая Отечественная война.</a:t>
            </a:r>
            <a:endParaRPr lang="ru-RU" sz="2800" b="1" dirty="0"/>
          </a:p>
        </p:txBody>
      </p:sp>
      <p:pic>
        <p:nvPicPr>
          <p:cNvPr id="7" name="Picture 2" descr="C:\Documents and Settings\Admin\Рабочий стол\Новая папка\20.jpg"/>
          <p:cNvPicPr>
            <a:picLocks noChangeAspect="1" noChangeArrowheads="1"/>
          </p:cNvPicPr>
          <p:nvPr/>
        </p:nvPicPr>
        <p:blipFill>
          <a:blip r:embed="rId3"/>
          <a:srcRect/>
          <a:stretch>
            <a:fillRect/>
          </a:stretch>
        </p:blipFill>
        <p:spPr bwMode="auto">
          <a:xfrm>
            <a:off x="2597686" y="928670"/>
            <a:ext cx="3948628" cy="543506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flamesanimjl0.gif"/>
          <p:cNvPicPr>
            <a:picLocks noChangeAspect="1"/>
          </p:cNvPicPr>
          <p:nvPr/>
        </p:nvPicPr>
        <p:blipFill>
          <a:blip r:embed="rId2"/>
          <a:stretch>
            <a:fillRect/>
          </a:stretch>
        </p:blipFill>
        <p:spPr>
          <a:xfrm>
            <a:off x="0" y="0"/>
            <a:ext cx="9144000" cy="6858000"/>
          </a:xfrm>
          <a:prstGeom prst="rect">
            <a:avLst/>
          </a:prstGeom>
        </p:spPr>
      </p:pic>
      <p:sp>
        <p:nvSpPr>
          <p:cNvPr id="2" name="Прямоугольник 1"/>
          <p:cNvSpPr/>
          <p:nvPr/>
        </p:nvSpPr>
        <p:spPr>
          <a:xfrm>
            <a:off x="108000" y="71414"/>
            <a:ext cx="8928000" cy="3539430"/>
          </a:xfrm>
          <a:prstGeom prst="rect">
            <a:avLst/>
          </a:prstGeom>
        </p:spPr>
        <p:txBody>
          <a:bodyPr wrap="square">
            <a:spAutoFit/>
          </a:bodyPr>
          <a:lstStyle/>
          <a:p>
            <a:pPr algn="just"/>
            <a:r>
              <a:rPr lang="ru-RU" sz="2800" dirty="0" smtClean="0">
                <a:solidFill>
                  <a:schemeClr val="bg1"/>
                </a:solidFill>
                <a:latin typeface="Monotype Corsiva" pitchFamily="66" charset="0"/>
              </a:rPr>
              <a:t>«В целом теперь можно сказать, что задача разгрома главных сил русской армии перед реками Западная Двина и Днепр выполнена... Восточнее... мы можем встретить сопротивление лишь отдельных групп, из которых каждая в отдельности по своей численности не может серьезно помешать наступлению герман­ских войск. Поэтому не будет преувеличением, если я скажу, что кампания против России была выиграна в течение 14 дней».</a:t>
            </a:r>
            <a:endParaRPr lang="ru-RU" sz="2800" dirty="0">
              <a:solidFill>
                <a:schemeClr val="bg1"/>
              </a:solidFill>
              <a:latin typeface="Monotype Corsiva" pitchFamily="66" charset="0"/>
            </a:endParaRPr>
          </a:p>
        </p:txBody>
      </p:sp>
      <p:sp>
        <p:nvSpPr>
          <p:cNvPr id="4" name="Прямоугольник 3"/>
          <p:cNvSpPr/>
          <p:nvPr/>
        </p:nvSpPr>
        <p:spPr>
          <a:xfrm>
            <a:off x="4143372" y="3286124"/>
            <a:ext cx="4731360" cy="523220"/>
          </a:xfrm>
          <a:prstGeom prst="rect">
            <a:avLst/>
          </a:prstGeom>
        </p:spPr>
        <p:txBody>
          <a:bodyPr wrap="none">
            <a:spAutoFit/>
          </a:bodyPr>
          <a:lstStyle/>
          <a:p>
            <a:r>
              <a:rPr lang="ru-RU" sz="2800" dirty="0" smtClean="0">
                <a:solidFill>
                  <a:schemeClr val="bg1"/>
                </a:solidFill>
              </a:rPr>
              <a:t>(генерал-полковник Гальдер) </a:t>
            </a:r>
            <a:endParaRPr lang="ru-RU" sz="2800" dirty="0">
              <a:solidFill>
                <a:schemeClr val="bg1"/>
              </a:solidFill>
            </a:endParaRPr>
          </a:p>
        </p:txBody>
      </p:sp>
      <p:pic>
        <p:nvPicPr>
          <p:cNvPr id="31748" name="Picture 4" descr="http://www.hrono.ru/img/portrety/brauchitsch_walther.jpg"/>
          <p:cNvPicPr>
            <a:picLocks noChangeAspect="1" noChangeArrowheads="1"/>
          </p:cNvPicPr>
          <p:nvPr/>
        </p:nvPicPr>
        <p:blipFill>
          <a:blip r:embed="rId3"/>
          <a:srcRect/>
          <a:stretch>
            <a:fillRect/>
          </a:stretch>
        </p:blipFill>
        <p:spPr bwMode="auto">
          <a:xfrm>
            <a:off x="928662" y="3571876"/>
            <a:ext cx="2500330" cy="3030703"/>
          </a:xfrm>
          <a:prstGeom prst="rect">
            <a:avLst/>
          </a:prstGeom>
          <a:ln w="88900" cap="sq" cmpd="thickThin">
            <a:solidFill>
              <a:srgbClr val="000000"/>
            </a:solidFill>
            <a:prstDash val="solid"/>
            <a:miter lim="800000"/>
          </a:ln>
          <a:effectLst>
            <a:innerShdw blurRad="76200">
              <a:srgbClr val="000000"/>
            </a:innerShdw>
          </a:effectLst>
        </p:spPr>
      </p:pic>
      <p:cxnSp>
        <p:nvCxnSpPr>
          <p:cNvPr id="8" name="Скругленная соединительная линия 7"/>
          <p:cNvCxnSpPr/>
          <p:nvPr/>
        </p:nvCxnSpPr>
        <p:spPr>
          <a:xfrm rot="10800000" flipV="1">
            <a:off x="3571868" y="3714752"/>
            <a:ext cx="2786082" cy="1214446"/>
          </a:xfrm>
          <a:prstGeom prst="curved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flamesanimjl0.gif"/>
          <p:cNvPicPr>
            <a:picLocks noChangeAspect="1"/>
          </p:cNvPicPr>
          <p:nvPr/>
        </p:nvPicPr>
        <p:blipFill>
          <a:blip r:embed="rId2"/>
          <a:stretch>
            <a:fillRect/>
          </a:stretch>
        </p:blipFill>
        <p:spPr>
          <a:xfrm>
            <a:off x="0" y="0"/>
            <a:ext cx="9144000" cy="6858000"/>
          </a:xfrm>
          <a:prstGeom prst="rect">
            <a:avLst/>
          </a:prstGeom>
        </p:spPr>
      </p:pic>
      <p:sp>
        <p:nvSpPr>
          <p:cNvPr id="2" name="Прямоугольник 1"/>
          <p:cNvSpPr/>
          <p:nvPr/>
        </p:nvSpPr>
        <p:spPr>
          <a:xfrm>
            <a:off x="108000" y="-24"/>
            <a:ext cx="8928000" cy="1384995"/>
          </a:xfrm>
          <a:prstGeom prst="rect">
            <a:avLst/>
          </a:prstGeom>
          <a:ln>
            <a:noFill/>
          </a:ln>
        </p:spPr>
        <p:txBody>
          <a:bodyPr wrap="square">
            <a:spAutoFit/>
          </a:bodyPr>
          <a:lstStyle/>
          <a:p>
            <a:pPr algn="ctr"/>
            <a:r>
              <a:rPr lang="ru-RU" sz="2800" b="1" dirty="0" smtClean="0">
                <a:solidFill>
                  <a:schemeClr val="bg1"/>
                </a:solidFill>
              </a:rPr>
              <a:t>Двухмесячное сражение за Смоленск, оборона Киева (70 дней), Одессы (73 дня) срывали график немецкого наступления.</a:t>
            </a:r>
            <a:endParaRPr lang="ru-RU" sz="2800" b="1" dirty="0">
              <a:solidFill>
                <a:schemeClr val="bg1"/>
              </a:solidFill>
            </a:endParaRPr>
          </a:p>
        </p:txBody>
      </p:sp>
      <p:pic>
        <p:nvPicPr>
          <p:cNvPr id="6" name="Picture 3" descr="C:\Documents and Settings\Admin\Рабочий стол\Новая папка\21.jpg"/>
          <p:cNvPicPr>
            <a:picLocks noChangeAspect="1" noChangeArrowheads="1"/>
          </p:cNvPicPr>
          <p:nvPr/>
        </p:nvPicPr>
        <p:blipFill>
          <a:blip r:embed="rId3"/>
          <a:srcRect/>
          <a:stretch>
            <a:fillRect/>
          </a:stretch>
        </p:blipFill>
        <p:spPr bwMode="auto">
          <a:xfrm flipH="1">
            <a:off x="403586" y="1314024"/>
            <a:ext cx="8336828" cy="5544000"/>
          </a:xfrm>
          <a:prstGeom prst="rect">
            <a:avLst/>
          </a:prstGeom>
          <a:ln>
            <a:noFill/>
          </a:ln>
          <a:effectLst>
            <a:softEdge rad="635000"/>
          </a:effectLst>
        </p:spPr>
      </p:pic>
      <p:pic>
        <p:nvPicPr>
          <p:cNvPr id="4" name="Picture 2" descr="G:\БИТВА ПОД МОСКВОЙ\23.jpg"/>
          <p:cNvPicPr>
            <a:picLocks noChangeAspect="1" noChangeArrowheads="1"/>
          </p:cNvPicPr>
          <p:nvPr/>
        </p:nvPicPr>
        <p:blipFill>
          <a:blip r:embed="rId4"/>
          <a:srcRect/>
          <a:stretch>
            <a:fillRect/>
          </a:stretch>
        </p:blipFill>
        <p:spPr bwMode="auto">
          <a:xfrm>
            <a:off x="108013" y="1285860"/>
            <a:ext cx="8927975" cy="5580000"/>
          </a:xfrm>
          <a:prstGeom prst="rect">
            <a:avLst/>
          </a:prstGeom>
          <a:ln>
            <a:noFill/>
          </a:ln>
          <a:effectLst>
            <a:softEdge rad="317500"/>
          </a:effectLst>
        </p:spPr>
      </p:pic>
      <p:pic>
        <p:nvPicPr>
          <p:cNvPr id="5" name="Picture 2" descr="G:\БИТВА ПОД МОСКВОЙ\35.jpg"/>
          <p:cNvPicPr>
            <a:picLocks noChangeAspect="1" noChangeArrowheads="1"/>
          </p:cNvPicPr>
          <p:nvPr/>
        </p:nvPicPr>
        <p:blipFill>
          <a:blip r:embed="rId5"/>
          <a:srcRect/>
          <a:stretch>
            <a:fillRect/>
          </a:stretch>
        </p:blipFill>
        <p:spPr bwMode="auto">
          <a:xfrm>
            <a:off x="138339" y="1242000"/>
            <a:ext cx="8867323" cy="5616000"/>
          </a:xfrm>
          <a:prstGeom prst="rect">
            <a:avLst/>
          </a:prstGeom>
          <a:ln>
            <a:noFill/>
          </a:ln>
          <a:effectLst>
            <a:softEdge rad="317500"/>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900"/>
                                        <p:tgtEl>
                                          <p:spTgt spid="6"/>
                                        </p:tgtEl>
                                      </p:cBhvr>
                                    </p:animEffect>
                                  </p:childTnLst>
                                </p:cTn>
                              </p:par>
                            </p:childTnLst>
                          </p:cTn>
                        </p:par>
                        <p:par>
                          <p:cTn id="8" fill="hold">
                            <p:stCondLst>
                              <p:cond delay="89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9000"/>
                                        <p:tgtEl>
                                          <p:spTgt spid="4"/>
                                        </p:tgtEl>
                                      </p:cBhvr>
                                    </p:animEffect>
                                  </p:childTnLst>
                                </p:cTn>
                              </p:par>
                            </p:childTnLst>
                          </p:cTn>
                        </p:par>
                        <p:par>
                          <p:cTn id="12" fill="hold">
                            <p:stCondLst>
                              <p:cond delay="179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9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flamesanimjl0.gif"/>
          <p:cNvPicPr>
            <a:picLocks noChangeAspect="1"/>
          </p:cNvPicPr>
          <p:nvPr/>
        </p:nvPicPr>
        <p:blipFill>
          <a:blip r:embed="rId2"/>
          <a:stretch>
            <a:fillRect/>
          </a:stretch>
        </p:blipFill>
        <p:spPr>
          <a:xfrm>
            <a:off x="0" y="0"/>
            <a:ext cx="9144000" cy="6858000"/>
          </a:xfrm>
          <a:prstGeom prst="rect">
            <a:avLst/>
          </a:prstGeom>
        </p:spPr>
      </p:pic>
      <p:sp>
        <p:nvSpPr>
          <p:cNvPr id="2" name="Прямоугольник 1"/>
          <p:cNvSpPr/>
          <p:nvPr/>
        </p:nvSpPr>
        <p:spPr>
          <a:xfrm>
            <a:off x="108000" y="46001"/>
            <a:ext cx="8928000" cy="954107"/>
          </a:xfrm>
          <a:prstGeom prst="rect">
            <a:avLst/>
          </a:prstGeom>
        </p:spPr>
        <p:txBody>
          <a:bodyPr wrap="square">
            <a:spAutoFit/>
          </a:bodyPr>
          <a:lstStyle/>
          <a:p>
            <a:pPr algn="ctr"/>
            <a:r>
              <a:rPr lang="ru-RU" sz="2800" b="1" dirty="0" smtClean="0">
                <a:solidFill>
                  <a:schemeClr val="bg1"/>
                </a:solidFill>
              </a:rPr>
              <a:t>15 сентября 1941 г. - утвержден план операции «Тайфун» (взятие столицы СССР – Москвы).</a:t>
            </a:r>
            <a:endParaRPr lang="ru-RU" sz="2800" b="1" dirty="0">
              <a:solidFill>
                <a:schemeClr val="bg1"/>
              </a:solidFill>
            </a:endParaRPr>
          </a:p>
        </p:txBody>
      </p:sp>
      <p:grpSp>
        <p:nvGrpSpPr>
          <p:cNvPr id="7" name="Группа 6"/>
          <p:cNvGrpSpPr/>
          <p:nvPr/>
        </p:nvGrpSpPr>
        <p:grpSpPr>
          <a:xfrm>
            <a:off x="904861" y="1928830"/>
            <a:ext cx="7334278" cy="4000500"/>
            <a:chOff x="357158" y="1500174"/>
            <a:chExt cx="7334278" cy="4000500"/>
          </a:xfrm>
        </p:grpSpPr>
        <p:pic>
          <p:nvPicPr>
            <p:cNvPr id="29698" name="Picture 2" descr="http://www.krugosvet.ru/uploads/enc/images/1/123563505140fa.jpg"/>
            <p:cNvPicPr>
              <a:picLocks noChangeAspect="1" noChangeArrowheads="1"/>
            </p:cNvPicPr>
            <p:nvPr/>
          </p:nvPicPr>
          <p:blipFill>
            <a:blip r:embed="rId3"/>
            <a:stretch>
              <a:fillRect/>
            </a:stretch>
          </p:blipFill>
          <p:spPr bwMode="auto">
            <a:xfrm>
              <a:off x="357158" y="1500174"/>
              <a:ext cx="3762375" cy="4000500"/>
            </a:xfrm>
            <a:prstGeom prst="rect">
              <a:avLst/>
            </a:prstGeom>
            <a:ln w="88900" cap="sq" cmpd="thickThin">
              <a:solidFill>
                <a:srgbClr val="000000"/>
              </a:solidFill>
              <a:prstDash val="solid"/>
              <a:miter lim="800000"/>
            </a:ln>
            <a:effectLst>
              <a:innerShdw blurRad="76200">
                <a:srgbClr val="000000"/>
              </a:innerShdw>
            </a:effectLst>
          </p:spPr>
        </p:pic>
        <p:pic>
          <p:nvPicPr>
            <p:cNvPr id="29700" name="Picture 4" descr="http://www.epochtimes.com.ua/rus/images/stories/03/opinion/u81_042711.jpg"/>
            <p:cNvPicPr>
              <a:picLocks noChangeAspect="1" noChangeArrowheads="1"/>
            </p:cNvPicPr>
            <p:nvPr/>
          </p:nvPicPr>
          <p:blipFill>
            <a:blip r:embed="rId4"/>
            <a:srcRect/>
            <a:stretch>
              <a:fillRect/>
            </a:stretch>
          </p:blipFill>
          <p:spPr bwMode="auto">
            <a:xfrm>
              <a:off x="4357686" y="1500174"/>
              <a:ext cx="3333750" cy="4000500"/>
            </a:xfrm>
            <a:prstGeom prst="rect">
              <a:avLst/>
            </a:prstGeom>
            <a:ln w="88900" cap="sq" cmpd="thickThin">
              <a:solidFill>
                <a:srgbClr val="000000"/>
              </a:solidFill>
              <a:prstDash val="solid"/>
              <a:miter lim="800000"/>
            </a:ln>
            <a:effectLst>
              <a:innerShdw blurRad="76200">
                <a:srgbClr val="000000"/>
              </a:innerShdw>
            </a:effectLst>
          </p:spPr>
        </p:pic>
      </p:grpSp>
    </p:spTree>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flamesanimjl0.gif"/>
          <p:cNvPicPr>
            <a:picLocks noChangeAspect="1"/>
          </p:cNvPicPr>
          <p:nvPr/>
        </p:nvPicPr>
        <p:blipFill>
          <a:blip r:embed="rId2"/>
          <a:stretch>
            <a:fillRect/>
          </a:stretch>
        </p:blipFill>
        <p:spPr>
          <a:xfrm>
            <a:off x="0" y="0"/>
            <a:ext cx="9144000" cy="6858000"/>
          </a:xfrm>
          <a:prstGeom prst="rect">
            <a:avLst/>
          </a:prstGeom>
        </p:spPr>
      </p:pic>
      <p:sp>
        <p:nvSpPr>
          <p:cNvPr id="2" name="Прямоугольник 1"/>
          <p:cNvSpPr/>
          <p:nvPr/>
        </p:nvSpPr>
        <p:spPr>
          <a:xfrm>
            <a:off x="108000" y="5903893"/>
            <a:ext cx="8928000" cy="954107"/>
          </a:xfrm>
          <a:prstGeom prst="rect">
            <a:avLst/>
          </a:prstGeom>
        </p:spPr>
        <p:txBody>
          <a:bodyPr wrap="square">
            <a:spAutoFit/>
          </a:bodyPr>
          <a:lstStyle/>
          <a:p>
            <a:pPr algn="ctr"/>
            <a:r>
              <a:rPr lang="ru-RU" sz="2800" b="1" dirty="0" smtClean="0"/>
              <a:t>30 сентября 1941 г. враг начал генеральное наступление.</a:t>
            </a:r>
            <a:endParaRPr lang="ru-RU" sz="2800" b="1" dirty="0"/>
          </a:p>
        </p:txBody>
      </p:sp>
      <p:pic>
        <p:nvPicPr>
          <p:cNvPr id="11" name="Рисунок 10" descr="mos_obor.jpg"/>
          <p:cNvPicPr>
            <a:picLocks noChangeAspect="1"/>
          </p:cNvPicPr>
          <p:nvPr/>
        </p:nvPicPr>
        <p:blipFill>
          <a:blip r:embed="rId3"/>
          <a:stretch>
            <a:fillRect/>
          </a:stretch>
        </p:blipFill>
        <p:spPr>
          <a:xfrm>
            <a:off x="2247862" y="142852"/>
            <a:ext cx="4648277" cy="571504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449</TotalTime>
  <Words>868</Words>
  <PresentationFormat>Экран (4:3)</PresentationFormat>
  <Paragraphs>72</Paragraphs>
  <Slides>41</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LIVE-7</dc:creator>
  <cp:lastModifiedBy>Цезарь</cp:lastModifiedBy>
  <cp:revision>58</cp:revision>
  <dcterms:created xsi:type="dcterms:W3CDTF">2010-05-29T08:04:17Z</dcterms:created>
  <dcterms:modified xsi:type="dcterms:W3CDTF">2010-06-14T14:13:53Z</dcterms:modified>
</cp:coreProperties>
</file>