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6" r:id="rId3"/>
    <p:sldId id="275" r:id="rId4"/>
    <p:sldId id="280" r:id="rId5"/>
    <p:sldId id="263" r:id="rId6"/>
    <p:sldId id="270" r:id="rId7"/>
    <p:sldId id="258" r:id="rId8"/>
    <p:sldId id="264" r:id="rId9"/>
    <p:sldId id="278" r:id="rId10"/>
    <p:sldId id="273" r:id="rId11"/>
    <p:sldId id="267" r:id="rId12"/>
    <p:sldId id="269" r:id="rId13"/>
    <p:sldId id="265" r:id="rId14"/>
    <p:sldId id="268" r:id="rId15"/>
    <p:sldId id="281" r:id="rId16"/>
    <p:sldId id="261" r:id="rId17"/>
    <p:sldId id="266" r:id="rId18"/>
    <p:sldId id="271" r:id="rId19"/>
    <p:sldId id="272" r:id="rId20"/>
    <p:sldId id="282" r:id="rId21"/>
    <p:sldId id="279" r:id="rId22"/>
    <p:sldId id="26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728" autoAdjust="0"/>
  </p:normalViewPr>
  <p:slideViewPr>
    <p:cSldViewPr>
      <p:cViewPr varScale="1">
        <p:scale>
          <a:sx n="69" d="100"/>
          <a:sy n="69" d="100"/>
        </p:scale>
        <p:origin x="-14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07A05-C1E0-4099-8103-CCAC0DB8DA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79CDB-B922-4A26-AF36-1B5C20BA11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F30B7-58C2-400E-8FD4-3F7937A4F8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46C786-1298-4602-B4AA-992171DBB7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7AE1E-87B8-4218-BB3F-99C01EF9E9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CF092-3D87-4A23-A3B8-810F77CCC9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8233D-0D41-4CDE-B861-07AD1DE1FE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3ED63-83D3-4708-9864-669EBF33A8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19479-7A4B-4404-8E98-A4B18324F4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A2F4C-4806-4FE9-8F7F-ABFCBB54C3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AC685-A375-44E5-AC0B-C893972082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D2F48D-AAB0-4F1F-AAFD-B0A971D25D2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2;&#1086;&#1080;%20&#1076;&#1086;&#1082;&#1091;&#1084;&#1077;&#1085;&#1090;&#1099;\&#1052;&#1086;&#1103;%20&#1084;&#1091;&#1079;&#1099;&#1082;&#1072;\Kenny%20G%20-%20Silhouette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02550" cy="1800225"/>
          </a:xfrm>
        </p:spPr>
        <p:txBody>
          <a:bodyPr/>
          <a:lstStyle/>
          <a:p>
            <a:r>
              <a:rPr lang="ru-RU" sz="4800" b="1" dirty="0">
                <a:solidFill>
                  <a:srgbClr val="66FF33"/>
                </a:solidFill>
              </a:rPr>
              <a:t>РЕЛИГИЯ  ДРЕВНИХ ГРЕКОВ</a:t>
            </a:r>
          </a:p>
        </p:txBody>
      </p:sp>
      <p:sp>
        <p:nvSpPr>
          <p:cNvPr id="20483" name="Rectangle 2051"/>
          <p:cNvSpPr>
            <a:spLocks noGrp="1" noChangeArrowheads="1"/>
          </p:cNvSpPr>
          <p:nvPr>
            <p:ph type="subTitle" idx="1"/>
          </p:nvPr>
        </p:nvSpPr>
        <p:spPr>
          <a:xfrm flipH="1">
            <a:off x="-612775" y="6453188"/>
            <a:ext cx="71437" cy="71437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/>
          </a:p>
        </p:txBody>
      </p:sp>
      <p:pic>
        <p:nvPicPr>
          <p:cNvPr id="20484" name="Picture 2052" descr="BluePatternIntricate~line3007"/>
          <p:cNvPicPr>
            <a:picLocks noChangeAspect="1" noChangeArrowheads="1"/>
          </p:cNvPicPr>
          <p:nvPr/>
        </p:nvPicPr>
        <p:blipFill>
          <a:blip r:embed="rId3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755650" y="404813"/>
            <a:ext cx="7777163" cy="457200"/>
          </a:xfrm>
          <a:prstGeom prst="rect">
            <a:avLst/>
          </a:prstGeom>
          <a:noFill/>
        </p:spPr>
      </p:pic>
      <p:pic>
        <p:nvPicPr>
          <p:cNvPr id="20485" name="Picture 2053" descr="BluePatternIntricate~line3007"/>
          <p:cNvPicPr>
            <a:picLocks noChangeAspect="1" noChangeArrowheads="1"/>
          </p:cNvPicPr>
          <p:nvPr/>
        </p:nvPicPr>
        <p:blipFill>
          <a:blip r:embed="rId3" cstate="print">
            <a:lum bright="-12000" contrast="84000"/>
          </a:blip>
          <a:srcRect/>
          <a:stretch>
            <a:fillRect/>
          </a:stretch>
        </p:blipFill>
        <p:spPr bwMode="auto">
          <a:xfrm>
            <a:off x="827088" y="5949950"/>
            <a:ext cx="7632700" cy="457200"/>
          </a:xfrm>
          <a:prstGeom prst="rect">
            <a:avLst/>
          </a:prstGeom>
          <a:noFill/>
        </p:spPr>
      </p:pic>
      <p:pic>
        <p:nvPicPr>
          <p:cNvPr id="20486" name="Kenny G - Silhouett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26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539750" y="228600"/>
            <a:ext cx="8208963" cy="457200"/>
          </a:xfrm>
          <a:prstGeom prst="rect">
            <a:avLst/>
          </a:prstGeom>
          <a:noFill/>
        </p:spPr>
      </p:pic>
      <p:pic>
        <p:nvPicPr>
          <p:cNvPr id="19459" name="Picture 1027" descr="Aphrodite (After Boticcelli)Nobackground1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539750" y="1125538"/>
            <a:ext cx="3006725" cy="3025775"/>
          </a:xfrm>
          <a:prstGeom prst="rect">
            <a:avLst/>
          </a:prstGeom>
          <a:noFill/>
        </p:spPr>
      </p:pic>
      <p:pic>
        <p:nvPicPr>
          <p:cNvPr id="19460" name="Picture 1028" descr="Knidian Temple Aphrodite"/>
          <p:cNvPicPr>
            <a:picLocks noChangeAspect="1" noChangeArrowheads="1"/>
          </p:cNvPicPr>
          <p:nvPr/>
        </p:nvPicPr>
        <p:blipFill>
          <a:blip r:embed="rId4" cstate="print">
            <a:lum contrast="24000"/>
          </a:blip>
          <a:srcRect/>
          <a:stretch>
            <a:fillRect/>
          </a:stretch>
        </p:blipFill>
        <p:spPr bwMode="auto">
          <a:xfrm>
            <a:off x="4067175" y="981075"/>
            <a:ext cx="4752975" cy="3402013"/>
          </a:xfrm>
          <a:prstGeom prst="rect">
            <a:avLst/>
          </a:prstGeom>
          <a:noFill/>
        </p:spPr>
      </p:pic>
      <p:sp>
        <p:nvSpPr>
          <p:cNvPr id="19461" name="Text Box 1029"/>
          <p:cNvSpPr txBox="1">
            <a:spLocks noChangeArrowheads="1"/>
          </p:cNvSpPr>
          <p:nvPr/>
        </p:nvSpPr>
        <p:spPr bwMode="auto">
          <a:xfrm>
            <a:off x="4067175" y="3933825"/>
            <a:ext cx="252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Храм Афродиты </a:t>
            </a:r>
          </a:p>
        </p:txBody>
      </p:sp>
      <p:sp>
        <p:nvSpPr>
          <p:cNvPr id="19462" name="Text Box 1030"/>
          <p:cNvSpPr txBox="1">
            <a:spLocks noChangeArrowheads="1"/>
          </p:cNvSpPr>
          <p:nvPr/>
        </p:nvSpPr>
        <p:spPr bwMode="auto">
          <a:xfrm>
            <a:off x="609600" y="4581525"/>
            <a:ext cx="6122988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66FF33"/>
                </a:solidFill>
              </a:rPr>
              <a:t>Афродита</a:t>
            </a:r>
            <a:r>
              <a:rPr lang="ru-RU" b="1">
                <a:solidFill>
                  <a:srgbClr val="66FF33"/>
                </a:solidFill>
              </a:rPr>
              <a:t> – богиня любви и красоты. Родилась в морской пене и приплыла на берег в створке раковины.</a:t>
            </a:r>
          </a:p>
          <a:p>
            <a:pPr>
              <a:spcBef>
                <a:spcPct val="50000"/>
              </a:spcBef>
            </a:pPr>
            <a:r>
              <a:rPr lang="ru-RU" b="1" i="1" u="sng">
                <a:solidFill>
                  <a:srgbClr val="66FF33"/>
                </a:solidFill>
              </a:rPr>
              <a:t>Символы – розы, голуби, воробьи, дельфины, бараны.</a:t>
            </a:r>
          </a:p>
        </p:txBody>
      </p:sp>
      <p:pic>
        <p:nvPicPr>
          <p:cNvPr id="19463" name="Picture 1031" descr="slide0013_image023[1]"/>
          <p:cNvPicPr>
            <a:picLocks noChangeAspect="1" noChangeArrowheads="1"/>
          </p:cNvPicPr>
          <p:nvPr/>
        </p:nvPicPr>
        <p:blipFill>
          <a:blip r:embed="rId5" cstate="print"/>
          <a:srcRect l="5702" t="15428" r="8569"/>
          <a:stretch>
            <a:fillRect/>
          </a:stretch>
        </p:blipFill>
        <p:spPr bwMode="auto">
          <a:xfrm>
            <a:off x="6516688" y="4797425"/>
            <a:ext cx="2303462" cy="172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88000"/>
          </a:blip>
          <a:srcRect/>
          <a:stretch>
            <a:fillRect/>
          </a:stretch>
        </p:blipFill>
        <p:spPr bwMode="auto">
          <a:xfrm>
            <a:off x="395288" y="228600"/>
            <a:ext cx="8353425" cy="457200"/>
          </a:xfrm>
          <a:prstGeom prst="rect">
            <a:avLst/>
          </a:prstGeom>
          <a:noFill/>
        </p:spPr>
      </p:pic>
      <p:pic>
        <p:nvPicPr>
          <p:cNvPr id="13315" name="Picture 3" descr="Hestia_p125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12813" t="4228" r="10185" b="9732"/>
          <a:stretch>
            <a:fillRect/>
          </a:stretch>
        </p:blipFill>
        <p:spPr bwMode="auto">
          <a:xfrm>
            <a:off x="250825" y="836613"/>
            <a:ext cx="3717925" cy="5400675"/>
          </a:xfrm>
          <a:prstGeom prst="rect">
            <a:avLst/>
          </a:prstGeom>
          <a:noFill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15000" y="8382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284663" y="981075"/>
            <a:ext cx="4319587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66FF33"/>
                </a:solidFill>
              </a:rPr>
              <a:t>Гестия </a:t>
            </a:r>
            <a:r>
              <a:rPr lang="ru-RU" b="1">
                <a:solidFill>
                  <a:srgbClr val="66FF33"/>
                </a:solidFill>
              </a:rPr>
              <a:t>– богиня домашнего очага. В каждом греческом городе и в каждой семье находился алтарь, посвященный ей. Нежная и чистая, она стояла в стороне от ссор  других богов. В конце концов Гестия покинула свой трон на Олимпе, зная, что где бы она не появлялась ее ожидает радушный прием.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468313" y="228600"/>
            <a:ext cx="8280400" cy="457200"/>
          </a:xfrm>
          <a:prstGeom prst="rect">
            <a:avLst/>
          </a:prstGeom>
          <a:noFill/>
        </p:spPr>
      </p:pic>
      <p:pic>
        <p:nvPicPr>
          <p:cNvPr id="15363" name="Picture 3" descr="artemis"/>
          <p:cNvPicPr>
            <a:picLocks noChangeAspect="1" noChangeArrowheads="1"/>
          </p:cNvPicPr>
          <p:nvPr/>
        </p:nvPicPr>
        <p:blipFill>
          <a:blip r:embed="rId3" cstate="print"/>
          <a:srcRect l="8655" b="2748"/>
          <a:stretch>
            <a:fillRect/>
          </a:stretch>
        </p:blipFill>
        <p:spPr bwMode="auto">
          <a:xfrm>
            <a:off x="250825" y="1125538"/>
            <a:ext cx="3049588" cy="5113337"/>
          </a:xfrm>
          <a:prstGeom prst="rect">
            <a:avLst/>
          </a:prstGeom>
          <a:noFill/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635375" y="1125538"/>
            <a:ext cx="5113338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66FF33"/>
                </a:solidFill>
              </a:rPr>
              <a:t>Артемида</a:t>
            </a:r>
            <a:r>
              <a:rPr lang="ru-RU" b="1">
                <a:solidFill>
                  <a:srgbClr val="66FF33"/>
                </a:solidFill>
              </a:rPr>
              <a:t> – дочь Зевса, богиня луны и охоты. Ее серебряные стрелы метко поражали цель. Она умела лечить, защищала супружество и деторождение. Артемида была покровительницей всех диких животных и с удовольствием охотилась в своей колеснице, запряженной ланями.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66FF33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Символы – кипарисовое дерево, лань, собаки.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395288" y="228600"/>
            <a:ext cx="8280400" cy="457200"/>
          </a:xfrm>
          <a:prstGeom prst="rect">
            <a:avLst/>
          </a:prstGeom>
          <a:noFill/>
        </p:spPr>
      </p:pic>
      <p:pic>
        <p:nvPicPr>
          <p:cNvPr id="11267" name="Picture 3" descr="Temple-Ath"/>
          <p:cNvPicPr>
            <a:picLocks noChangeAspect="1" noChangeArrowheads="1"/>
          </p:cNvPicPr>
          <p:nvPr/>
        </p:nvPicPr>
        <p:blipFill>
          <a:blip r:embed="rId3" cstate="print"/>
          <a:srcRect t="11916"/>
          <a:stretch>
            <a:fillRect/>
          </a:stretch>
        </p:blipFill>
        <p:spPr bwMode="auto">
          <a:xfrm>
            <a:off x="179388" y="836613"/>
            <a:ext cx="5473700" cy="3384550"/>
          </a:xfrm>
          <a:prstGeom prst="rect">
            <a:avLst/>
          </a:prstGeom>
          <a:noFill/>
        </p:spPr>
      </p:pic>
      <p:pic>
        <p:nvPicPr>
          <p:cNvPr id="11268" name="Picture 4" descr="athena"/>
          <p:cNvPicPr>
            <a:picLocks noChangeAspect="1" noChangeArrowheads="1"/>
          </p:cNvPicPr>
          <p:nvPr/>
        </p:nvPicPr>
        <p:blipFill>
          <a:blip r:embed="rId4" cstate="print">
            <a:lum bright="6000" contrast="12000"/>
          </a:blip>
          <a:srcRect l="8786" r="3294"/>
          <a:stretch>
            <a:fillRect/>
          </a:stretch>
        </p:blipFill>
        <p:spPr bwMode="auto">
          <a:xfrm>
            <a:off x="6156325" y="836613"/>
            <a:ext cx="2519363" cy="3455987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5288" y="3716338"/>
            <a:ext cx="2160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Храм Афины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79425" y="4292600"/>
            <a:ext cx="866457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Афина</a:t>
            </a:r>
            <a:r>
              <a:rPr lang="ru-RU" sz="2000" b="1">
                <a:solidFill>
                  <a:srgbClr val="66FF33"/>
                </a:solidFill>
              </a:rPr>
              <a:t> – дочь Зевса и титаниды Метиды. Зевс проглотил Метиду, т.к. ему предсказали, что ее сын лишит власти. Однажды у Зевса разболелась голова, и он приказал Гефесту расколоть ему голову топором. Оттуда появилась Афина в полном боевом вооружении. Она стала богиней мудрости и войны, а также покровительницей</a:t>
            </a:r>
            <a:r>
              <a:rPr lang="ru-RU" b="1">
                <a:solidFill>
                  <a:srgbClr val="66FF33"/>
                </a:solidFill>
              </a:rPr>
              <a:t> </a:t>
            </a:r>
            <a:r>
              <a:rPr lang="ru-RU" sz="2000" b="1">
                <a:solidFill>
                  <a:srgbClr val="66FF33"/>
                </a:solidFill>
              </a:rPr>
              <a:t>Афин</a:t>
            </a:r>
            <a:r>
              <a:rPr lang="ru-RU" b="1">
                <a:solidFill>
                  <a:srgbClr val="66FF33"/>
                </a:solidFill>
              </a:rPr>
              <a:t>.    </a:t>
            </a:r>
            <a:r>
              <a:rPr lang="ru-RU" b="1" u="sng">
                <a:solidFill>
                  <a:srgbClr val="66FF33"/>
                </a:solidFill>
              </a:rPr>
              <a:t>Ее символы – сова и оливковое дерево</a:t>
            </a:r>
            <a:r>
              <a:rPr lang="ru-RU" b="1">
                <a:solidFill>
                  <a:srgbClr val="66FF33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84000"/>
          </a:blip>
          <a:srcRect/>
          <a:stretch>
            <a:fillRect/>
          </a:stretch>
        </p:blipFill>
        <p:spPr bwMode="auto">
          <a:xfrm>
            <a:off x="323850" y="228600"/>
            <a:ext cx="8569325" cy="457200"/>
          </a:xfrm>
          <a:prstGeom prst="rect">
            <a:avLst/>
          </a:prstGeom>
          <a:noFill/>
        </p:spPr>
      </p:pic>
      <p:pic>
        <p:nvPicPr>
          <p:cNvPr id="14339" name="Picture 3" descr="Demeter_from_the_temple_in_Turkey"/>
          <p:cNvPicPr>
            <a:picLocks noChangeAspect="1" noChangeArrowheads="1"/>
          </p:cNvPicPr>
          <p:nvPr/>
        </p:nvPicPr>
        <p:blipFill>
          <a:blip r:embed="rId3" cstate="print">
            <a:lum bright="12000" contrast="36000"/>
          </a:blip>
          <a:srcRect t="11531"/>
          <a:stretch>
            <a:fillRect/>
          </a:stretch>
        </p:blipFill>
        <p:spPr bwMode="auto">
          <a:xfrm>
            <a:off x="323850" y="908050"/>
            <a:ext cx="2794000" cy="3889375"/>
          </a:xfrm>
          <a:prstGeom prst="rect">
            <a:avLst/>
          </a:prstGeom>
          <a:noFill/>
        </p:spPr>
      </p:pic>
      <p:pic>
        <p:nvPicPr>
          <p:cNvPr id="14340" name="Picture 4" descr="Dem-tem"/>
          <p:cNvPicPr>
            <a:picLocks noChangeAspect="1" noChangeArrowheads="1"/>
          </p:cNvPicPr>
          <p:nvPr/>
        </p:nvPicPr>
        <p:blipFill>
          <a:blip r:embed="rId4" cstate="print">
            <a:lum contrast="24000"/>
          </a:blip>
          <a:srcRect t="12277"/>
          <a:stretch>
            <a:fillRect/>
          </a:stretch>
        </p:blipFill>
        <p:spPr bwMode="auto">
          <a:xfrm>
            <a:off x="3924300" y="981075"/>
            <a:ext cx="4800600" cy="3240088"/>
          </a:xfrm>
          <a:prstGeom prst="rect">
            <a:avLst/>
          </a:prstGeom>
          <a:noFill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995738" y="3716338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Храм Деметры .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1188" y="4868863"/>
            <a:ext cx="85328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66FF33"/>
                </a:solidFill>
              </a:rPr>
              <a:t>Деметра </a:t>
            </a:r>
            <a:r>
              <a:rPr lang="ru-RU" sz="2000" b="1" dirty="0">
                <a:solidFill>
                  <a:srgbClr val="66FF33"/>
                </a:solidFill>
              </a:rPr>
              <a:t> –  богиня земледелия  и  плодородия. Её действиями греки объясняли смену сезонов, наступление осени , увядание природы  и воскрешение всего живого весной.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66FF33"/>
                </a:solidFill>
              </a:rPr>
              <a:t>Символы : ячменный  или  пшеничный  колос.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5175"/>
            <a:ext cx="7772400" cy="576263"/>
          </a:xfrm>
        </p:spPr>
        <p:txBody>
          <a:bodyPr/>
          <a:lstStyle/>
          <a:p>
            <a:r>
              <a:rPr lang="ru-RU" sz="3200" b="1" dirty="0">
                <a:solidFill>
                  <a:srgbClr val="66FF33"/>
                </a:solidFill>
              </a:rPr>
              <a:t>Миф о Деметре и Персефоне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964612" cy="5400675"/>
          </a:xfrm>
        </p:spPr>
        <p:txBody>
          <a:bodyPr/>
          <a:lstStyle/>
          <a:p>
            <a:pPr>
              <a:buFontTx/>
              <a:buNone/>
            </a:pPr>
            <a:r>
              <a:rPr lang="ru-RU" sz="1800">
                <a:solidFill>
                  <a:srgbClr val="66FF33"/>
                </a:solidFill>
              </a:rPr>
              <a:t>Бог Аид – мрачный владыка подземного царства украл дочь богини Деметры Персефону.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66FF33"/>
                </a:solidFill>
              </a:rPr>
              <a:t>Он посадил её в золотую карету и увёз в царство мёртвых. Путь на землю ей преградил 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66FF33"/>
                </a:solidFill>
              </a:rPr>
              <a:t>свирепый пёс Цербер.От горя и тоски Деметры пожелтели листья, завяли цветы, посохли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66FF33"/>
                </a:solidFill>
              </a:rPr>
              <a:t>колосья. Природа грустила и лила слёзные дожди вместе с матерью. Но Аид согласился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66FF33"/>
                </a:solidFill>
              </a:rPr>
              <a:t>отпускать Деметру к матери на одну треть года, и тогда от радости  Деметры зеленели 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66FF33"/>
                </a:solidFill>
              </a:rPr>
              <a:t>пашни и виноградники, распускались цветы  на  земле.</a:t>
            </a:r>
          </a:p>
          <a:p>
            <a:pPr>
              <a:buFontTx/>
              <a:buNone/>
            </a:pPr>
            <a:endParaRPr lang="ru-RU" sz="1800">
              <a:solidFill>
                <a:srgbClr val="66FF33"/>
              </a:solidFill>
            </a:endParaRPr>
          </a:p>
          <a:p>
            <a:pPr>
              <a:buFontTx/>
              <a:buNone/>
            </a:pPr>
            <a:endParaRPr lang="ru-RU" sz="2000"/>
          </a:p>
        </p:txBody>
      </p:sp>
      <p:pic>
        <p:nvPicPr>
          <p:cNvPr id="30724" name="Picture 4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8000" contrast="96000"/>
          </a:blip>
          <a:srcRect/>
          <a:stretch>
            <a:fillRect/>
          </a:stretch>
        </p:blipFill>
        <p:spPr bwMode="auto">
          <a:xfrm>
            <a:off x="395288" y="228600"/>
            <a:ext cx="8424862" cy="457200"/>
          </a:xfrm>
          <a:prstGeom prst="rect">
            <a:avLst/>
          </a:prstGeom>
          <a:noFill/>
        </p:spPr>
      </p:pic>
      <p:pic>
        <p:nvPicPr>
          <p:cNvPr id="30725" name="Picture 5" descr="persephone[1]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6227763" y="3068638"/>
            <a:ext cx="2697162" cy="3600450"/>
          </a:xfrm>
          <a:prstGeom prst="rect">
            <a:avLst/>
          </a:prstGeom>
          <a:noFill/>
        </p:spPr>
      </p:pic>
      <p:pic>
        <p:nvPicPr>
          <p:cNvPr id="30727" name="Picture 7" descr="demeter[1]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250825" y="3357563"/>
            <a:ext cx="3025775" cy="3267075"/>
          </a:xfrm>
          <a:prstGeom prst="rect">
            <a:avLst/>
          </a:prstGeom>
          <a:noFill/>
        </p:spPr>
      </p:pic>
      <p:pic>
        <p:nvPicPr>
          <p:cNvPr id="30728" name="Picture 8" descr="CERBERU2[1]"/>
          <p:cNvPicPr>
            <a:picLocks noChangeAspect="1" noChangeArrowheads="1"/>
          </p:cNvPicPr>
          <p:nvPr/>
        </p:nvPicPr>
        <p:blipFill>
          <a:blip r:embed="rId5" cstate="print"/>
          <a:srcRect l="9451"/>
          <a:stretch>
            <a:fillRect/>
          </a:stretch>
        </p:blipFill>
        <p:spPr bwMode="auto">
          <a:xfrm>
            <a:off x="3779838" y="3933825"/>
            <a:ext cx="2068512" cy="2016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8000" contrast="96000"/>
          </a:blip>
          <a:srcRect/>
          <a:stretch>
            <a:fillRect/>
          </a:stretch>
        </p:blipFill>
        <p:spPr bwMode="auto">
          <a:xfrm>
            <a:off x="395288" y="228600"/>
            <a:ext cx="8353425" cy="457200"/>
          </a:xfrm>
          <a:prstGeom prst="rect">
            <a:avLst/>
          </a:prstGeom>
          <a:noFill/>
        </p:spPr>
      </p:pic>
      <p:pic>
        <p:nvPicPr>
          <p:cNvPr id="7171" name="Picture 3" descr="Apollo Temple panorama_b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2987675" y="908050"/>
            <a:ext cx="5472113" cy="3938588"/>
          </a:xfrm>
          <a:prstGeom prst="rect">
            <a:avLst/>
          </a:prstGeom>
          <a:noFill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787900" y="1052513"/>
            <a:ext cx="3455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Храм Аполлона</a:t>
            </a:r>
          </a:p>
        </p:txBody>
      </p:sp>
      <p:pic>
        <p:nvPicPr>
          <p:cNvPr id="7173" name="Picture 5" descr="Apollo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395288" y="836613"/>
            <a:ext cx="2341562" cy="4032250"/>
          </a:xfrm>
          <a:prstGeom prst="rect">
            <a:avLst/>
          </a:prstGeo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79388" y="5013325"/>
            <a:ext cx="87360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66FF33"/>
                </a:solidFill>
              </a:rPr>
              <a:t>Аполлон</a:t>
            </a:r>
            <a:r>
              <a:rPr lang="ru-RU" sz="2000" b="1" dirty="0">
                <a:solidFill>
                  <a:srgbClr val="66FF33"/>
                </a:solidFill>
              </a:rPr>
              <a:t> – сын Зевса, брат Артемиды, бог солнца, света и правды.     Ему также  подвластны  музыка,  поэзия, врачевание. Он обладал даром предвидения и сделал  Дельфы святилищем, в котором  находился главный  оракул  Греции.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66FF33"/>
                </a:solidFill>
              </a:rPr>
              <a:t>                                                                   Символ Аполлона – дерево лавр.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6000" contrast="60000"/>
          </a:blip>
          <a:srcRect/>
          <a:stretch>
            <a:fillRect/>
          </a:stretch>
        </p:blipFill>
        <p:spPr bwMode="auto">
          <a:xfrm>
            <a:off x="323850" y="228600"/>
            <a:ext cx="8496300" cy="457200"/>
          </a:xfrm>
          <a:prstGeom prst="rect">
            <a:avLst/>
          </a:prstGeom>
          <a:noFill/>
        </p:spPr>
      </p:pic>
      <p:pic>
        <p:nvPicPr>
          <p:cNvPr id="12291" name="Picture 3" descr="Acropolis-Areopagos-th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250825" y="1125538"/>
            <a:ext cx="4752975" cy="3670300"/>
          </a:xfrm>
          <a:prstGeom prst="rect">
            <a:avLst/>
          </a:prstGeom>
          <a:noFill/>
        </p:spPr>
      </p:pic>
      <p:pic>
        <p:nvPicPr>
          <p:cNvPr id="12292" name="Picture 4" descr="ar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052513"/>
            <a:ext cx="2511425" cy="3733800"/>
          </a:xfrm>
          <a:prstGeom prst="rect">
            <a:avLst/>
          </a:prstGeom>
          <a:noFill/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827088" y="620713"/>
            <a:ext cx="4278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Акрополь - Ареопаг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79388" y="4941888"/>
            <a:ext cx="89646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66FF33"/>
                </a:solidFill>
              </a:rPr>
              <a:t>Арес</a:t>
            </a:r>
            <a:r>
              <a:rPr lang="ru-RU" sz="2000" b="1" dirty="0">
                <a:solidFill>
                  <a:srgbClr val="66FF33"/>
                </a:solidFill>
              </a:rPr>
              <a:t> – бог войны и возлюбленный Афродиты. Отличался вспыльчивым и жестоким характером. Однажды ему пришлось предстать перед судом  за убийство в Афинах на горе Ареопаг, которая получила это название от его имени.  Не был особо почитаем в Греции.                                                                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66FF33"/>
                </a:solidFill>
              </a:rPr>
              <a:t>                                                          Символы – факел, копье, собаки, ястреб.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72000"/>
          </a:blip>
          <a:srcRect/>
          <a:stretch>
            <a:fillRect/>
          </a:stretch>
        </p:blipFill>
        <p:spPr bwMode="auto">
          <a:xfrm>
            <a:off x="468313" y="228600"/>
            <a:ext cx="8135937" cy="457200"/>
          </a:xfrm>
          <a:prstGeom prst="rect">
            <a:avLst/>
          </a:prstGeom>
          <a:noFill/>
        </p:spPr>
      </p:pic>
      <p:pic>
        <p:nvPicPr>
          <p:cNvPr id="17411" name="Picture 3" descr="Dinoysus_p115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4390" t="2710" r="5466" b="4048"/>
          <a:stretch>
            <a:fillRect/>
          </a:stretch>
        </p:blipFill>
        <p:spPr bwMode="auto">
          <a:xfrm>
            <a:off x="395288" y="1196975"/>
            <a:ext cx="3665537" cy="5041900"/>
          </a:xfrm>
          <a:prstGeom prst="rect">
            <a:avLst/>
          </a:prstGeom>
          <a:noFill/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211638" y="1268413"/>
            <a:ext cx="4681537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66FF33"/>
                </a:solidFill>
              </a:rPr>
              <a:t>Дионис</a:t>
            </a:r>
            <a:r>
              <a:rPr lang="ru-RU" sz="2000" b="1" dirty="0">
                <a:solidFill>
                  <a:srgbClr val="66FF33"/>
                </a:solidFill>
              </a:rPr>
              <a:t> </a:t>
            </a:r>
            <a:r>
              <a:rPr lang="ru-RU" sz="2000" dirty="0">
                <a:solidFill>
                  <a:srgbClr val="66FF33"/>
                </a:solidFill>
              </a:rPr>
              <a:t>–  </a:t>
            </a:r>
            <a:r>
              <a:rPr lang="ru-RU" sz="2000" b="1" dirty="0">
                <a:solidFill>
                  <a:srgbClr val="66FF33"/>
                </a:solidFill>
              </a:rPr>
              <a:t>бог виноградарства  и виноделия. Он ходил по свету, обучая людей, как делать вино. Его сопровождали сатиры, селены, нимфы –  мифические  и  фантастические существа. Когда </a:t>
            </a:r>
            <a:r>
              <a:rPr lang="ru-RU" sz="2000" b="1" dirty="0" err="1">
                <a:solidFill>
                  <a:srgbClr val="66FF33"/>
                </a:solidFill>
              </a:rPr>
              <a:t>Гестия</a:t>
            </a:r>
            <a:r>
              <a:rPr lang="ru-RU" sz="2000" b="1" dirty="0">
                <a:solidFill>
                  <a:srgbClr val="66FF33"/>
                </a:solidFill>
              </a:rPr>
              <a:t> покинула свой трон на Олимпе, Дионис стал одним из 12-ти  богов-олимпийцев.</a:t>
            </a:r>
          </a:p>
          <a:p>
            <a:pPr>
              <a:spcBef>
                <a:spcPct val="50000"/>
              </a:spcBef>
            </a:pPr>
            <a:endParaRPr lang="ru-RU" sz="2000" b="1" dirty="0">
              <a:solidFill>
                <a:srgbClr val="66FF33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66FF33"/>
                </a:solidFill>
              </a:rPr>
              <a:t>Символы – жезл, увитый плющом, виноградными листьями с сосновой шишкой.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699125" y="906463"/>
            <a:ext cx="253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8435" name="Picture 3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468313" y="228600"/>
            <a:ext cx="8135937" cy="457200"/>
          </a:xfrm>
          <a:prstGeom prst="rect">
            <a:avLst/>
          </a:prstGeom>
          <a:noFill/>
        </p:spPr>
      </p:pic>
      <p:pic>
        <p:nvPicPr>
          <p:cNvPr id="18436" name="Picture 4" descr="Hermes_p124"/>
          <p:cNvPicPr>
            <a:picLocks noChangeAspect="1" noChangeArrowheads="1"/>
          </p:cNvPicPr>
          <p:nvPr/>
        </p:nvPicPr>
        <p:blipFill>
          <a:blip r:embed="rId3" cstate="print"/>
          <a:srcRect l="2643" b="992"/>
          <a:stretch>
            <a:fillRect/>
          </a:stretch>
        </p:blipFill>
        <p:spPr bwMode="auto">
          <a:xfrm>
            <a:off x="395288" y="836613"/>
            <a:ext cx="3382962" cy="5689600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140200" y="1412875"/>
            <a:ext cx="4608513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 dirty="0">
                <a:solidFill>
                  <a:srgbClr val="66FF33"/>
                </a:solidFill>
              </a:rPr>
              <a:t>Гермес</a:t>
            </a:r>
            <a:r>
              <a:rPr lang="ru-RU" sz="2000" b="1" dirty="0">
                <a:solidFill>
                  <a:srgbClr val="66FF33"/>
                </a:solidFill>
              </a:rPr>
              <a:t> – сын Зевса – в младенчестве был  умным  и  непослушным ребенком, шаловливым и хитрым. Он похитил  скот  у Аполлона. Он стал быстрым вестником  богов, а также покровителем  купцов, ремесленников, путешественников и воров.  По легенде он изобрел  азбуку, математику, астрономию, бокс.</a:t>
            </a: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66FF33"/>
                </a:solidFill>
              </a:rPr>
              <a:t>У Гермеса был крылатый шлем и крылатые сандалии. В руке – жезл.</a:t>
            </a:r>
          </a:p>
          <a:p>
            <a:pPr>
              <a:spcBef>
                <a:spcPct val="50000"/>
              </a:spcBef>
            </a:pPr>
            <a:endParaRPr lang="ru-RU" b="1" dirty="0">
              <a:solidFill>
                <a:srgbClr val="66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685800" y="-458788"/>
            <a:ext cx="7772400" cy="71438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66FF33"/>
                </a:solidFill>
              </a:rPr>
              <a:t>     Древние греки верили, что их жизнь подчинена высшим силам,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66FF33"/>
                </a:solidFill>
              </a:rPr>
              <a:t>что на вершине самой высокой горы Олимп живут Боги, </a:t>
            </a:r>
            <a:r>
              <a:rPr lang="ru-RU" sz="2400" dirty="0" err="1">
                <a:solidFill>
                  <a:srgbClr val="66FF33"/>
                </a:solidFill>
              </a:rPr>
              <a:t>могущест</a:t>
            </a:r>
            <a:r>
              <a:rPr lang="ru-RU" sz="2400" dirty="0">
                <a:solidFill>
                  <a:srgbClr val="66FF33"/>
                </a:solidFill>
              </a:rPr>
              <a:t>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66FF33"/>
                </a:solidFill>
              </a:rPr>
              <a:t>венные и всесильные, красивые и своенравные, добрые и коварные.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66FF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66FF33"/>
                </a:solidFill>
              </a:rPr>
              <a:t>                     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66FF33"/>
                </a:solidFill>
              </a:rPr>
              <a:t>                                                Гора Олимп.</a:t>
            </a:r>
          </a:p>
        </p:txBody>
      </p:sp>
      <p:pic>
        <p:nvPicPr>
          <p:cNvPr id="22532" name="Picture 4" descr="837039[1]"/>
          <p:cNvPicPr>
            <a:picLocks noChangeAspect="1" noChangeArrowheads="1"/>
          </p:cNvPicPr>
          <p:nvPr/>
        </p:nvPicPr>
        <p:blipFill>
          <a:blip r:embed="rId2" cstate="print"/>
          <a:srcRect t="10320"/>
          <a:stretch>
            <a:fillRect/>
          </a:stretch>
        </p:blipFill>
        <p:spPr bwMode="auto">
          <a:xfrm>
            <a:off x="323850" y="1557338"/>
            <a:ext cx="8497888" cy="4751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685800" y="-603250"/>
            <a:ext cx="7772400" cy="71437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844675"/>
            <a:ext cx="4572000" cy="425132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ПАН – сын Гермеса и Дриопы,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лесной бог – покровитель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пастухов и мелкого рогатого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скота. Козлоногий мужчина,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наводил страх и ужас на людей 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в своём лесном ведомстве, в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результате чего, в народе роди-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лось выражение « </a:t>
            </a:r>
            <a:r>
              <a:rPr lang="ru-RU" sz="2400" b="1" u="sng">
                <a:solidFill>
                  <a:srgbClr val="66FF33"/>
                </a:solidFill>
              </a:rPr>
              <a:t>панический</a:t>
            </a:r>
          </a:p>
          <a:p>
            <a:pPr>
              <a:buFontTx/>
              <a:buNone/>
            </a:pPr>
            <a:r>
              <a:rPr lang="ru-RU" sz="2400" b="1" u="sng">
                <a:solidFill>
                  <a:srgbClr val="66FF33"/>
                </a:solidFill>
              </a:rPr>
              <a:t>страх.»</a:t>
            </a:r>
          </a:p>
          <a:p>
            <a:pPr>
              <a:buFontTx/>
              <a:buNone/>
            </a:pPr>
            <a:endParaRPr lang="ru-RU" sz="2400" b="1" u="sng">
              <a:solidFill>
                <a:srgbClr val="66FF33"/>
              </a:solidFill>
            </a:endParaRPr>
          </a:p>
          <a:p>
            <a:pPr>
              <a:buFontTx/>
              <a:buNone/>
            </a:pPr>
            <a:endParaRPr lang="ru-RU" sz="2400" b="1">
              <a:solidFill>
                <a:srgbClr val="66FF33"/>
              </a:solidFill>
            </a:endParaRPr>
          </a:p>
        </p:txBody>
      </p:sp>
      <p:pic>
        <p:nvPicPr>
          <p:cNvPr id="34820" name="Picture 4" descr="pan[1]"/>
          <p:cNvPicPr>
            <a:picLocks noChangeAspect="1" noChangeArrowheads="1"/>
          </p:cNvPicPr>
          <p:nvPr/>
        </p:nvPicPr>
        <p:blipFill>
          <a:blip r:embed="rId2" cstate="print">
            <a:lum bright="18000" contrast="30000"/>
          </a:blip>
          <a:srcRect/>
          <a:stretch>
            <a:fillRect/>
          </a:stretch>
        </p:blipFill>
        <p:spPr bwMode="auto">
          <a:xfrm>
            <a:off x="323850" y="1196975"/>
            <a:ext cx="4033838" cy="5040313"/>
          </a:xfrm>
          <a:prstGeom prst="rect">
            <a:avLst/>
          </a:prstGeom>
          <a:noFill/>
        </p:spPr>
      </p:pic>
      <p:pic>
        <p:nvPicPr>
          <p:cNvPr id="34821" name="Picture 5" descr="BluePatternIntricate~line3007"/>
          <p:cNvPicPr>
            <a:picLocks noChangeAspect="1" noChangeArrowheads="1"/>
          </p:cNvPicPr>
          <p:nvPr/>
        </p:nvPicPr>
        <p:blipFill>
          <a:blip r:embed="rId3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179388" y="228600"/>
            <a:ext cx="8785225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458788"/>
            <a:ext cx="7772400" cy="142875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79838" y="981075"/>
            <a:ext cx="5364162" cy="1727200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Сатиры и Нимфы</a:t>
            </a:r>
            <a:r>
              <a:rPr lang="ru-RU" sz="2000" b="1">
                <a:solidFill>
                  <a:srgbClr val="66FF33"/>
                </a:solidFill>
              </a:rPr>
              <a:t> – низшие существа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66FF33"/>
                </a:solidFill>
              </a:rPr>
              <a:t>(божки ) они населяли реки, леса и горы,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66FF33"/>
                </a:solidFill>
              </a:rPr>
              <a:t>были очень озорные, любили пошутить,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66FF33"/>
                </a:solidFill>
              </a:rPr>
              <a:t>попугать людей.</a:t>
            </a:r>
          </a:p>
        </p:txBody>
      </p:sp>
      <p:pic>
        <p:nvPicPr>
          <p:cNvPr id="28676" name="Picture 4" descr="1223925155_antiq3051[1]"/>
          <p:cNvPicPr>
            <a:picLocks noChangeAspect="1" noChangeArrowheads="1"/>
          </p:cNvPicPr>
          <p:nvPr/>
        </p:nvPicPr>
        <p:blipFill>
          <a:blip r:embed="rId2" cstate="print"/>
          <a:srcRect l="9059" t="28192" r="9209" b="5927"/>
          <a:stretch>
            <a:fillRect/>
          </a:stretch>
        </p:blipFill>
        <p:spPr bwMode="auto">
          <a:xfrm>
            <a:off x="5651500" y="2492375"/>
            <a:ext cx="3251200" cy="4175125"/>
          </a:xfrm>
          <a:prstGeom prst="rect">
            <a:avLst/>
          </a:prstGeom>
          <a:noFill/>
        </p:spPr>
      </p:pic>
      <p:pic>
        <p:nvPicPr>
          <p:cNvPr id="28677" name="Picture 5" descr="BluePatternIntricate~line3007"/>
          <p:cNvPicPr>
            <a:picLocks noChangeAspect="1" noChangeArrowheads="1"/>
          </p:cNvPicPr>
          <p:nvPr/>
        </p:nvPicPr>
        <p:blipFill>
          <a:blip r:embed="rId3" cstate="print">
            <a:lum bright="-18000" contrast="96000"/>
          </a:blip>
          <a:srcRect/>
          <a:stretch>
            <a:fillRect/>
          </a:stretch>
        </p:blipFill>
        <p:spPr bwMode="auto">
          <a:xfrm>
            <a:off x="323850" y="228600"/>
            <a:ext cx="8351838" cy="457200"/>
          </a:xfrm>
          <a:prstGeom prst="rect">
            <a:avLst/>
          </a:prstGeom>
          <a:noFill/>
        </p:spPr>
      </p:pic>
      <p:pic>
        <p:nvPicPr>
          <p:cNvPr id="28678" name="Picture 6" descr="Satir_and_nimfa[1]"/>
          <p:cNvPicPr>
            <a:picLocks noChangeAspect="1" noChangeArrowheads="1"/>
          </p:cNvPicPr>
          <p:nvPr/>
        </p:nvPicPr>
        <p:blipFill>
          <a:blip r:embed="rId4" cstate="print">
            <a:lum bright="6000" contrast="48000"/>
          </a:blip>
          <a:srcRect/>
          <a:stretch>
            <a:fillRect/>
          </a:stretch>
        </p:blipFill>
        <p:spPr bwMode="auto">
          <a:xfrm>
            <a:off x="179388" y="836613"/>
            <a:ext cx="3600450" cy="3024187"/>
          </a:xfrm>
          <a:prstGeom prst="rect">
            <a:avLst/>
          </a:prstGeom>
          <a:noFill/>
        </p:spPr>
      </p:pic>
      <p:pic>
        <p:nvPicPr>
          <p:cNvPr id="28680" name="Picture 8" descr="DSC02996[1]"/>
          <p:cNvPicPr>
            <a:picLocks noChangeAspect="1" noChangeArrowheads="1"/>
          </p:cNvPicPr>
          <p:nvPr/>
        </p:nvPicPr>
        <p:blipFill>
          <a:blip r:embed="rId5" cstate="print">
            <a:lum bright="-6000" contrast="36000"/>
          </a:blip>
          <a:srcRect/>
          <a:stretch>
            <a:fillRect/>
          </a:stretch>
        </p:blipFill>
        <p:spPr bwMode="auto">
          <a:xfrm>
            <a:off x="2124075" y="4149725"/>
            <a:ext cx="2879725" cy="2214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8000" contrast="96000"/>
          </a:blip>
          <a:srcRect/>
          <a:stretch>
            <a:fillRect/>
          </a:stretch>
        </p:blipFill>
        <p:spPr bwMode="auto">
          <a:xfrm>
            <a:off x="395288" y="228600"/>
            <a:ext cx="8424862" cy="457200"/>
          </a:xfrm>
          <a:prstGeom prst="rect">
            <a:avLst/>
          </a:prstGeom>
          <a:noFill/>
        </p:spPr>
      </p:pic>
      <p:pic>
        <p:nvPicPr>
          <p:cNvPr id="6147" name="Picture 3" descr="Oli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708275"/>
            <a:ext cx="4751388" cy="3135313"/>
          </a:xfrm>
          <a:prstGeom prst="rect">
            <a:avLst/>
          </a:prstGeom>
          <a:noFill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908175" y="6021388"/>
            <a:ext cx="5330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Обиталище олимпийских богов.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 flipV="1">
            <a:off x="685800" y="-531813"/>
            <a:ext cx="7772400" cy="73025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981075"/>
            <a:ext cx="7772400" cy="158432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Большое семейство древнегреческих богов и божеств,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разместившихся на вершине горы Олимп в античном</a:t>
            </a:r>
          </a:p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мире стали называть олимпийским богами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050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84000"/>
          </a:blip>
          <a:srcRect/>
          <a:stretch>
            <a:fillRect/>
          </a:stretch>
        </p:blipFill>
        <p:spPr bwMode="auto">
          <a:xfrm>
            <a:off x="250825" y="228600"/>
            <a:ext cx="8569325" cy="457200"/>
          </a:xfrm>
          <a:prstGeom prst="rect">
            <a:avLst/>
          </a:prstGeom>
          <a:noFill/>
        </p:spPr>
      </p:pic>
      <p:pic>
        <p:nvPicPr>
          <p:cNvPr id="21508" name="Picture 2052" descr="OlymNav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611188" y="836613"/>
            <a:ext cx="8064500" cy="4835525"/>
          </a:xfrm>
          <a:prstGeom prst="rect">
            <a:avLst/>
          </a:prstGeom>
          <a:noFill/>
        </p:spPr>
      </p:pic>
      <p:sp>
        <p:nvSpPr>
          <p:cNvPr id="21512" name="Rectangle 2056"/>
          <p:cNvSpPr>
            <a:spLocks noGrp="1" noChangeArrowheads="1"/>
          </p:cNvSpPr>
          <p:nvPr>
            <p:ph type="title"/>
          </p:nvPr>
        </p:nvSpPr>
        <p:spPr>
          <a:xfrm>
            <a:off x="685800" y="-531813"/>
            <a:ext cx="7772400" cy="144463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21513" name="Rectangle 2057"/>
          <p:cNvSpPr>
            <a:spLocks noGrp="1" noChangeArrowheads="1"/>
          </p:cNvSpPr>
          <p:nvPr>
            <p:ph type="body" idx="1"/>
          </p:nvPr>
        </p:nvSpPr>
        <p:spPr>
          <a:xfrm>
            <a:off x="0" y="5661025"/>
            <a:ext cx="9144000" cy="11969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66FF33"/>
                </a:solidFill>
              </a:rPr>
              <a:t>     Подобно греческой знати они проводят время в пирах и развле-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66FF33"/>
                </a:solidFill>
              </a:rPr>
              <a:t>чениях, живут в раскошных дворцах и управляют судьбами людей.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84000"/>
          </a:blip>
          <a:srcRect/>
          <a:stretch>
            <a:fillRect/>
          </a:stretch>
        </p:blipFill>
        <p:spPr bwMode="auto">
          <a:xfrm>
            <a:off x="179388" y="228600"/>
            <a:ext cx="8785225" cy="457200"/>
          </a:xfrm>
          <a:prstGeom prst="rect">
            <a:avLst/>
          </a:prstGeom>
          <a:noFill/>
        </p:spPr>
      </p:pic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2916238" y="3022600"/>
            <a:ext cx="309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Гера – ( жена Зевса )</a:t>
            </a: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179388" y="908050"/>
            <a:ext cx="8964612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66FF33"/>
                </a:solidFill>
              </a:rPr>
              <a:t>Посейдон         </a:t>
            </a:r>
            <a:r>
              <a:rPr lang="ru-RU" sz="3600" b="1">
                <a:solidFill>
                  <a:srgbClr val="66FF33"/>
                </a:solidFill>
              </a:rPr>
              <a:t> ЗЕВС  </a:t>
            </a:r>
            <a:r>
              <a:rPr lang="ru-RU" sz="3600">
                <a:solidFill>
                  <a:srgbClr val="66FF33"/>
                </a:solidFill>
              </a:rPr>
              <a:t>                  Аид</a:t>
            </a:r>
          </a:p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66FF33"/>
                </a:solidFill>
              </a:rPr>
              <a:t>         </a:t>
            </a:r>
            <a:r>
              <a:rPr lang="ru-RU">
                <a:solidFill>
                  <a:srgbClr val="66FF33"/>
                </a:solidFill>
              </a:rPr>
              <a:t>( Бог морей)                 ( Бог неба)                 ( Бог подземного       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                                                                            царства)</a:t>
            </a:r>
          </a:p>
          <a:p>
            <a:pPr algn="ctr">
              <a:spcBef>
                <a:spcPct val="50000"/>
              </a:spcBef>
            </a:pPr>
            <a:endParaRPr lang="ru-RU">
              <a:solidFill>
                <a:srgbClr val="66FF33"/>
              </a:solidFill>
            </a:endParaRPr>
          </a:p>
          <a:p>
            <a:pPr algn="ctr">
              <a:spcBef>
                <a:spcPct val="50000"/>
              </a:spcBef>
            </a:pPr>
            <a:endParaRPr lang="ru-RU">
              <a:solidFill>
                <a:srgbClr val="66FF33"/>
              </a:solidFill>
            </a:endParaRPr>
          </a:p>
          <a:p>
            <a:pPr algn="ctr">
              <a:spcBef>
                <a:spcPct val="50000"/>
              </a:spcBef>
            </a:pPr>
            <a:endParaRPr lang="ru-RU">
              <a:solidFill>
                <a:srgbClr val="66FF33"/>
              </a:solidFill>
            </a:endParaRPr>
          </a:p>
          <a:p>
            <a:pPr algn="ctr">
              <a:spcBef>
                <a:spcPct val="50000"/>
              </a:spcBef>
            </a:pPr>
            <a:endParaRPr lang="ru-RU">
              <a:solidFill>
                <a:srgbClr val="66FF33"/>
              </a:solidFill>
            </a:endParaRPr>
          </a:p>
          <a:p>
            <a:pPr algn="ctr">
              <a:spcBef>
                <a:spcPct val="50000"/>
              </a:spcBef>
            </a:pPr>
            <a:endParaRPr lang="ru-RU">
              <a:solidFill>
                <a:srgbClr val="66FF33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                    ( дети главного Бога Зевса и Геры )</a:t>
            </a:r>
          </a:p>
        </p:txBody>
      </p:sp>
      <p:sp>
        <p:nvSpPr>
          <p:cNvPr id="29727" name="Text Box 31"/>
          <p:cNvSpPr txBox="1">
            <a:spLocks noChangeArrowheads="1"/>
          </p:cNvSpPr>
          <p:nvPr/>
        </p:nvSpPr>
        <p:spPr bwMode="auto">
          <a:xfrm>
            <a:off x="4343400" y="33528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u="sng">
              <a:solidFill>
                <a:srgbClr val="66FF33"/>
              </a:solidFill>
            </a:endParaRPr>
          </a:p>
        </p:txBody>
      </p:sp>
      <p:sp>
        <p:nvSpPr>
          <p:cNvPr id="29737" name="Line 41"/>
          <p:cNvSpPr>
            <a:spLocks noChangeShapeType="1"/>
          </p:cNvSpPr>
          <p:nvPr/>
        </p:nvSpPr>
        <p:spPr bwMode="auto">
          <a:xfrm>
            <a:off x="4572000" y="3429000"/>
            <a:ext cx="0" cy="1008063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8" name="Line 42"/>
          <p:cNvSpPr>
            <a:spLocks noChangeShapeType="1"/>
          </p:cNvSpPr>
          <p:nvPr/>
        </p:nvSpPr>
        <p:spPr bwMode="auto">
          <a:xfrm>
            <a:off x="2843213" y="4437063"/>
            <a:ext cx="5689600" cy="0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9" name="Line 43"/>
          <p:cNvSpPr>
            <a:spLocks noChangeShapeType="1"/>
          </p:cNvSpPr>
          <p:nvPr/>
        </p:nvSpPr>
        <p:spPr bwMode="auto">
          <a:xfrm>
            <a:off x="5724525" y="4508500"/>
            <a:ext cx="0" cy="533400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40" name="Line 44"/>
          <p:cNvSpPr>
            <a:spLocks noChangeShapeType="1"/>
          </p:cNvSpPr>
          <p:nvPr/>
        </p:nvSpPr>
        <p:spPr bwMode="auto">
          <a:xfrm>
            <a:off x="2843213" y="4508500"/>
            <a:ext cx="0" cy="533400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41" name="Line 45"/>
          <p:cNvSpPr>
            <a:spLocks noChangeShapeType="1"/>
          </p:cNvSpPr>
          <p:nvPr/>
        </p:nvSpPr>
        <p:spPr bwMode="auto">
          <a:xfrm>
            <a:off x="4572000" y="4508500"/>
            <a:ext cx="0" cy="533400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42" name="Line 46"/>
          <p:cNvSpPr>
            <a:spLocks noChangeShapeType="1"/>
          </p:cNvSpPr>
          <p:nvPr/>
        </p:nvSpPr>
        <p:spPr bwMode="auto">
          <a:xfrm>
            <a:off x="7164388" y="4437063"/>
            <a:ext cx="0" cy="533400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43" name="Line 47"/>
          <p:cNvSpPr>
            <a:spLocks noChangeShapeType="1"/>
          </p:cNvSpPr>
          <p:nvPr/>
        </p:nvSpPr>
        <p:spPr bwMode="auto">
          <a:xfrm>
            <a:off x="8532813" y="4437063"/>
            <a:ext cx="0" cy="533400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44" name="Text Box 48"/>
          <p:cNvSpPr txBox="1">
            <a:spLocks noChangeArrowheads="1"/>
          </p:cNvSpPr>
          <p:nvPr/>
        </p:nvSpPr>
        <p:spPr bwMode="auto">
          <a:xfrm>
            <a:off x="2051050" y="494188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u="sng">
                <a:solidFill>
                  <a:srgbClr val="66FF33"/>
                </a:solidFill>
              </a:rPr>
              <a:t>Артем</a:t>
            </a:r>
            <a:r>
              <a:rPr lang="ru-RU">
                <a:solidFill>
                  <a:srgbClr val="66FF33"/>
                </a:solidFill>
              </a:rPr>
              <a:t>и</a:t>
            </a:r>
            <a:r>
              <a:rPr lang="ru-RU" u="sng">
                <a:solidFill>
                  <a:srgbClr val="66FF33"/>
                </a:solidFill>
              </a:rPr>
              <a:t>да</a:t>
            </a:r>
          </a:p>
        </p:txBody>
      </p:sp>
      <p:sp>
        <p:nvSpPr>
          <p:cNvPr id="29745" name="Text Box 49"/>
          <p:cNvSpPr txBox="1">
            <a:spLocks noChangeArrowheads="1"/>
          </p:cNvSpPr>
          <p:nvPr/>
        </p:nvSpPr>
        <p:spPr bwMode="auto">
          <a:xfrm>
            <a:off x="3563938" y="494188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Аполлон</a:t>
            </a:r>
          </a:p>
        </p:txBody>
      </p:sp>
      <p:sp>
        <p:nvSpPr>
          <p:cNvPr id="29746" name="Text Box 50"/>
          <p:cNvSpPr txBox="1">
            <a:spLocks noChangeArrowheads="1"/>
          </p:cNvSpPr>
          <p:nvPr/>
        </p:nvSpPr>
        <p:spPr bwMode="auto">
          <a:xfrm>
            <a:off x="4859338" y="4941888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Афина</a:t>
            </a:r>
          </a:p>
        </p:txBody>
      </p:sp>
      <p:sp>
        <p:nvSpPr>
          <p:cNvPr id="29747" name="Text Box 51"/>
          <p:cNvSpPr txBox="1">
            <a:spLocks noChangeArrowheads="1"/>
          </p:cNvSpPr>
          <p:nvPr/>
        </p:nvSpPr>
        <p:spPr bwMode="auto">
          <a:xfrm>
            <a:off x="6588125" y="494188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Гермес</a:t>
            </a:r>
          </a:p>
        </p:txBody>
      </p:sp>
      <p:sp>
        <p:nvSpPr>
          <p:cNvPr id="29748" name="Text Box 52"/>
          <p:cNvSpPr txBox="1">
            <a:spLocks noChangeArrowheads="1"/>
          </p:cNvSpPr>
          <p:nvPr/>
        </p:nvSpPr>
        <p:spPr bwMode="auto">
          <a:xfrm>
            <a:off x="7924800" y="56388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9749" name="Text Box 53"/>
          <p:cNvSpPr txBox="1">
            <a:spLocks noChangeArrowheads="1"/>
          </p:cNvSpPr>
          <p:nvPr/>
        </p:nvSpPr>
        <p:spPr bwMode="auto">
          <a:xfrm>
            <a:off x="7543800" y="49418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Дионис</a:t>
            </a:r>
          </a:p>
        </p:txBody>
      </p:sp>
      <p:sp>
        <p:nvSpPr>
          <p:cNvPr id="29751" name="Line 55"/>
          <p:cNvSpPr>
            <a:spLocks noChangeShapeType="1"/>
          </p:cNvSpPr>
          <p:nvPr/>
        </p:nvSpPr>
        <p:spPr bwMode="auto">
          <a:xfrm flipH="1">
            <a:off x="900113" y="3284538"/>
            <a:ext cx="1584325" cy="1728787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53" name="Line 57"/>
          <p:cNvSpPr>
            <a:spLocks noChangeShapeType="1"/>
          </p:cNvSpPr>
          <p:nvPr/>
        </p:nvSpPr>
        <p:spPr bwMode="auto">
          <a:xfrm rot="-7208483" flipH="1" flipV="1">
            <a:off x="4209257" y="2510631"/>
            <a:ext cx="728662" cy="390525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54" name="Rectangle 58"/>
          <p:cNvSpPr>
            <a:spLocks noGrp="1" noChangeArrowheads="1"/>
          </p:cNvSpPr>
          <p:nvPr>
            <p:ph type="title"/>
          </p:nvPr>
        </p:nvSpPr>
        <p:spPr>
          <a:xfrm flipV="1">
            <a:off x="685800" y="-458788"/>
            <a:ext cx="7772400" cy="71438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29755" name="Rectangle 59"/>
          <p:cNvSpPr>
            <a:spLocks noGrp="1" noChangeArrowheads="1"/>
          </p:cNvSpPr>
          <p:nvPr>
            <p:ph type="body" idx="1"/>
          </p:nvPr>
        </p:nvSpPr>
        <p:spPr>
          <a:xfrm>
            <a:off x="539750" y="5013325"/>
            <a:ext cx="1368425" cy="2873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rgbClr val="66FF33"/>
                </a:solidFill>
              </a:rPr>
              <a:t>Арес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323850" y="228600"/>
            <a:ext cx="8424863" cy="457200"/>
          </a:xfrm>
          <a:prstGeom prst="rect">
            <a:avLst/>
          </a:prstGeom>
          <a:noFill/>
        </p:spPr>
      </p:pic>
      <p:pic>
        <p:nvPicPr>
          <p:cNvPr id="9222" name="Picture 6" descr="Temple of Zeus Athe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908050"/>
            <a:ext cx="4033837" cy="2705100"/>
          </a:xfrm>
          <a:prstGeom prst="rect">
            <a:avLst/>
          </a:prstGeom>
          <a:noFill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148263" y="3141663"/>
            <a:ext cx="3386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Храм Зевса в Афинах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211638" y="3933825"/>
            <a:ext cx="493236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66FF33"/>
                </a:solidFill>
              </a:rPr>
              <a:t>Зевс </a:t>
            </a:r>
            <a:r>
              <a:rPr lang="ru-RU" sz="2000" b="1">
                <a:solidFill>
                  <a:srgbClr val="66FF33"/>
                </a:solidFill>
              </a:rPr>
              <a:t>– верховный  греческий  бог – отец  богов  и  людей. Его женой  была Гера. Зевс часто встречался с земными женщинами  и появлялся перед ними  в различных обличиях,  например, в виде быка, дождя  или  лебедя.</a:t>
            </a:r>
          </a:p>
          <a:p>
            <a:pPr>
              <a:spcBef>
                <a:spcPct val="50000"/>
              </a:spcBef>
            </a:pPr>
            <a:r>
              <a:rPr lang="ru-RU" b="1" i="1">
                <a:solidFill>
                  <a:srgbClr val="66FF33"/>
                </a:solidFill>
              </a:rPr>
              <a:t>Символы – молния, орел, дуб.</a:t>
            </a:r>
          </a:p>
        </p:txBody>
      </p:sp>
      <p:pic>
        <p:nvPicPr>
          <p:cNvPr id="9225" name="Picture 9" descr="зевс"/>
          <p:cNvPicPr>
            <a:picLocks noChangeAspect="1" noChangeArrowheads="1"/>
          </p:cNvPicPr>
          <p:nvPr/>
        </p:nvPicPr>
        <p:blipFill>
          <a:blip r:embed="rId4" cstate="print"/>
          <a:srcRect l="18852" r="19958"/>
          <a:stretch>
            <a:fillRect/>
          </a:stretch>
        </p:blipFill>
        <p:spPr bwMode="auto">
          <a:xfrm>
            <a:off x="179388" y="1268413"/>
            <a:ext cx="3960812" cy="4824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1028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84000"/>
          </a:blip>
          <a:srcRect/>
          <a:stretch>
            <a:fillRect/>
          </a:stretch>
        </p:blipFill>
        <p:spPr bwMode="auto">
          <a:xfrm>
            <a:off x="468313" y="228600"/>
            <a:ext cx="8351837" cy="457200"/>
          </a:xfrm>
          <a:prstGeom prst="rect">
            <a:avLst/>
          </a:prstGeom>
          <a:noFill/>
        </p:spPr>
      </p:pic>
      <p:pic>
        <p:nvPicPr>
          <p:cNvPr id="16389" name="Picture 1029" descr="hades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50825" y="1052513"/>
            <a:ext cx="3192463" cy="5029200"/>
          </a:xfrm>
          <a:prstGeom prst="rect">
            <a:avLst/>
          </a:prstGeom>
          <a:noFill/>
        </p:spPr>
      </p:pic>
      <p:sp>
        <p:nvSpPr>
          <p:cNvPr id="16390" name="Text Box 1030"/>
          <p:cNvSpPr txBox="1">
            <a:spLocks noChangeArrowheads="1"/>
          </p:cNvSpPr>
          <p:nvPr/>
        </p:nvSpPr>
        <p:spPr bwMode="auto">
          <a:xfrm>
            <a:off x="3708400" y="836613"/>
            <a:ext cx="5435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66FF33"/>
                </a:solidFill>
              </a:rPr>
              <a:t>Аид </a:t>
            </a:r>
            <a:r>
              <a:rPr lang="ru-RU" sz="2000" b="1" i="1">
                <a:solidFill>
                  <a:srgbClr val="66FF33"/>
                </a:solidFill>
              </a:rPr>
              <a:t> </a:t>
            </a:r>
            <a:r>
              <a:rPr lang="ru-RU" sz="2000" b="1">
                <a:solidFill>
                  <a:srgbClr val="66FF33"/>
                </a:solidFill>
              </a:rPr>
              <a:t>–  владыка загробного мира,  царства мертвых. Преданный Аиду трёхголовый пёс ревностно охранял  мертвых. Аид  владел всеми драгоценными камнями и металлами земли.                                                                 Аид  передвигался  на  золотой  колеснице, запряженной черными лошадьми.</a:t>
            </a:r>
          </a:p>
        </p:txBody>
      </p:sp>
      <p:pic>
        <p:nvPicPr>
          <p:cNvPr id="16391" name="Picture 1031" descr="fluffy[1]"/>
          <p:cNvPicPr>
            <a:picLocks noChangeAspect="1" noChangeArrowheads="1"/>
          </p:cNvPicPr>
          <p:nvPr/>
        </p:nvPicPr>
        <p:blipFill>
          <a:blip r:embed="rId4" cstate="print">
            <a:lum contrast="36000"/>
          </a:blip>
          <a:srcRect/>
          <a:stretch>
            <a:fillRect/>
          </a:stretch>
        </p:blipFill>
        <p:spPr bwMode="auto">
          <a:xfrm>
            <a:off x="6443663" y="3789363"/>
            <a:ext cx="2446337" cy="2592387"/>
          </a:xfrm>
          <a:prstGeom prst="rect">
            <a:avLst/>
          </a:prstGeom>
          <a:noFill/>
        </p:spPr>
      </p:pic>
      <p:pic>
        <p:nvPicPr>
          <p:cNvPr id="16392" name="Picture 1032" descr="Аид"/>
          <p:cNvPicPr>
            <a:picLocks noChangeAspect="1" noChangeArrowheads="1"/>
          </p:cNvPicPr>
          <p:nvPr/>
        </p:nvPicPr>
        <p:blipFill>
          <a:blip r:embed="rId5" cstate="print"/>
          <a:srcRect b="5083"/>
          <a:stretch>
            <a:fillRect/>
          </a:stretch>
        </p:blipFill>
        <p:spPr bwMode="auto">
          <a:xfrm>
            <a:off x="3924300" y="3141663"/>
            <a:ext cx="2133600" cy="352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90000"/>
          </a:blip>
          <a:srcRect/>
          <a:stretch>
            <a:fillRect/>
          </a:stretch>
        </p:blipFill>
        <p:spPr bwMode="auto">
          <a:xfrm>
            <a:off x="323850" y="152400"/>
            <a:ext cx="8496300" cy="457200"/>
          </a:xfrm>
          <a:prstGeom prst="rect">
            <a:avLst/>
          </a:prstGeom>
          <a:noFill/>
        </p:spPr>
      </p:pic>
      <p:pic>
        <p:nvPicPr>
          <p:cNvPr id="4100" name="Picture 4" descr="poseidon tem"/>
          <p:cNvPicPr>
            <a:picLocks noChangeAspect="1" noChangeArrowheads="1"/>
          </p:cNvPicPr>
          <p:nvPr/>
        </p:nvPicPr>
        <p:blipFill>
          <a:blip r:embed="rId3" cstate="print"/>
          <a:srcRect t="12466"/>
          <a:stretch>
            <a:fillRect/>
          </a:stretch>
        </p:blipFill>
        <p:spPr bwMode="auto">
          <a:xfrm>
            <a:off x="539750" y="836613"/>
            <a:ext cx="4105275" cy="2530475"/>
          </a:xfrm>
          <a:prstGeom prst="rect">
            <a:avLst/>
          </a:prstGeom>
          <a:noFill/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9750" y="3357563"/>
            <a:ext cx="3422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66FF33"/>
                </a:solidFill>
              </a:rPr>
              <a:t>Храм Посейдона</a:t>
            </a:r>
          </a:p>
        </p:txBody>
      </p:sp>
      <p:pic>
        <p:nvPicPr>
          <p:cNvPr id="4102" name="Picture 6" descr="poseidon001"/>
          <p:cNvPicPr>
            <a:picLocks noChangeAspect="1" noChangeArrowheads="1"/>
          </p:cNvPicPr>
          <p:nvPr/>
        </p:nvPicPr>
        <p:blipFill>
          <a:blip r:embed="rId4" cstate="print">
            <a:lum contrast="24000"/>
          </a:blip>
          <a:srcRect/>
          <a:stretch>
            <a:fillRect/>
          </a:stretch>
        </p:blipFill>
        <p:spPr bwMode="auto">
          <a:xfrm>
            <a:off x="6227763" y="765175"/>
            <a:ext cx="2160587" cy="2071688"/>
          </a:xfrm>
          <a:prstGeom prst="rect">
            <a:avLst/>
          </a:prstGeom>
          <a:noFill/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79388" y="3789363"/>
            <a:ext cx="4608512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Посейдон</a:t>
            </a:r>
            <a:r>
              <a:rPr lang="ru-RU" sz="2000" b="1">
                <a:solidFill>
                  <a:srgbClr val="66FF33"/>
                </a:solidFill>
              </a:rPr>
              <a:t> – брат Зевса. Его дом – подводный дворец, где он держал золотую колесницу  и белых лошадей. «Колебатель земли» - т.к. полагали, что он  вызывает землетрясения.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Символы – трезубец, дельфины, кони.</a:t>
            </a:r>
          </a:p>
        </p:txBody>
      </p:sp>
      <p:pic>
        <p:nvPicPr>
          <p:cNvPr id="4105" name="Picture 9" descr="посейдон"/>
          <p:cNvPicPr>
            <a:picLocks noChangeAspect="1" noChangeArrowheads="1"/>
          </p:cNvPicPr>
          <p:nvPr/>
        </p:nvPicPr>
        <p:blipFill>
          <a:blip r:embed="rId5" cstate="print">
            <a:lum bright="12000" contrast="18000"/>
          </a:blip>
          <a:srcRect l="5933"/>
          <a:stretch>
            <a:fillRect/>
          </a:stretch>
        </p:blipFill>
        <p:spPr bwMode="auto">
          <a:xfrm>
            <a:off x="5219700" y="2924175"/>
            <a:ext cx="2444750" cy="374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8000" contrast="100000"/>
          </a:blip>
          <a:srcRect/>
          <a:stretch>
            <a:fillRect/>
          </a:stretch>
        </p:blipFill>
        <p:spPr bwMode="auto">
          <a:xfrm>
            <a:off x="395288" y="228600"/>
            <a:ext cx="8353425" cy="457200"/>
          </a:xfrm>
          <a:prstGeom prst="rect">
            <a:avLst/>
          </a:prstGeom>
          <a:noFill/>
        </p:spPr>
      </p:pic>
      <p:pic>
        <p:nvPicPr>
          <p:cNvPr id="10244" name="Picture 4" descr="hera_temple"/>
          <p:cNvPicPr>
            <a:picLocks noChangeAspect="1" noChangeArrowheads="1"/>
          </p:cNvPicPr>
          <p:nvPr/>
        </p:nvPicPr>
        <p:blipFill>
          <a:blip r:embed="rId3" cstate="print"/>
          <a:srcRect t="2916"/>
          <a:stretch>
            <a:fillRect/>
          </a:stretch>
        </p:blipFill>
        <p:spPr bwMode="auto">
          <a:xfrm>
            <a:off x="5508625" y="1268413"/>
            <a:ext cx="3319463" cy="4897437"/>
          </a:xfrm>
          <a:prstGeom prst="rect">
            <a:avLst/>
          </a:prstGeom>
          <a:noFill/>
        </p:spPr>
      </p:pic>
      <p:pic>
        <p:nvPicPr>
          <p:cNvPr id="10245" name="Picture 5" descr="hera"/>
          <p:cNvPicPr>
            <a:picLocks noChangeAspect="1" noChangeArrowheads="1"/>
          </p:cNvPicPr>
          <p:nvPr/>
        </p:nvPicPr>
        <p:blipFill>
          <a:blip r:embed="rId4" cstate="print"/>
          <a:srcRect t="6946" b="4298"/>
          <a:stretch>
            <a:fillRect/>
          </a:stretch>
        </p:blipFill>
        <p:spPr bwMode="auto">
          <a:xfrm>
            <a:off x="3059113" y="1341438"/>
            <a:ext cx="1936750" cy="2447925"/>
          </a:xfrm>
          <a:prstGeom prst="rect">
            <a:avLst/>
          </a:prstGeom>
          <a:noFill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953000" y="6237288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FF33"/>
                </a:solidFill>
              </a:rPr>
              <a:t>Храм Геры в Афинах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50825" y="4327525"/>
            <a:ext cx="52768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Гера  </a:t>
            </a:r>
            <a:r>
              <a:rPr lang="ru-RU" sz="2000" b="1">
                <a:solidFill>
                  <a:srgbClr val="66FF33"/>
                </a:solidFill>
              </a:rPr>
              <a:t>–  сестра  и жена  Зевса, покровительница  женщин  и  брака. Красивая  и  гордая,  она  часто сожалела о связях своего мужа с другими  женщинами, преследовала их  и  их  детей.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66FF33"/>
                </a:solidFill>
              </a:rPr>
              <a:t>Символы – гранат,  павлин.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66FF33"/>
              </a:solidFill>
            </a:endParaRPr>
          </a:p>
        </p:txBody>
      </p:sp>
      <p:pic>
        <p:nvPicPr>
          <p:cNvPr id="10248" name="Picture 8" descr="Гера"/>
          <p:cNvPicPr>
            <a:picLocks noChangeAspect="1" noChangeArrowheads="1"/>
          </p:cNvPicPr>
          <p:nvPr/>
        </p:nvPicPr>
        <p:blipFill>
          <a:blip r:embed="rId5" cstate="print">
            <a:lum bright="-12000" contrast="30000"/>
          </a:blip>
          <a:srcRect/>
          <a:stretch>
            <a:fillRect/>
          </a:stretch>
        </p:blipFill>
        <p:spPr bwMode="auto">
          <a:xfrm>
            <a:off x="250825" y="836613"/>
            <a:ext cx="2249488" cy="338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8"/>
          <p:cNvSpPr>
            <a:spLocks noGrp="1" noChangeArrowheads="1"/>
          </p:cNvSpPr>
          <p:nvPr>
            <p:ph type="title"/>
          </p:nvPr>
        </p:nvSpPr>
        <p:spPr>
          <a:xfrm>
            <a:off x="685800" y="-315913"/>
            <a:ext cx="7772400" cy="144463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2663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563938" y="4221163"/>
            <a:ext cx="4824412" cy="7207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                 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                              </a:t>
            </a:r>
            <a:r>
              <a:rPr lang="ru-RU" sz="2000" b="1">
                <a:solidFill>
                  <a:srgbClr val="66FF33"/>
                </a:solidFill>
              </a:rPr>
              <a:t>Храм Гефеста в Афинах.</a:t>
            </a:r>
          </a:p>
        </p:txBody>
      </p:sp>
      <p:sp>
        <p:nvSpPr>
          <p:cNvPr id="26634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5013325"/>
            <a:ext cx="8785225" cy="184467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>
                <a:solidFill>
                  <a:srgbClr val="66FF33"/>
                </a:solidFill>
              </a:rPr>
              <a:t>    ГЕФЕСТ –  </a:t>
            </a:r>
            <a:r>
              <a:rPr lang="ru-RU" sz="2000" b="1">
                <a:solidFill>
                  <a:srgbClr val="66FF33"/>
                </a:solidFill>
              </a:rPr>
              <a:t>сын Зевса и Геры,</a:t>
            </a:r>
            <a:r>
              <a:rPr lang="ru-RU" sz="2400" b="1">
                <a:solidFill>
                  <a:srgbClr val="66FF33"/>
                </a:solidFill>
              </a:rPr>
              <a:t> </a:t>
            </a:r>
            <a:r>
              <a:rPr lang="ru-RU" sz="2000" b="1">
                <a:solidFill>
                  <a:srgbClr val="66FF33"/>
                </a:solidFill>
              </a:rPr>
              <a:t>бог огня и кузнечного дела.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66FF33"/>
                </a:solidFill>
              </a:rPr>
              <a:t>Покровитель металлургии, ремесленников и ювелиров. Единственный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66FF33"/>
                </a:solidFill>
              </a:rPr>
              <a:t>из олимпийских богов, занимавшийся физическим трудом.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66FF33"/>
                </a:solidFill>
              </a:rPr>
              <a:t>                                                                           Символы – молот и  клещи.</a:t>
            </a:r>
          </a:p>
        </p:txBody>
      </p:sp>
      <p:pic>
        <p:nvPicPr>
          <p:cNvPr id="26628" name="Picture 4" descr="BluePatternIntricate~line3007"/>
          <p:cNvPicPr>
            <a:picLocks noChangeAspect="1" noChangeArrowheads="1"/>
          </p:cNvPicPr>
          <p:nvPr/>
        </p:nvPicPr>
        <p:blipFill>
          <a:blip r:embed="rId2" cstate="print">
            <a:lum bright="-12000" contrast="100000"/>
          </a:blip>
          <a:srcRect/>
          <a:stretch>
            <a:fillRect/>
          </a:stretch>
        </p:blipFill>
        <p:spPr bwMode="auto">
          <a:xfrm>
            <a:off x="179388" y="228600"/>
            <a:ext cx="8640762" cy="457200"/>
          </a:xfrm>
          <a:prstGeom prst="rect">
            <a:avLst/>
          </a:prstGeom>
          <a:noFill/>
        </p:spPr>
      </p:pic>
      <p:pic>
        <p:nvPicPr>
          <p:cNvPr id="26629" name="Picture 5" descr="63[1]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323850" y="836613"/>
            <a:ext cx="3368675" cy="4105275"/>
          </a:xfrm>
          <a:prstGeom prst="rect">
            <a:avLst/>
          </a:prstGeom>
          <a:noFill/>
        </p:spPr>
      </p:pic>
      <p:pic>
        <p:nvPicPr>
          <p:cNvPr id="26630" name="Picture 6" descr="храм Гефеста Афи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125538"/>
            <a:ext cx="4248150" cy="338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ЕЛИГИЯ  ДРЕВНИХ ГРЕКОВ">
  <a:themeElements>
    <a:clrScheme name="РЕЛИГИЯ  ДРЕВНИХ ГРЕКОВ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РЕЛИГИЯ  ДРЕВНИХ ГРЕКОВ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ЕЛИГИЯ  ДРЕВНИХ ГРЕКОВ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ЕЛИГИЯ  ДРЕВНИХ ГРЕКОВ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ЕЛИГИЯ  ДРЕВНИХ ГРЕКОВ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ЕЛИГИЯ  ДРЕВНИХ ГРЕКОВ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ЕЛИГИЯ  ДРЕВНИХ ГРЕКОВ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ЕЛИГИЯ  ДРЕВНИХ ГРЕКОВ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ЕЛИГИЯ  ДРЕВНИХ ГРЕКОВ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РЕЛИГИЯ  ДРЕВНИХ ГРЕКОВ</Template>
  <TotalTime>31</TotalTime>
  <Words>981</Words>
  <Application>Microsoft Office PowerPoint</Application>
  <PresentationFormat>Экран (4:3)</PresentationFormat>
  <Paragraphs>98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РЕЛИГИЯ  ДРЕВНИХ ГРЕКОВ</vt:lpstr>
      <vt:lpstr>РЕЛИГИЯ  ДРЕВНИХ ГРЕКОВ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Миф о Деметре и Персефоне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РЕЛИГИЯ  ДРЕВНИХ ГРЕКОВ</dc:title>
  <dc:creator>User</dc:creator>
  <cp:lastModifiedBy>Никола</cp:lastModifiedBy>
  <cp:revision>4</cp:revision>
  <dcterms:created xsi:type="dcterms:W3CDTF">2009-01-25T12:31:27Z</dcterms:created>
  <dcterms:modified xsi:type="dcterms:W3CDTF">2016-01-25T09:46:40Z</dcterms:modified>
</cp:coreProperties>
</file>