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65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 Cyr" charset="-5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800080"/>
    <a:srgbClr val="993366"/>
    <a:srgbClr val="9900CC"/>
    <a:srgbClr val="660033"/>
    <a:srgbClr val="FFFFFF"/>
    <a:srgbClr val="FFFF00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0" d="100"/>
          <a:sy n="30" d="100"/>
        </p:scale>
        <p:origin x="-1116" y="-78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 Cyr" charset="-5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0"/>
              <a:ext cx="287" cy="4319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ltGray">
            <a:xfrm>
              <a:off x="5472" y="0"/>
              <a:ext cx="287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AutoShape 4"/>
            <p:cNvSpPr>
              <a:spLocks noChangeArrowheads="1"/>
            </p:cNvSpPr>
            <p:nvPr/>
          </p:nvSpPr>
          <p:spPr bwMode="ltGray">
            <a:xfrm rot="-10800000" flipH="1" flipV="1">
              <a:off x="0" y="0"/>
              <a:ext cx="5759" cy="240"/>
            </a:xfrm>
            <a:custGeom>
              <a:avLst/>
              <a:gdLst>
                <a:gd name="G0" fmla="+- 1089 0 0"/>
                <a:gd name="G1" fmla="+- 21600 0 1089"/>
                <a:gd name="G2" fmla="*/ 1089 1 2"/>
                <a:gd name="G3" fmla="+- 21600 0 G2"/>
                <a:gd name="G4" fmla="+/ 1089 21600 2"/>
                <a:gd name="G5" fmla="+/ G1 0 2"/>
                <a:gd name="G6" fmla="*/ 21600 21600 1089"/>
                <a:gd name="G7" fmla="*/ G6 1 2"/>
                <a:gd name="G8" fmla="+- 21600 0 G7"/>
                <a:gd name="G9" fmla="*/ 21600 1 2"/>
                <a:gd name="G10" fmla="+- 1089 0 G9"/>
                <a:gd name="G11" fmla="?: G10 G8 0"/>
                <a:gd name="G12" fmla="?: G10 G7 21600"/>
                <a:gd name="T0" fmla="*/ 21055 w 21600"/>
                <a:gd name="T1" fmla="*/ 10800 h 21600"/>
                <a:gd name="T2" fmla="*/ 10800 w 21600"/>
                <a:gd name="T3" fmla="*/ 21600 h 21600"/>
                <a:gd name="T4" fmla="*/ 545 w 21600"/>
                <a:gd name="T5" fmla="*/ 10800 h 21600"/>
                <a:gd name="T6" fmla="*/ 10800 w 21600"/>
                <a:gd name="T7" fmla="*/ 0 h 21600"/>
                <a:gd name="T8" fmla="*/ 2345 w 21600"/>
                <a:gd name="T9" fmla="*/ 2345 h 21600"/>
                <a:gd name="T10" fmla="*/ 19255 w 21600"/>
                <a:gd name="T11" fmla="*/ 192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9" y="21600"/>
                  </a:lnTo>
                  <a:lnTo>
                    <a:pt x="205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ltGray">
            <a:xfrm flipV="1">
              <a:off x="0" y="3984"/>
              <a:ext cx="5759" cy="335"/>
            </a:xfrm>
            <a:custGeom>
              <a:avLst/>
              <a:gdLst>
                <a:gd name="G0" fmla="+- 1100 0 0"/>
                <a:gd name="G1" fmla="+- 21600 0 1100"/>
                <a:gd name="G2" fmla="*/ 1100 1 2"/>
                <a:gd name="G3" fmla="+- 21600 0 G2"/>
                <a:gd name="G4" fmla="+/ 1100 21600 2"/>
                <a:gd name="G5" fmla="+/ G1 0 2"/>
                <a:gd name="G6" fmla="*/ 21600 21600 1100"/>
                <a:gd name="G7" fmla="*/ G6 1 2"/>
                <a:gd name="G8" fmla="+- 21600 0 G7"/>
                <a:gd name="G9" fmla="*/ 21600 1 2"/>
                <a:gd name="G10" fmla="+- 1100 0 G9"/>
                <a:gd name="G11" fmla="?: G10 G8 0"/>
                <a:gd name="G12" fmla="?: G10 G7 21600"/>
                <a:gd name="T0" fmla="*/ 21050 w 21600"/>
                <a:gd name="T1" fmla="*/ 10800 h 21600"/>
                <a:gd name="T2" fmla="*/ 10800 w 21600"/>
                <a:gd name="T3" fmla="*/ 21600 h 21600"/>
                <a:gd name="T4" fmla="*/ 550 w 21600"/>
                <a:gd name="T5" fmla="*/ 10800 h 21600"/>
                <a:gd name="T6" fmla="*/ 10800 w 21600"/>
                <a:gd name="T7" fmla="*/ 0 h 21600"/>
                <a:gd name="T8" fmla="*/ 2350 w 21600"/>
                <a:gd name="T9" fmla="*/ 2350 h 21600"/>
                <a:gd name="T10" fmla="*/ 19250 w 21600"/>
                <a:gd name="T11" fmla="*/ 192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100" y="21600"/>
                  </a:lnTo>
                  <a:lnTo>
                    <a:pt x="205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6" descr="Brown Marble"/>
            <p:cNvSpPr>
              <a:spLocks noChangeArrowheads="1"/>
            </p:cNvSpPr>
            <p:nvPr/>
          </p:nvSpPr>
          <p:spPr bwMode="ltGray">
            <a:xfrm>
              <a:off x="288" y="192"/>
              <a:ext cx="5184" cy="3792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384" y="2094"/>
              <a:ext cx="5040" cy="236"/>
              <a:chOff x="384" y="2094"/>
              <a:chExt cx="5040" cy="236"/>
            </a:xfrm>
          </p:grpSpPr>
          <p:sp>
            <p:nvSpPr>
              <p:cNvPr id="11" name="Rectangle 7"/>
              <p:cNvSpPr>
                <a:spLocks noChangeArrowheads="1"/>
              </p:cNvSpPr>
              <p:nvPr/>
            </p:nvSpPr>
            <p:spPr bwMode="ltGray">
              <a:xfrm>
                <a:off x="384" y="2186"/>
                <a:ext cx="5040" cy="14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gray">
              <a:xfrm>
                <a:off x="388" y="2094"/>
                <a:ext cx="4941" cy="175"/>
              </a:xfrm>
              <a:prstGeom prst="rect">
                <a:avLst/>
              </a:prstGeom>
              <a:gradFill rotWithShape="0">
                <a:gsLst>
                  <a:gs pos="0">
                    <a:srgbClr val="E6DCAC"/>
                  </a:gs>
                  <a:gs pos="12000">
                    <a:srgbClr val="E6D78A"/>
                  </a:gs>
                  <a:gs pos="30000">
                    <a:srgbClr val="C7AC4C"/>
                  </a:gs>
                  <a:gs pos="45000">
                    <a:srgbClr val="E6D78A"/>
                  </a:gs>
                  <a:gs pos="77000">
                    <a:srgbClr val="C7AC4C"/>
                  </a:gs>
                  <a:gs pos="100000">
                    <a:srgbClr val="E6DCAC"/>
                  </a:gs>
                </a:gsLst>
                <a:lin ang="2700000" scaled="1"/>
              </a:gradFill>
              <a:ln w="12700">
                <a:solidFill>
                  <a:schemeClr val="fol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Line 9"/>
              <p:cNvSpPr>
                <a:spLocks noChangeShapeType="1"/>
              </p:cNvSpPr>
              <p:nvPr/>
            </p:nvSpPr>
            <p:spPr bwMode="gray">
              <a:xfrm>
                <a:off x="392" y="2138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gray">
              <a:xfrm>
                <a:off x="392" y="2186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Line 11"/>
              <p:cNvSpPr>
                <a:spLocks noChangeShapeType="1"/>
              </p:cNvSpPr>
              <p:nvPr/>
            </p:nvSpPr>
            <p:spPr bwMode="gray">
              <a:xfrm>
                <a:off x="392" y="2234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fol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gray">
              <a:xfrm>
                <a:off x="392" y="2129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gray">
              <a:xfrm>
                <a:off x="392" y="2177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Line 14"/>
              <p:cNvSpPr>
                <a:spLocks noChangeShapeType="1"/>
              </p:cNvSpPr>
              <p:nvPr/>
            </p:nvSpPr>
            <p:spPr bwMode="gray">
              <a:xfrm>
                <a:off x="392" y="2225"/>
                <a:ext cx="4939" cy="0"/>
              </a:xfrm>
              <a:prstGeom prst="line">
                <a:avLst/>
              </a:prstGeom>
              <a:noFill/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089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Щелчок правит образец заголовка</a:t>
            </a:r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ru-RU"/>
              <a:t>Щелчок правит образец подзаголовка</a:t>
            </a: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9671E0-6A17-4F56-9154-3BD1EFD1C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2643B-E0DF-42F5-8973-D1E12427A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1F0E4-0CFF-4BC5-8848-B1A361E07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5D919-D42A-4F36-ACB6-EA46B819D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CEF07-6021-47B0-9203-A2BA45E51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FDAB4-FD3F-43ED-9E50-275D7BE01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C40C3-0C17-437E-AD0B-2E10E33BB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E25D3-25D8-4F23-A010-E22904A9C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B42FF-4915-441D-8B38-39D2AEC2F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F9621-DD2B-481A-BC2A-BDD0B8337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6E57A-F7C6-4198-9771-1D0331DAA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FB973-50C6-42AA-A62A-5A28D3F00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B174F-EF42-47C6-A94A-C33E5D6F5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hidden">
            <a:xfrm>
              <a:off x="0" y="0"/>
              <a:ext cx="287" cy="4319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5472" y="0"/>
              <a:ext cx="287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AutoShape 4"/>
            <p:cNvSpPr>
              <a:spLocks noChangeArrowheads="1"/>
            </p:cNvSpPr>
            <p:nvPr/>
          </p:nvSpPr>
          <p:spPr bwMode="hidden">
            <a:xfrm rot="-10800000" flipH="1" flipV="1">
              <a:off x="0" y="0"/>
              <a:ext cx="5759" cy="240"/>
            </a:xfrm>
            <a:custGeom>
              <a:avLst/>
              <a:gdLst>
                <a:gd name="G0" fmla="+- 1089 0 0"/>
                <a:gd name="G1" fmla="+- 21600 0 1089"/>
                <a:gd name="G2" fmla="*/ 1089 1 2"/>
                <a:gd name="G3" fmla="+- 21600 0 G2"/>
                <a:gd name="G4" fmla="+/ 1089 21600 2"/>
                <a:gd name="G5" fmla="+/ G1 0 2"/>
                <a:gd name="G6" fmla="*/ 21600 21600 1089"/>
                <a:gd name="G7" fmla="*/ G6 1 2"/>
                <a:gd name="G8" fmla="+- 21600 0 G7"/>
                <a:gd name="G9" fmla="*/ 21600 1 2"/>
                <a:gd name="G10" fmla="+- 1089 0 G9"/>
                <a:gd name="G11" fmla="?: G10 G8 0"/>
                <a:gd name="G12" fmla="?: G10 G7 21600"/>
                <a:gd name="T0" fmla="*/ 21055 w 21600"/>
                <a:gd name="T1" fmla="*/ 10800 h 21600"/>
                <a:gd name="T2" fmla="*/ 10800 w 21600"/>
                <a:gd name="T3" fmla="*/ 21600 h 21600"/>
                <a:gd name="T4" fmla="*/ 545 w 21600"/>
                <a:gd name="T5" fmla="*/ 10800 h 21600"/>
                <a:gd name="T6" fmla="*/ 10800 w 21600"/>
                <a:gd name="T7" fmla="*/ 0 h 21600"/>
                <a:gd name="T8" fmla="*/ 2345 w 21600"/>
                <a:gd name="T9" fmla="*/ 2345 h 21600"/>
                <a:gd name="T10" fmla="*/ 19255 w 21600"/>
                <a:gd name="T11" fmla="*/ 192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9" y="21600"/>
                  </a:lnTo>
                  <a:lnTo>
                    <a:pt x="20511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hidden">
            <a:xfrm flipV="1">
              <a:off x="0" y="3984"/>
              <a:ext cx="5759" cy="335"/>
            </a:xfrm>
            <a:custGeom>
              <a:avLst/>
              <a:gdLst>
                <a:gd name="G0" fmla="+- 1165 0 0"/>
                <a:gd name="G1" fmla="+- 21600 0 1165"/>
                <a:gd name="G2" fmla="*/ 1165 1 2"/>
                <a:gd name="G3" fmla="+- 21600 0 G2"/>
                <a:gd name="G4" fmla="+/ 1165 21600 2"/>
                <a:gd name="G5" fmla="+/ G1 0 2"/>
                <a:gd name="G6" fmla="*/ 21600 21600 1165"/>
                <a:gd name="G7" fmla="*/ G6 1 2"/>
                <a:gd name="G8" fmla="+- 21600 0 G7"/>
                <a:gd name="G9" fmla="*/ 21600 1 2"/>
                <a:gd name="G10" fmla="+- 1165 0 G9"/>
                <a:gd name="G11" fmla="?: G10 G8 0"/>
                <a:gd name="G12" fmla="?: G10 G7 21600"/>
                <a:gd name="T0" fmla="*/ 21017 w 21600"/>
                <a:gd name="T1" fmla="*/ 10800 h 21600"/>
                <a:gd name="T2" fmla="*/ 10800 w 21600"/>
                <a:gd name="T3" fmla="*/ 21600 h 21600"/>
                <a:gd name="T4" fmla="*/ 583 w 21600"/>
                <a:gd name="T5" fmla="*/ 10800 h 21600"/>
                <a:gd name="T6" fmla="*/ 10800 w 21600"/>
                <a:gd name="T7" fmla="*/ 0 h 21600"/>
                <a:gd name="T8" fmla="*/ 2383 w 21600"/>
                <a:gd name="T9" fmla="*/ 2383 h 21600"/>
                <a:gd name="T10" fmla="*/ 19217 w 21600"/>
                <a:gd name="T11" fmla="*/ 1921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165" y="21600"/>
                  </a:lnTo>
                  <a:lnTo>
                    <a:pt x="20435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0" name="Rectangle 6" descr="Коричневый мрамор"/>
            <p:cNvSpPr>
              <a:spLocks noChangeArrowheads="1"/>
            </p:cNvSpPr>
            <p:nvPr/>
          </p:nvSpPr>
          <p:spPr bwMode="grayWhite">
            <a:xfrm>
              <a:off x="288" y="192"/>
              <a:ext cx="5184" cy="3792"/>
            </a:xfrm>
            <a:prstGeom prst="rect">
              <a:avLst/>
            </a:prstGeom>
            <a:blipFill dpi="0" rotWithShape="0">
              <a:blip r:embed="rId1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32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i="1" smtClean="0">
                <a:solidFill>
                  <a:schemeClr val="folHlink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i="1" smtClean="0">
                <a:solidFill>
                  <a:schemeClr val="folHlink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i="1" smtClean="0">
                <a:solidFill>
                  <a:schemeClr val="folHlink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CB7C566-ED65-47E1-9269-CAFA4E62A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sz="6000" b="1" u="sng" dirty="0" smtClean="0">
                <a:solidFill>
                  <a:srgbClr val="FFFF00"/>
                </a:solidFill>
              </a:rPr>
              <a:t>Финикийские мореплаватели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FF00"/>
                </a:solidFill>
              </a:rPr>
              <a:t>План урока.</a:t>
            </a:r>
          </a:p>
        </p:txBody>
      </p:sp>
      <p:sp>
        <p:nvSpPr>
          <p:cNvPr id="5123" name="Rectangle 3" descr="Каштан"/>
          <p:cNvSpPr>
            <a:spLocks noGrp="1" noChangeArrowheads="1"/>
          </p:cNvSpPr>
          <p:nvPr>
            <p:ph type="body" idx="1"/>
          </p:nvPr>
        </p:nvSpPr>
        <p:spPr>
          <a:xfrm>
            <a:off x="685800" y="2057400"/>
            <a:ext cx="7772400" cy="3429000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1.Природа Финикии и занятия финикийцев.</a:t>
            </a:r>
          </a:p>
          <a:p>
            <a:pPr>
              <a:buFont typeface="Monotype Sorts" pitchFamily="2" charset="2"/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2.Города и колонии Финикии.</a:t>
            </a:r>
            <a:endParaRPr lang="ru-RU" sz="4000" dirty="0" smtClean="0">
              <a:solidFill>
                <a:srgbClr val="FFFF00"/>
              </a:solidFill>
            </a:endParaRPr>
          </a:p>
          <a:p>
            <a:pPr>
              <a:buFont typeface="Monotype Sorts" pitchFamily="2" charset="2"/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3.Культура и наука </a:t>
            </a:r>
            <a:r>
              <a:rPr lang="ru-RU" sz="4000" b="1" dirty="0" err="1" smtClean="0">
                <a:solidFill>
                  <a:srgbClr val="FFFF00"/>
                </a:solidFill>
              </a:rPr>
              <a:t>финикий-цев</a:t>
            </a:r>
            <a:r>
              <a:rPr lang="ru-RU" sz="4000" b="1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FF00"/>
                </a:solidFill>
              </a:rPr>
              <a:t>Задание на урок.</a:t>
            </a:r>
          </a:p>
        </p:txBody>
      </p:sp>
      <p:sp>
        <p:nvSpPr>
          <p:cNvPr id="12291" name="Rectangle 3" descr="Пергамент"/>
          <p:cNvSpPr>
            <a:spLocks noGrp="1" noChangeArrowheads="1"/>
          </p:cNvSpPr>
          <p:nvPr>
            <p:ph type="body" idx="1"/>
          </p:nvPr>
        </p:nvSpPr>
        <p:spPr>
          <a:xfrm>
            <a:off x="685800" y="1874838"/>
            <a:ext cx="7772400" cy="3786187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6000" b="1" dirty="0" smtClean="0">
                <a:solidFill>
                  <a:srgbClr val="800080"/>
                </a:solidFill>
              </a:rPr>
              <a:t>Чем объяснить взлет могущества Финикии в начале </a:t>
            </a:r>
            <a:r>
              <a:rPr lang="en-US" sz="6000" b="1" dirty="0" smtClean="0">
                <a:solidFill>
                  <a:srgbClr val="800080"/>
                </a:solidFill>
              </a:rPr>
              <a:t>I</a:t>
            </a:r>
            <a:r>
              <a:rPr lang="ru-RU" sz="6000" b="1" dirty="0" smtClean="0">
                <a:solidFill>
                  <a:srgbClr val="800080"/>
                </a:solidFill>
              </a:rPr>
              <a:t> тыс. до н.э.?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0763" cy="612775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smtClean="0">
                <a:solidFill>
                  <a:srgbClr val="FFFF00"/>
                </a:solidFill>
                <a:effectLst/>
              </a:rPr>
              <a:t>1.Природа Финикии и занятия финикийцев.</a:t>
            </a:r>
          </a:p>
        </p:txBody>
      </p:sp>
      <p:sp>
        <p:nvSpPr>
          <p:cNvPr id="6147" name="Rectangle 3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573588" y="836613"/>
            <a:ext cx="4246562" cy="5472112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800" b="1" smtClean="0">
                <a:solidFill>
                  <a:srgbClr val="660033"/>
                </a:solidFill>
              </a:rPr>
              <a:t>На восточном побере-жье Средиземного мо-ря в 3-2 тыс.до н.э. воз никли города фини-кийцев.</a:t>
            </a:r>
          </a:p>
          <a:p>
            <a:pPr algn="ctr">
              <a:buFont typeface="Monotype Sorts" pitchFamily="2" charset="2"/>
              <a:buNone/>
            </a:pPr>
            <a:r>
              <a:rPr lang="ru-RU" sz="2800" b="1" smtClean="0">
                <a:solidFill>
                  <a:srgbClr val="660033"/>
                </a:solidFill>
              </a:rPr>
              <a:t>Самыми большими го-родами Финикии бы-ли Тир, Сидон и Библ. </a:t>
            </a:r>
          </a:p>
          <a:p>
            <a:pPr algn="ctr">
              <a:buFont typeface="Monotype Sorts" pitchFamily="2" charset="2"/>
              <a:buNone/>
            </a:pPr>
            <a:r>
              <a:rPr lang="ru-RU" sz="2800" b="1" smtClean="0">
                <a:solidFill>
                  <a:srgbClr val="9900CC"/>
                </a:solidFill>
              </a:rPr>
              <a:t>Каким занятиям благо-приятствовали при-родные условия Фи-никии?</a:t>
            </a:r>
          </a:p>
        </p:txBody>
      </p:sp>
      <p:pic>
        <p:nvPicPr>
          <p:cNvPr id="6148" name="Picture 6" descr="1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539750" y="836613"/>
            <a:ext cx="3956050" cy="475297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647700" y="5734050"/>
            <a:ext cx="37084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Финикия во 2 тыс. до н.э.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2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952500" y="765175"/>
            <a:ext cx="7364413" cy="474186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701675" y="76200"/>
            <a:ext cx="7772400" cy="60960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2.Города и колонии Финикии.</a:t>
            </a:r>
          </a:p>
        </p:txBody>
      </p:sp>
      <p:sp>
        <p:nvSpPr>
          <p:cNvPr id="7172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282575" y="5589588"/>
            <a:ext cx="8610600" cy="1143000"/>
          </a:xfrm>
          <a:blipFill dpi="0" rotWithShape="0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b="1" smtClean="0">
                <a:solidFill>
                  <a:srgbClr val="660033"/>
                </a:solidFill>
              </a:rPr>
              <a:t>Подумайте, что могли покупать и продавать финикийцы?</a:t>
            </a:r>
          </a:p>
        </p:txBody>
      </p:sp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3424238"/>
            <a:ext cx="28575" cy="9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3588" y="3424238"/>
            <a:ext cx="28575" cy="95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196975"/>
            <a:ext cx="4032250" cy="39878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50825" y="5516563"/>
            <a:ext cx="4294188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 pitchFamily="18" charset="0"/>
              </a:rPr>
              <a:t>Разгрузка торгового корабля.</a:t>
            </a:r>
          </a:p>
        </p:txBody>
      </p:sp>
      <p:sp>
        <p:nvSpPr>
          <p:cNvPr id="8196" name="Rectangle 7" descr="Упаковочная бумага"/>
          <p:cNvSpPr>
            <a:spLocks noChangeArrowheads="1"/>
          </p:cNvSpPr>
          <p:nvPr/>
        </p:nvSpPr>
        <p:spPr bwMode="auto">
          <a:xfrm>
            <a:off x="4572000" y="908050"/>
            <a:ext cx="4176713" cy="5329238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76200">
            <a:solidFill>
              <a:schemeClr val="tx2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sz="2800" b="1">
                <a:solidFill>
                  <a:srgbClr val="660033"/>
                </a:solidFill>
                <a:latin typeface="Times New Roman" pitchFamily="18" charset="0"/>
              </a:rPr>
              <a:t>Египет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>
                <a:solidFill>
                  <a:srgbClr val="800080"/>
                </a:solidFill>
                <a:latin typeface="Times New Roman" pitchFamily="18" charset="0"/>
              </a:rPr>
              <a:t>Зерно,сладости, фрукты,папирус,серебро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sz="2800" b="1" u="sng">
                <a:solidFill>
                  <a:srgbClr val="660033"/>
                </a:solidFill>
                <a:latin typeface="Times New Roman" pitchFamily="18" charset="0"/>
              </a:rPr>
              <a:t>Вавилон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>
                <a:solidFill>
                  <a:srgbClr val="800080"/>
                </a:solidFill>
                <a:latin typeface="Times New Roman" pitchFamily="18" charset="0"/>
              </a:rPr>
              <a:t>Зерно,финики шкуры,глиняная посуда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sz="2800" b="1" u="sng">
                <a:solidFill>
                  <a:srgbClr val="660033"/>
                </a:solidFill>
                <a:latin typeface="Times New Roman" pitchFamily="18" charset="0"/>
              </a:rPr>
              <a:t>Финикия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>
                <a:solidFill>
                  <a:srgbClr val="800080"/>
                </a:solidFill>
                <a:latin typeface="Times New Roman" pitchFamily="18" charset="0"/>
              </a:rPr>
              <a:t>Оливковое масло,вино стакло,пурпурные ткани,дерево,рабы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>
                <a:solidFill>
                  <a:srgbClr val="800080"/>
                </a:solidFill>
                <a:latin typeface="Times New Roman" pitchFamily="18" charset="0"/>
              </a:rPr>
              <a:t> </a:t>
            </a:r>
            <a:r>
              <a:rPr lang="ru-RU" sz="2800" b="1" u="sng">
                <a:solidFill>
                  <a:srgbClr val="660033"/>
                </a:solidFill>
                <a:latin typeface="Times New Roman" pitchFamily="18" charset="0"/>
              </a:rPr>
              <a:t>Греция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5000"/>
              <a:buFont typeface="Monotype Sorts" pitchFamily="2" charset="2"/>
              <a:buNone/>
            </a:pPr>
            <a:r>
              <a:rPr lang="ru-RU" b="1">
                <a:solidFill>
                  <a:srgbClr val="800080"/>
                </a:solidFill>
                <a:latin typeface="Times New Roman" pitchFamily="18" charset="0"/>
              </a:rPr>
              <a:t>Зерно,вино,ткани</a:t>
            </a:r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title"/>
          </p:nvPr>
        </p:nvSpPr>
        <p:spPr>
          <a:xfrm>
            <a:off x="701675" y="76200"/>
            <a:ext cx="7772400" cy="609600"/>
          </a:xfrm>
          <a:gradFill rotWithShape="0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smtClean="0">
                <a:solidFill>
                  <a:srgbClr val="FFFF00"/>
                </a:solidFill>
                <a:effectLst/>
              </a:rPr>
              <a:t>2.Города и колонии Финикии.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685800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smtClean="0">
                <a:effectLst/>
              </a:rPr>
              <a:t>3.Города и колонии Финикии.</a:t>
            </a:r>
          </a:p>
        </p:txBody>
      </p:sp>
      <p:sp>
        <p:nvSpPr>
          <p:cNvPr id="9219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801688"/>
            <a:ext cx="4875213" cy="5867400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smtClean="0">
                <a:solidFill>
                  <a:srgbClr val="660033"/>
                </a:solidFill>
              </a:rPr>
              <a:t>Финикийцы во всем мире славились как лучшие моряки и кораблестрои-тели.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smtClean="0">
                <a:solidFill>
                  <a:srgbClr val="800080"/>
                </a:solidFill>
              </a:rPr>
              <a:t>Какие природные условия способствовали развитию кораблестроения в Фини-кии?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ru-RU" sz="2800" b="1" smtClean="0">
                <a:solidFill>
                  <a:srgbClr val="800080"/>
                </a:solidFill>
              </a:rPr>
              <a:t>Вспомните корабли Египта и Междуречья. Что помо-гало финикийским кораб-лям быть более устойчи-выми и подвижными на воде?</a:t>
            </a:r>
          </a:p>
        </p:txBody>
      </p:sp>
      <p:pic>
        <p:nvPicPr>
          <p:cNvPr id="9220" name="Picture 6" descr="3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 bwMode="auto">
          <a:xfrm>
            <a:off x="179388" y="1177925"/>
            <a:ext cx="3813175" cy="505936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44450"/>
            <a:ext cx="7772400" cy="576263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smtClean="0">
                <a:solidFill>
                  <a:srgbClr val="FFFF00"/>
                </a:solidFill>
                <a:effectLst/>
              </a:rPr>
              <a:t>2.Города и колонии Финикии.</a:t>
            </a:r>
          </a:p>
        </p:txBody>
      </p:sp>
      <p:sp>
        <p:nvSpPr>
          <p:cNvPr id="10243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5229225"/>
            <a:ext cx="8569325" cy="1439863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800" b="1" smtClean="0">
                <a:solidFill>
                  <a:srgbClr val="993366"/>
                </a:solidFill>
              </a:rPr>
              <a:t>Прочитайте в учебнике на стр.72 пункт 3 и скажите,                                                                    Ч</a:t>
            </a:r>
            <a:r>
              <a:rPr lang="ru-RU" sz="2800" b="1" smtClean="0">
                <a:solidFill>
                  <a:srgbClr val="800080"/>
                </a:solidFill>
              </a:rPr>
              <a:t>то такое колония и какова цель ее основания?</a:t>
            </a:r>
          </a:p>
        </p:txBody>
      </p:sp>
      <p:pic>
        <p:nvPicPr>
          <p:cNvPr id="10244" name="Picture 6" descr="2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504825" y="685800"/>
            <a:ext cx="8207375" cy="447198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115888"/>
            <a:ext cx="7772400" cy="574675"/>
          </a:xfrm>
          <a:gradFill rotWithShape="1">
            <a:gsLst>
              <a:gs pos="0">
                <a:schemeClr val="bg1"/>
              </a:gs>
              <a:gs pos="50000">
                <a:schemeClr val="bg2"/>
              </a:gs>
              <a:gs pos="100000">
                <a:schemeClr val="bg1"/>
              </a:gs>
            </a:gsLst>
            <a:lin ang="5400000" scaled="1"/>
          </a:gradFill>
          <a:ln w="76200">
            <a:solidFill>
              <a:schemeClr val="tx2"/>
            </a:solidFill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FFFF00"/>
                </a:solidFill>
                <a:effectLst/>
              </a:rPr>
              <a:t>4.Культура и наука финикийцев.</a:t>
            </a:r>
          </a:p>
        </p:txBody>
      </p:sp>
      <p:sp>
        <p:nvSpPr>
          <p:cNvPr id="11267" name="Rectangle 4" descr="Упаковоч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908050"/>
            <a:ext cx="3889375" cy="5111750"/>
          </a:xfrm>
          <a:blipFill dpi="0" rotWithShape="1">
            <a:blip r:embed="rId2" cstate="print"/>
            <a:srcRect/>
            <a:tile tx="0" ty="0" sx="100000" sy="100000" flip="none" algn="tl"/>
          </a:blipFill>
          <a:ln w="76200">
            <a:solidFill>
              <a:schemeClr val="tx2"/>
            </a:solidFill>
          </a:ln>
        </p:spPr>
        <p:txBody>
          <a:bodyPr/>
          <a:lstStyle/>
          <a:p>
            <a:pPr algn="ctr">
              <a:buFont typeface="Monotype Sorts" pitchFamily="2" charset="2"/>
              <a:buNone/>
            </a:pPr>
            <a:r>
              <a:rPr lang="ru-RU" sz="2400" b="1" smtClean="0">
                <a:solidFill>
                  <a:srgbClr val="660033"/>
                </a:solidFill>
              </a:rPr>
              <a:t>При создании своего ал-фавита финикийцы использовали опыт египтян и вавилонян.</a:t>
            </a:r>
          </a:p>
          <a:p>
            <a:pPr algn="ctr">
              <a:buFont typeface="Monotype Sorts" pitchFamily="2" charset="2"/>
              <a:buNone/>
            </a:pPr>
            <a:r>
              <a:rPr lang="ru-RU" sz="2400" b="1" smtClean="0">
                <a:solidFill>
                  <a:srgbClr val="660033"/>
                </a:solidFill>
              </a:rPr>
              <a:t>Алфавит состоял из 22 букв, обозначающих только согласные звуки.</a:t>
            </a:r>
          </a:p>
          <a:p>
            <a:pPr algn="ctr">
              <a:buFont typeface="Monotype Sorts" pitchFamily="2" charset="2"/>
              <a:buNone/>
            </a:pPr>
            <a:r>
              <a:rPr lang="ru-RU" sz="2400" b="1" smtClean="0">
                <a:solidFill>
                  <a:srgbClr val="800080"/>
                </a:solidFill>
              </a:rPr>
              <a:t>Почему именно в Фини-кии появился первый алфавит? Кому в Фи-никии было необхо-димо уметь писать?</a:t>
            </a:r>
          </a:p>
        </p:txBody>
      </p:sp>
      <p:pic>
        <p:nvPicPr>
          <p:cNvPr id="11268" name="Picture 7" descr="1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684213" y="981075"/>
            <a:ext cx="3743325" cy="1760538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1269" name="Picture 8" descr="2"/>
          <p:cNvPicPr>
            <a:picLocks noChangeAspect="1" noChangeArrowheads="1"/>
          </p:cNvPicPr>
          <p:nvPr/>
        </p:nvPicPr>
        <p:blipFill>
          <a:blip r:embed="rId4" cstate="print">
            <a:lum bright="-6000" contrast="18000"/>
          </a:blip>
          <a:srcRect/>
          <a:stretch>
            <a:fillRect/>
          </a:stretch>
        </p:blipFill>
        <p:spPr bwMode="auto">
          <a:xfrm>
            <a:off x="684213" y="3213100"/>
            <a:ext cx="3743325" cy="181451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755650" y="5229225"/>
            <a:ext cx="35306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</a:rPr>
              <a:t>Образцы финикийского</a:t>
            </a:r>
          </a:p>
          <a:p>
            <a:pPr algn="ctr"/>
            <a:r>
              <a:rPr lang="ru-RU" b="1" dirty="0">
                <a:latin typeface="Times New Roman" pitchFamily="18" charset="0"/>
              </a:rPr>
              <a:t>письма.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ричневый мрамор">
  <a:themeElements>
    <a:clrScheme name="Коричневый мрамор 1">
      <a:dk1>
        <a:srgbClr val="000000"/>
      </a:dk1>
      <a:lt1>
        <a:srgbClr val="EAEAEA"/>
      </a:lt1>
      <a:dk2>
        <a:srgbClr val="996633"/>
      </a:dk2>
      <a:lt2>
        <a:srgbClr val="FFCC66"/>
      </a:lt2>
      <a:accent1>
        <a:srgbClr val="3366FF"/>
      </a:accent1>
      <a:accent2>
        <a:srgbClr val="60371C"/>
      </a:accent2>
      <a:accent3>
        <a:srgbClr val="CAB8AD"/>
      </a:accent3>
      <a:accent4>
        <a:srgbClr val="C8C8C8"/>
      </a:accent4>
      <a:accent5>
        <a:srgbClr val="ADB8FF"/>
      </a:accent5>
      <a:accent6>
        <a:srgbClr val="563118"/>
      </a:accent6>
      <a:hlink>
        <a:srgbClr val="FF0033"/>
      </a:hlink>
      <a:folHlink>
        <a:srgbClr val="CC9967"/>
      </a:folHlink>
    </a:clrScheme>
    <a:fontScheme name="Коричневый мрамор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 Cyr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 Cyr" charset="-52"/>
          </a:defRPr>
        </a:defPPr>
      </a:lstStyle>
    </a:lnDef>
  </a:objectDefaults>
  <a:extraClrSchemeLst>
    <a:extraClrScheme>
      <a:clrScheme name="Коричневый мрамор 1">
        <a:dk1>
          <a:srgbClr val="000000"/>
        </a:dk1>
        <a:lt1>
          <a:srgbClr val="EAEAEA"/>
        </a:lt1>
        <a:dk2>
          <a:srgbClr val="996633"/>
        </a:dk2>
        <a:lt2>
          <a:srgbClr val="FFCC66"/>
        </a:lt2>
        <a:accent1>
          <a:srgbClr val="3366FF"/>
        </a:accent1>
        <a:accent2>
          <a:srgbClr val="60371C"/>
        </a:accent2>
        <a:accent3>
          <a:srgbClr val="CAB8AD"/>
        </a:accent3>
        <a:accent4>
          <a:srgbClr val="C8C8C8"/>
        </a:accent4>
        <a:accent5>
          <a:srgbClr val="ADB8FF"/>
        </a:accent5>
        <a:accent6>
          <a:srgbClr val="563118"/>
        </a:accent6>
        <a:hlink>
          <a:srgbClr val="FF0033"/>
        </a:hlink>
        <a:folHlink>
          <a:srgbClr val="CC99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ричневый мрамор 2">
        <a:dk1>
          <a:srgbClr val="000000"/>
        </a:dk1>
        <a:lt1>
          <a:srgbClr val="EAEAEA"/>
        </a:lt1>
        <a:dk2>
          <a:srgbClr val="CC9900"/>
        </a:dk2>
        <a:lt2>
          <a:srgbClr val="FFCC66"/>
        </a:lt2>
        <a:accent1>
          <a:srgbClr val="FF9933"/>
        </a:accent1>
        <a:accent2>
          <a:srgbClr val="996600"/>
        </a:accent2>
        <a:accent3>
          <a:srgbClr val="E2CAAA"/>
        </a:accent3>
        <a:accent4>
          <a:srgbClr val="C8C8C8"/>
        </a:accent4>
        <a:accent5>
          <a:srgbClr val="FFCAAD"/>
        </a:accent5>
        <a:accent6>
          <a:srgbClr val="8A5C00"/>
        </a:accent6>
        <a:hlink>
          <a:srgbClr val="FF505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оричневый мрамор 3">
        <a:dk1>
          <a:srgbClr val="5F5F5F"/>
        </a:dk1>
        <a:lt1>
          <a:srgbClr val="FFFFFF"/>
        </a:lt1>
        <a:dk2>
          <a:srgbClr val="B2B2B2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DADADA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оричневый мрамор 1">
    <a:dk1>
      <a:srgbClr val="000000"/>
    </a:dk1>
    <a:lt1>
      <a:srgbClr val="EAEAEA"/>
    </a:lt1>
    <a:dk2>
      <a:srgbClr val="996633"/>
    </a:dk2>
    <a:lt2>
      <a:srgbClr val="FFCC66"/>
    </a:lt2>
    <a:accent1>
      <a:srgbClr val="3366FF"/>
    </a:accent1>
    <a:accent2>
      <a:srgbClr val="60371C"/>
    </a:accent2>
    <a:accent3>
      <a:srgbClr val="CAB8AD"/>
    </a:accent3>
    <a:accent4>
      <a:srgbClr val="C8C8C8"/>
    </a:accent4>
    <a:accent5>
      <a:srgbClr val="ADB8FF"/>
    </a:accent5>
    <a:accent6>
      <a:srgbClr val="563118"/>
    </a:accent6>
    <a:hlink>
      <a:srgbClr val="FF0033"/>
    </a:hlink>
    <a:folHlink>
      <a:srgbClr val="CC99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D:\MSOffice\Шаблоны\Дизайны презентаций\Коричневый мрамор.pot</Template>
  <TotalTime>419</TotalTime>
  <Words>238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Коричневый мрамор</vt:lpstr>
      <vt:lpstr>Финикийские мореплаватели</vt:lpstr>
      <vt:lpstr>План урока.</vt:lpstr>
      <vt:lpstr>Задание на урок.</vt:lpstr>
      <vt:lpstr>1.Природа Финикии и занятия финикийцев.</vt:lpstr>
      <vt:lpstr>2.Города и колонии Финикии.</vt:lpstr>
      <vt:lpstr>2.Города и колонии Финикии.</vt:lpstr>
      <vt:lpstr>3.Города и колонии Финикии.</vt:lpstr>
      <vt:lpstr>2.Города и колонии Финикии.</vt:lpstr>
      <vt:lpstr>4.Культура и наука финикийцев.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Финикийские мореплаватели.</dc:title>
  <dc:creator> </dc:creator>
  <cp:lastModifiedBy>Никола</cp:lastModifiedBy>
  <cp:revision>23</cp:revision>
  <dcterms:created xsi:type="dcterms:W3CDTF">1995-11-07T22:49:56Z</dcterms:created>
  <dcterms:modified xsi:type="dcterms:W3CDTF">2015-12-04T12:37:21Z</dcterms:modified>
</cp:coreProperties>
</file>