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0"/>
  </p:notesMasterIdLst>
  <p:sldIdLst>
    <p:sldId id="265" r:id="rId2"/>
    <p:sldId id="263" r:id="rId3"/>
    <p:sldId id="262" r:id="rId4"/>
    <p:sldId id="260" r:id="rId5"/>
    <p:sldId id="257" r:id="rId6"/>
    <p:sldId id="271" r:id="rId7"/>
    <p:sldId id="272" r:id="rId8"/>
    <p:sldId id="273" r:id="rId9"/>
    <p:sldId id="274" r:id="rId10"/>
    <p:sldId id="261" r:id="rId11"/>
    <p:sldId id="266" r:id="rId12"/>
    <p:sldId id="267" r:id="rId13"/>
    <p:sldId id="268" r:id="rId14"/>
    <p:sldId id="275" r:id="rId15"/>
    <p:sldId id="269" r:id="rId16"/>
    <p:sldId id="270" r:id="rId17"/>
    <p:sldId id="259" r:id="rId18"/>
    <p:sldId id="25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43" autoAdjust="0"/>
    <p:restoredTop sz="94660"/>
  </p:normalViewPr>
  <p:slideViewPr>
    <p:cSldViewPr>
      <p:cViewPr>
        <p:scale>
          <a:sx n="100" d="100"/>
          <a:sy n="100" d="100"/>
        </p:scale>
        <p:origin x="-25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381F38-5D2C-404D-A753-512233AF8076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80519E-CEE9-45F6-A1A7-181538329E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815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80519E-CEE9-45F6-A1A7-181538329EE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203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A90392-87C5-43D1-A6B6-79CB57984B5E}" type="datetimeFigureOut">
              <a:rPr lang="ru-RU" smtClean="0"/>
              <a:t>08.12.2013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181FB69-ED3B-4869-A441-AF325AAC6CA5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90392-87C5-43D1-A6B6-79CB57984B5E}" type="datetimeFigureOut">
              <a:rPr lang="ru-RU" smtClean="0"/>
              <a:t>08.12.2013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FB69-ED3B-4869-A441-AF325AAC6CA5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90392-87C5-43D1-A6B6-79CB57984B5E}" type="datetimeFigureOut">
              <a:rPr lang="ru-RU" smtClean="0"/>
              <a:t>08.12.2013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FB69-ED3B-4869-A441-AF325AAC6CA5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90392-87C5-43D1-A6B6-79CB57984B5E}" type="datetimeFigureOut">
              <a:rPr lang="ru-RU" smtClean="0"/>
              <a:t>08.12.2013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FB69-ED3B-4869-A441-AF325AAC6CA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90392-87C5-43D1-A6B6-79CB57984B5E}" type="datetimeFigureOut">
              <a:rPr lang="ru-RU" smtClean="0"/>
              <a:t>08.12.2013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FB69-ED3B-4869-A441-AF325AAC6CA5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90392-87C5-43D1-A6B6-79CB57984B5E}" type="datetimeFigureOut">
              <a:rPr lang="ru-RU" smtClean="0"/>
              <a:t>08.12.2013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FB69-ED3B-4869-A441-AF325AAC6CA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90392-87C5-43D1-A6B6-79CB57984B5E}" type="datetimeFigureOut">
              <a:rPr lang="ru-RU" smtClean="0"/>
              <a:t>08.12.2013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FB69-ED3B-4869-A441-AF325AAC6CA5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90392-87C5-43D1-A6B6-79CB57984B5E}" type="datetimeFigureOut">
              <a:rPr lang="ru-RU" smtClean="0"/>
              <a:t>08.12.2013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FB69-ED3B-4869-A441-AF325AAC6CA5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90392-87C5-43D1-A6B6-79CB57984B5E}" type="datetimeFigureOut">
              <a:rPr lang="ru-RU" smtClean="0"/>
              <a:t>08.12.2013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FB69-ED3B-4869-A441-AF325AAC6CA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90392-87C5-43D1-A6B6-79CB57984B5E}" type="datetimeFigureOut">
              <a:rPr lang="ru-RU" smtClean="0"/>
              <a:t>08.12.2013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FB69-ED3B-4869-A441-AF325AAC6CA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90392-87C5-43D1-A6B6-79CB57984B5E}" type="datetimeFigureOut">
              <a:rPr lang="ru-RU" smtClean="0"/>
              <a:t>08.12.2013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FB69-ED3B-4869-A441-AF325AAC6CA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3A90392-87C5-43D1-A6B6-79CB57984B5E}" type="datetimeFigureOut">
              <a:rPr lang="ru-RU" smtClean="0"/>
              <a:t>08.12.2013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181FB69-ED3B-4869-A441-AF325AAC6CA5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 algn="r">
              <a:buNone/>
            </a:pPr>
            <a:r>
              <a:rPr lang="ru-RU" dirty="0" smtClean="0"/>
              <a:t>МКОУ «СОШ №1» г. Поворино </a:t>
            </a:r>
          </a:p>
          <a:p>
            <a:pPr marL="0" indent="0" algn="r">
              <a:buNone/>
            </a:pPr>
            <a:r>
              <a:rPr lang="ru-RU" dirty="0" smtClean="0"/>
              <a:t>Учитель истории Латышева Е.А.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Тема:  Древний Вавилон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61869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9848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Вавилонское царство</a:t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Старовавилонский период </a:t>
            </a:r>
            <a:br>
              <a:rPr lang="ru-RU" sz="1800" b="1" dirty="0" smtClean="0">
                <a:latin typeface="Arial" pitchFamily="34" charset="0"/>
                <a:cs typeface="Arial" pitchFamily="34" charset="0"/>
              </a:rPr>
            </a:b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(ок. 1894 — ок. 1595 гг. до н. э.)</a:t>
            </a:r>
            <a:br>
              <a:rPr lang="ru-RU" sz="1800" b="1" dirty="0" smtClean="0">
                <a:latin typeface="Arial" pitchFamily="34" charset="0"/>
                <a:cs typeface="Arial" pitchFamily="34" charset="0"/>
              </a:rPr>
            </a:b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4645151" y="1988840"/>
            <a:ext cx="3803904" cy="412849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 </a:t>
            </a:r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Важной вехой в истории Вавилона стало правление царя Хаммурапи 1792-1750 г.г до н.э.</a:t>
            </a:r>
          </a:p>
          <a:p>
            <a:pPr algn="ctr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442908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Скульптурный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портрет Хаммурапи.</a:t>
            </a:r>
          </a:p>
          <a:p>
            <a:pPr marL="0" indent="0" algn="ctr">
              <a:buNone/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Сузы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. XVIII в. до н. э.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76872"/>
            <a:ext cx="1867504" cy="2451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5523140"/>
          </a:xfrm>
        </p:spPr>
        <p:txBody>
          <a:bodyPr/>
          <a:lstStyle/>
          <a:p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Долгое время города </a:t>
            </a: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Месопотамии 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воевали за право быть главным городом. Около 1750 г. до н.э. царь Вавилона Хаммурапи по очереди покорил соседних правителей и создал империю, охватывавшую почти всю Месопотамию - от Персидского залива до Ассирии </a:t>
            </a: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включительно. 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 flipV="1">
            <a:off x="323528" y="6370711"/>
            <a:ext cx="7745505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744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0" name="Picture 4" descr="C:\Users\admin\Desktop\shum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36912"/>
            <a:ext cx="2880320" cy="2168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56086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044295" cy="1584176"/>
          </a:xfrm>
        </p:spPr>
        <p:txBody>
          <a:bodyPr/>
          <a:lstStyle/>
          <a:p>
            <a:pPr lvl="0" algn="l">
              <a:spcBef>
                <a:spcPct val="20000"/>
              </a:spcBef>
            </a:pPr>
            <a:r>
              <a:rPr lang="ru-RU" dirty="0" smtClean="0"/>
              <a:t>      Законы Хаммурапи</a:t>
            </a:r>
            <a:r>
              <a:rPr lang="ru-RU" sz="1100" dirty="0" smtClean="0"/>
              <a:t/>
            </a:r>
            <a:br>
              <a:rPr lang="ru-RU" sz="1100" dirty="0" smtClean="0"/>
            </a:br>
            <a:r>
              <a:rPr lang="ru-RU" sz="1100" dirty="0" smtClean="0"/>
              <a:t>            </a:t>
            </a:r>
            <a:r>
              <a:rPr lang="ru-RU" sz="16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</a:t>
            </a:r>
            <a:r>
              <a:rPr lang="ru-RU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-это </a:t>
            </a:r>
            <a:r>
              <a:rPr lang="ru-RU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строгое непререкаемое предписание, правило, </a:t>
            </a:r>
            <a:r>
              <a:rPr lang="ru-RU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обязательное</a:t>
            </a:r>
            <a:br>
              <a:rPr lang="ru-RU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</a:t>
            </a:r>
            <a:r>
              <a:rPr lang="ru-RU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</a:t>
            </a:r>
            <a:r>
              <a:rPr lang="ru-RU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исполнению </a:t>
            </a:r>
            <a:r>
              <a:rPr lang="ru-RU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всеми гражданами данного государства. </a:t>
            </a:r>
            <a:r>
              <a:rPr lang="ru-RU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600" b="1" dirty="0" smtClean="0">
                <a:solidFill>
                  <a:schemeClr val="tx1"/>
                </a:solidFill>
              </a:rPr>
              <a:t>Хаммурапи и бог солнца </a:t>
            </a:r>
            <a:r>
              <a:rPr lang="ru-RU" sz="1600" b="1" dirty="0" err="1" smtClean="0">
                <a:solidFill>
                  <a:schemeClr val="tx1"/>
                </a:solidFill>
              </a:rPr>
              <a:t>Шамаш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355976" y="2240280"/>
            <a:ext cx="4464496" cy="3877056"/>
          </a:xfrm>
        </p:spPr>
        <p:txBody>
          <a:bodyPr>
            <a:normAutofit/>
          </a:bodyPr>
          <a:lstStyle/>
          <a:p>
            <a:r>
              <a:rPr lang="ru-RU" dirty="0" smtClean="0"/>
              <a:t>Цель создания:</a:t>
            </a:r>
          </a:p>
          <a:p>
            <a:pPr marL="0" indent="0" algn="ctr"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Приучить народ к дисциплине и хорошему поведению.  </a:t>
            </a:r>
          </a:p>
          <a:p>
            <a:pPr algn="ctr"/>
            <a:endParaRPr lang="ru-RU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Стелла из черного базальта найдена в 1901 году французскими археологами. Высота 2 метра.</a:t>
            </a:r>
          </a:p>
          <a:p>
            <a:pPr marL="0" indent="0" algn="ctr">
              <a:buNone/>
            </a:pP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Свод законов содержит 282 статьи. </a:t>
            </a:r>
            <a:endParaRPr lang="ru-RU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924944"/>
            <a:ext cx="1584176" cy="2217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78764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                                    </a:t>
            </a:r>
          </a:p>
          <a:p>
            <a:pPr marL="0" indent="0" algn="ctr">
              <a:buNone/>
            </a:pPr>
            <a:r>
              <a:rPr lang="ru-RU" dirty="0"/>
              <a:t>Работа с текстом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стр. 49-50</a:t>
            </a:r>
          </a:p>
          <a:p>
            <a:pPr marL="0" indent="0">
              <a:buNone/>
            </a:pPr>
            <a:r>
              <a:rPr lang="ru-RU" dirty="0" smtClean="0"/>
              <a:t>Как возникло и что означает выражение «око за око, зуб за зуб». 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Стр. 51-52  </a:t>
            </a:r>
          </a:p>
          <a:p>
            <a:pPr marL="0" indent="0">
              <a:buNone/>
            </a:pPr>
            <a:r>
              <a:rPr lang="ru-RU" dirty="0" smtClean="0"/>
              <a:t>Что в законах Хаммурапи вам кажется справедливым, а что нет?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группах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68167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916832"/>
            <a:ext cx="8496943" cy="42093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                                                Верховный правитель</a:t>
            </a:r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                                               Полный </a:t>
            </a:r>
            <a:r>
              <a:rPr lang="ru-RU" sz="2000" dirty="0"/>
              <a:t>собственник </a:t>
            </a:r>
            <a:r>
              <a:rPr lang="ru-RU" sz="2000" dirty="0" smtClean="0"/>
              <a:t>земли</a:t>
            </a:r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r>
              <a:rPr lang="ru-RU" sz="4000" dirty="0" smtClean="0">
                <a:solidFill>
                  <a:srgbClr val="C00000"/>
                </a:solidFill>
              </a:rPr>
              <a:t> Царь              </a:t>
            </a:r>
            <a:r>
              <a:rPr lang="ru-RU" sz="2000" dirty="0" smtClean="0"/>
              <a:t>Собственник жизни и имущества  поданных   </a:t>
            </a:r>
          </a:p>
          <a:p>
            <a:pPr marL="0" indent="0">
              <a:buNone/>
            </a:pPr>
            <a:r>
              <a:rPr lang="ru-RU" sz="2000" dirty="0" smtClean="0"/>
              <a:t>          </a:t>
            </a:r>
          </a:p>
          <a:p>
            <a:pPr marL="0" indent="0">
              <a:buNone/>
            </a:pPr>
            <a:r>
              <a:rPr lang="ru-RU" sz="2000" dirty="0" smtClean="0"/>
              <a:t>                                                Жрецы </a:t>
            </a:r>
            <a:r>
              <a:rPr lang="ru-RU" sz="2000" dirty="0"/>
              <a:t>– </a:t>
            </a:r>
            <a:r>
              <a:rPr lang="ru-RU" sz="2000" dirty="0" smtClean="0"/>
              <a:t> «рабы Богов» ,«рабы </a:t>
            </a:r>
            <a:r>
              <a:rPr lang="ru-RU" sz="2000" dirty="0"/>
              <a:t>царя»</a:t>
            </a:r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                                                За гос. наделял землей вельмож и чиновников </a:t>
            </a:r>
            <a:endParaRPr lang="ru-RU" sz="2000" dirty="0"/>
          </a:p>
          <a:p>
            <a:pPr marL="0" indent="0">
              <a:buNone/>
            </a:pPr>
            <a:endParaRPr lang="ru-RU" sz="2000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188640"/>
            <a:ext cx="7756263" cy="1435766"/>
          </a:xfrm>
        </p:spPr>
        <p:txBody>
          <a:bodyPr/>
          <a:lstStyle/>
          <a:p>
            <a:r>
              <a:rPr lang="ru-RU" dirty="0" smtClean="0"/>
              <a:t>Деспотия –</a:t>
            </a:r>
            <a:br>
              <a:rPr lang="ru-RU" dirty="0" smtClean="0"/>
            </a:br>
            <a:r>
              <a:rPr lang="ru-RU" sz="3600" dirty="0" smtClean="0"/>
              <a:t>неограниченная власть правителя 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1656643" y="2060848"/>
            <a:ext cx="1619213" cy="109556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1690576" y="2924944"/>
            <a:ext cx="1513272" cy="64875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765623" y="3861048"/>
            <a:ext cx="1296144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1583668" y="4005064"/>
            <a:ext cx="1692188" cy="64807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1493937" y="4329100"/>
            <a:ext cx="1730127" cy="108012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25697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sz="2800" dirty="0" smtClean="0"/>
              <a:t>Свободные люди со всеми правами</a:t>
            </a:r>
          </a:p>
          <a:p>
            <a:pPr algn="ctr"/>
            <a:endParaRPr lang="ru-RU" sz="2800" dirty="0" smtClean="0"/>
          </a:p>
          <a:p>
            <a:pPr marL="0" indent="0" algn="ctr">
              <a:buNone/>
            </a:pPr>
            <a:endParaRPr lang="ru-RU" sz="2800" dirty="0" smtClean="0"/>
          </a:p>
          <a:p>
            <a:pPr algn="ctr"/>
            <a:r>
              <a:rPr lang="ru-RU" sz="2800" dirty="0" smtClean="0"/>
              <a:t>Свободные люди лишенные некоторых прав 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Рабы  - военнопленные, не сумевший выплатить долг </a:t>
            </a:r>
            <a:r>
              <a:rPr lang="ru-RU" sz="2800" i="1" dirty="0" smtClean="0"/>
              <a:t>кредитору  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Подданные царя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8072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3836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dirty="0" smtClean="0"/>
              <a:t>Литература </a:t>
            </a:r>
          </a:p>
          <a:p>
            <a:pPr>
              <a:buNone/>
            </a:pPr>
            <a:r>
              <a:rPr lang="ru-RU" sz="1100" dirty="0" smtClean="0"/>
              <a:t>1.История древнего мира . 5 класс: учеб. для общеобразоват.учреждений/В.И.Уколова,Л.П.Маринович; под-ред. А.О.Чубарьяна;Рос.акад.образования,изд-во «Просвещение».-М.: Просвещение, 2012.</a:t>
            </a:r>
          </a:p>
          <a:p>
            <a:pPr algn="ctr">
              <a:buNone/>
            </a:pPr>
            <a:r>
              <a:rPr lang="ru-RU" sz="1800" dirty="0" smtClean="0"/>
              <a:t>Интернет-ресурсы</a:t>
            </a:r>
          </a:p>
          <a:p>
            <a:pPr>
              <a:buNone/>
            </a:pPr>
            <a:r>
              <a:rPr lang="ru-RU" sz="1100" b="1" dirty="0" smtClean="0"/>
              <a:t>1.</a:t>
            </a:r>
            <a:r>
              <a:rPr lang="en-US" sz="1100" b="1" dirty="0" smtClean="0"/>
              <a:t> </a:t>
            </a:r>
            <a:r>
              <a:rPr lang="en-US" sz="1100" dirty="0" smtClean="0"/>
              <a:t>http://ru.wikipedia.org/wiki/%C2%E0%E2%E8%EB%EE%ED</a:t>
            </a:r>
            <a:endParaRPr lang="ru-RU" sz="1100" dirty="0" smtClean="0"/>
          </a:p>
          <a:p>
            <a:pPr marL="0" indent="0">
              <a:buNone/>
            </a:pPr>
            <a:r>
              <a:rPr lang="ru-RU" sz="1100" b="1" dirty="0" smtClean="0"/>
              <a:t>2.</a:t>
            </a:r>
            <a:r>
              <a:rPr lang="en-US" sz="1100" dirty="0" smtClean="0"/>
              <a:t>http://images.yandex.ru/yandsearch?source=wiz&amp;text=%D0%B4%D1%80%D0%B5%D0%B2%D0%BD%D0%B8%D0%B9%20%D0%B2%D0%B0%D0%B2%D0%B8%D0%BB%D0%BE%D0%BD&amp;noreask=1&amp;pos=2&amp;rpt=simage&amp;lr=20694&amp;uinfo=sw-1331-sh-592-fw-1106-fh-448-pd-1&amp;img_url=http%3A%2F%2Fwww.strayreality.com%2FLanis_Strayreality%2FPics3%2Fsumeri14.jpg</a:t>
            </a:r>
            <a:endParaRPr lang="ru-RU" sz="1100" dirty="0" smtClean="0"/>
          </a:p>
          <a:p>
            <a:pPr marL="3175" indent="-3175">
              <a:buNone/>
            </a:pPr>
            <a:r>
              <a:rPr lang="ru-RU" sz="1100" b="1" dirty="0" smtClean="0"/>
              <a:t>3.</a:t>
            </a:r>
            <a:r>
              <a:rPr lang="en-US" sz="1100" b="1" dirty="0" smtClean="0"/>
              <a:t> </a:t>
            </a:r>
            <a:r>
              <a:rPr lang="en-US" sz="1100" dirty="0" smtClean="0"/>
              <a:t>http://shools-geograf.at.ua/publ/fizicheskaja_geografija/istorija_geograficheskoj_nauki/geograficheskie_idei_drevnego_mira/13-1-0-73</a:t>
            </a:r>
            <a:endParaRPr lang="ru-RU" sz="1100" dirty="0" smtClean="0"/>
          </a:p>
          <a:p>
            <a:pPr marL="0" indent="19050">
              <a:buNone/>
            </a:pPr>
            <a:r>
              <a:rPr lang="ru-RU" sz="1100" b="1" dirty="0" smtClean="0"/>
              <a:t>4.</a:t>
            </a:r>
            <a:r>
              <a:rPr lang="en-US" sz="1100" dirty="0" smtClean="0"/>
              <a:t>http://images.yandex.ru/yandsearch?source=psearch&amp;text=%D1%81%D1%82%D0%B5%D0%BB%D0%BB%D0%B0%20%D1%81%20%D0%BA%D0%BE%D0%B4%D0%B5%D0%BA%D1%81%D0%BE%D0%BC%20%20%D1%85%D0%B0%D0%BC%D0%BC%D1%83%D1%80%D0%B0%D0%BF%D0%B8&amp;pos=0&amp;rpt=simage&amp;lr=20694&amp;uinfo=sw-1331-sh-567-fw-1106-fh-448-pd-1&amp;img_url=http%3A%2F%2Fvostokoved.spb.ru%2Fread.php%3Faction%3Dattachment%26tid%3D278%26id%3D245</a:t>
            </a:r>
            <a:endParaRPr lang="ru-RU" sz="1100" dirty="0" smtClean="0"/>
          </a:p>
          <a:p>
            <a:pPr marL="0" indent="85725">
              <a:buNone/>
            </a:pPr>
            <a:r>
              <a:rPr lang="ru-RU" sz="1100" b="1" dirty="0" smtClean="0"/>
              <a:t>5.</a:t>
            </a:r>
            <a:r>
              <a:rPr lang="en-US" sz="1100" dirty="0" smtClean="0"/>
              <a:t>http</a:t>
            </a:r>
            <a:r>
              <a:rPr lang="en-US" sz="1100" dirty="0"/>
              <a:t>://images.yandex.ru/yandsearch?source=wiz&amp;text=%</a:t>
            </a:r>
            <a:r>
              <a:rPr lang="en-US" sz="1100" dirty="0" smtClean="0"/>
              <a:t>D0%BF%D0%BE%D1%80%D1%82%D1%80%D0%B5%D1%82%20%D1%85%D0%B0%D0%BC%D0%BC%D1%83%D1%80%D0%B0%D0%BF%D0%B8&amp;noreask=1&amp;pos=3&amp;rpt=simage&amp;lr=193&amp;uinfo=sw-1263-sh-859-fw-1038-fh-598-pd-1&amp;img_url=http%3A%2F%2F900igr.net%2Fdatai%2Fpedagogika%2FKlassnyj-chas-o-pravonarushenijakh%2F0007-014-KHammurapi-tsar-Vavilona.jpg</a:t>
            </a:r>
            <a:endParaRPr lang="ru-RU" sz="1100" dirty="0" smtClean="0"/>
          </a:p>
          <a:p>
            <a:pPr marL="0" indent="0">
              <a:buNone/>
            </a:pPr>
            <a:r>
              <a:rPr lang="ru-RU" sz="1100" b="1" dirty="0" smtClean="0"/>
              <a:t>6.</a:t>
            </a:r>
            <a:r>
              <a:rPr lang="en-US" sz="1100" dirty="0" smtClean="0"/>
              <a:t>http</a:t>
            </a:r>
            <a:r>
              <a:rPr lang="en-US" sz="1100" dirty="0"/>
              <a:t>://images.yandex.ru/yandsearch?text=%D0%BA%D0%B0%D1%80%D1%82%D0%B0%20%D0%B4%D0%B2%D1%83%D1%80%D0%B5%D1%87%D1%8C%D1%8F&amp;pos=24&amp;uinfo=sw-1263-sh-859-fw-1038-fh-598-pd-1&amp;rpt=simage&amp;img_url=http%3A%2F%2Fimg0.liveinternet.ru%2Fimages%2Fattach%2Fc%2F2%2F68%2F311%2F68311813_image078.jpg</a:t>
            </a:r>
            <a:endParaRPr lang="ru-RU" sz="1100" dirty="0" smtClean="0"/>
          </a:p>
          <a:p>
            <a:pPr marL="0" indent="85725">
              <a:buNone/>
            </a:pPr>
            <a:r>
              <a:rPr lang="ru-RU" sz="1100" b="1" dirty="0" smtClean="0"/>
              <a:t>7.</a:t>
            </a:r>
            <a:r>
              <a:rPr lang="en-US" sz="1100" dirty="0" smtClean="0"/>
              <a:t>http</a:t>
            </a:r>
            <a:r>
              <a:rPr lang="en-US" sz="1100" dirty="0"/>
              <a:t>://images.yandex.ru/yandsearch?source=wiz&amp;text=%D0%B1%D0%BE%D0%B3%20%D1%8D%D0%BD%D0%BA%D0%B8&amp;noreask=1&amp;pos=0&amp;rpt=simage&amp;lr=193&amp;uinfo=sw-1263-sh-859-fw-1038-fh-598-pd-1&amp;img_url=http%3A%2F%2Fimg.narodna.pravda.com.ua%2Fimages%2Fdoc%2F2%2F0%2F206ef-621020or0enki.jpg</a:t>
            </a:r>
            <a:endParaRPr lang="ru-RU" sz="1100" dirty="0" smtClean="0"/>
          </a:p>
          <a:p>
            <a:pPr marL="0" indent="85725">
              <a:buNone/>
            </a:pPr>
            <a:r>
              <a:rPr lang="ru-RU" sz="1100" b="1" dirty="0" smtClean="0"/>
              <a:t>8.</a:t>
            </a:r>
            <a:r>
              <a:rPr lang="en-US" sz="1100" dirty="0" smtClean="0"/>
              <a:t>http</a:t>
            </a:r>
            <a:r>
              <a:rPr lang="en-US" sz="1100" dirty="0"/>
              <a:t>://images.yandex.ru/yandsearch?text=%</a:t>
            </a:r>
            <a:r>
              <a:rPr lang="en-US" sz="1100" dirty="0" smtClean="0"/>
              <a:t>D0%B1%D0%BE%D0%B3%20%D1%88%D0%B0%D0%BC%D0%B0%D1%88&amp;pos=23&amp;uinfo=sw-1263-sh-859-fw-1038-fh-598-pd-1&amp;rpt=simage&amp;img_url=http%3A%2F%2Fstatic.newworldencyclopedia.org%2Fthumb%2F5%2F5c%2FShamash.jpg%2F250px-Shamash.jpg</a:t>
            </a:r>
            <a:endParaRPr lang="ru-RU" sz="1100" dirty="0" smtClean="0"/>
          </a:p>
          <a:p>
            <a:pPr marL="0" indent="85725">
              <a:buNone/>
            </a:pPr>
            <a:r>
              <a:rPr lang="ru-RU" sz="1100" b="1" dirty="0" smtClean="0"/>
              <a:t>9.</a:t>
            </a:r>
            <a:r>
              <a:rPr lang="en-US" sz="1100" dirty="0" smtClean="0"/>
              <a:t>http</a:t>
            </a:r>
            <a:r>
              <a:rPr lang="en-US" sz="1100" dirty="0"/>
              <a:t>://images.yandex.ru/yandsearch?text=%</a:t>
            </a:r>
            <a:r>
              <a:rPr lang="en-US" sz="1100" dirty="0" smtClean="0"/>
              <a:t>D0%B1%D0%BE%D0%B3%D0%B8%D0%BD%D1%8F%20%D0%B8%D1%88%D1%82%D0%B0%D1%80&amp;pos=3&amp;uinfo=sw-1263-sh-859-fw-1038-fh-598-pd-1&amp;rpt=simage&amp;img_url=http%3A%2F%2Festb.msn.com%2Fi%2F89%2F58C048AF90B14B1C99914C125C8B80.jpg</a:t>
            </a:r>
            <a:endParaRPr lang="ru-RU" sz="1100" dirty="0" smtClean="0"/>
          </a:p>
          <a:p>
            <a:pPr marL="0" indent="85725">
              <a:buNone/>
            </a:pPr>
            <a:endParaRPr lang="ru-RU" sz="1100" dirty="0" smtClean="0"/>
          </a:p>
          <a:p>
            <a:pPr marL="0" indent="85725">
              <a:buNone/>
            </a:pPr>
            <a:endParaRPr lang="ru-RU" sz="1100" dirty="0"/>
          </a:p>
          <a:p>
            <a:pPr marL="0" indent="85725">
              <a:buNone/>
            </a:pPr>
            <a:endParaRPr lang="ru-RU" sz="1100" dirty="0" smtClean="0"/>
          </a:p>
          <a:p>
            <a:pPr marL="0" indent="85725">
              <a:buNone/>
            </a:pPr>
            <a:endParaRPr lang="ru-RU" sz="1100" dirty="0"/>
          </a:p>
          <a:p>
            <a:pPr marL="0" indent="85725">
              <a:buNone/>
            </a:pPr>
            <a:endParaRPr lang="ru-RU" sz="1100" dirty="0" smtClean="0"/>
          </a:p>
          <a:p>
            <a:pPr marL="0" indent="85725">
              <a:buNone/>
            </a:pPr>
            <a:endParaRPr lang="ru-RU" sz="11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marL="184150" indent="-184150">
              <a:buNone/>
            </a:pPr>
            <a:r>
              <a:rPr lang="ru-RU" sz="1100" b="1" dirty="0" smtClean="0"/>
              <a:t>10.</a:t>
            </a:r>
            <a:r>
              <a:rPr lang="en-US" sz="1100" dirty="0" smtClean="0"/>
              <a:t>http</a:t>
            </a:r>
            <a:r>
              <a:rPr lang="en-US" sz="1100" dirty="0"/>
              <a:t>://images.yandex.ru/yandsearch?text=%</a:t>
            </a:r>
            <a:r>
              <a:rPr lang="en-US" sz="1100" dirty="0" smtClean="0"/>
              <a:t>D0%B1%D0%BE%D0%B3%D0%B8%D0%BD%D1%8F%20%D0%A1%D0%B8%D0%BD&amp;pos=0&amp;uinfo=sw-1263-sh-832-fw-1038-fh-598-pd-1&amp;rpt=simage&amp;img_url=http%3A%2F%2Fwww.quran-m.com%2Ffiras%2Far_photo%2F1%2Fmoon-g1oddess-sin.jpg</a:t>
            </a:r>
            <a:endParaRPr lang="ru-RU" sz="1100" dirty="0" smtClean="0"/>
          </a:p>
          <a:p>
            <a:pPr marL="184150" indent="-184150">
              <a:buNone/>
            </a:pPr>
            <a:r>
              <a:rPr lang="ru-RU" sz="1100" b="1" dirty="0" smtClean="0"/>
              <a:t>11. </a:t>
            </a:r>
            <a:endParaRPr lang="ru-RU" sz="11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dirty="0" smtClean="0"/>
              <a:t> </a:t>
            </a:r>
            <a:r>
              <a:rPr lang="ru-RU" dirty="0"/>
              <a:t>На основании материалов учебники и дополнительных Интернет-ресурсов рассказать об истории Древнего Вавилона в ранний и Старовавилонский  период  как о первом государстве, в котором действует закон.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Цель: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3571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b="1" dirty="0"/>
              <a:t>Образовательная:</a:t>
            </a:r>
            <a:r>
              <a:rPr lang="ru-RU" dirty="0"/>
              <a:t> </a:t>
            </a:r>
            <a:endParaRPr lang="ru-RU" dirty="0" smtClean="0"/>
          </a:p>
          <a:p>
            <a:pPr marL="0" indent="0">
              <a:buClr>
                <a:srgbClr val="C00000"/>
              </a:buClr>
              <a:buNone/>
            </a:pPr>
            <a:r>
              <a:rPr lang="ru-RU" dirty="0" smtClean="0"/>
              <a:t>Познакомить </a:t>
            </a:r>
            <a:r>
              <a:rPr lang="ru-RU" dirty="0"/>
              <a:t>учащихся с </a:t>
            </a:r>
            <a:r>
              <a:rPr lang="ru-RU" dirty="0" smtClean="0"/>
              <a:t>термином </a:t>
            </a:r>
            <a:r>
              <a:rPr lang="ru-RU" dirty="0"/>
              <a:t>«закон» и с древнейшим сводом законов царя Хаммурапи</a:t>
            </a:r>
            <a:r>
              <a:rPr lang="ru-RU" dirty="0" smtClean="0"/>
              <a:t>.</a:t>
            </a:r>
          </a:p>
          <a:p>
            <a:pPr marL="0" indent="0">
              <a:buClr>
                <a:srgbClr val="C00000"/>
              </a:buClr>
              <a:buNone/>
            </a:pPr>
            <a:r>
              <a:rPr lang="ru-RU" dirty="0" smtClean="0"/>
              <a:t>Объяснить значение термина «кредитор», «деспотия», «язычество». 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b="1" dirty="0"/>
              <a:t>Развивающая: </a:t>
            </a:r>
            <a:r>
              <a:rPr lang="ru-RU" dirty="0" smtClean="0"/>
              <a:t>Развивать умение делать выводы. Развивать умение грамотно выражать свои мысли. Развивать внимание</a:t>
            </a:r>
            <a:r>
              <a:rPr lang="ru-RU" dirty="0"/>
              <a:t>, </a:t>
            </a:r>
            <a:r>
              <a:rPr lang="ru-RU" dirty="0" smtClean="0"/>
              <a:t>логическое </a:t>
            </a:r>
            <a:r>
              <a:rPr lang="ru-RU" dirty="0"/>
              <a:t>мышление, познавательные </a:t>
            </a:r>
            <a:r>
              <a:rPr lang="ru-RU" dirty="0" smtClean="0"/>
              <a:t>способности. </a:t>
            </a:r>
            <a:endParaRPr lang="ru-RU" dirty="0"/>
          </a:p>
          <a:p>
            <a:endParaRPr lang="ru-RU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b="1" dirty="0"/>
              <a:t>Воспитательная:</a:t>
            </a:r>
            <a:r>
              <a:rPr lang="ru-RU" dirty="0"/>
              <a:t> воспитывать интерес к истории древних цивилизаций, способствовать формированию у учащихся навыков правовой культуры, гражданской ответственности.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Задачи 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9817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00B050"/>
                </a:solidFill>
              </a:rPr>
              <a:t>Вавилон</a:t>
            </a:r>
            <a:r>
              <a:rPr lang="ru-RU" b="1" dirty="0" smtClean="0">
                <a:solidFill>
                  <a:srgbClr val="00B050"/>
                </a:solidFill>
              </a:rPr>
              <a:t/>
            </a:r>
            <a:br>
              <a:rPr lang="ru-RU" b="1" dirty="0" smtClean="0">
                <a:solidFill>
                  <a:srgbClr val="00B050"/>
                </a:solidFill>
              </a:rPr>
            </a:br>
            <a:endParaRPr lang="ru-RU" dirty="0"/>
          </a:p>
        </p:txBody>
      </p:sp>
      <p:pic>
        <p:nvPicPr>
          <p:cNvPr id="29698" name="Picture 2" descr="C:\Users\asdk\Desktop\вавилон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59632" y="2996952"/>
            <a:ext cx="2232248" cy="2076961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5572132" y="1600200"/>
            <a:ext cx="3357586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Вавилон возник на месте шумерского города </a:t>
            </a:r>
          </a:p>
          <a:p>
            <a:pPr algn="ctr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(Кадингирр)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основан в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III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тысячелетии до н.э. 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с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III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тысячелетия н.э. пришел в упадок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34" y="1600200"/>
            <a:ext cx="461486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центре города на земляной платформе находился храм</a:t>
            </a:r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Построен в честь верховного бога </a:t>
            </a:r>
            <a:r>
              <a:rPr lang="ru-RU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Мардука.</a:t>
            </a:r>
            <a:endParaRPr lang="ru-RU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Согласно вавилонскому мифу, бог Мардук создал Землю среди сплошного океана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64305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Вавилон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dirty="0" smtClean="0"/>
              <a:t>– «Врата бога»  </a:t>
            </a:r>
            <a:br>
              <a:rPr lang="ru-RU" sz="2800" dirty="0" smtClean="0"/>
            </a:br>
            <a:r>
              <a:rPr lang="ru-RU" sz="2800" dirty="0" smtClean="0"/>
              <a:t>Ранний период</a:t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en-US" sz="2800" dirty="0" smtClean="0"/>
              <a:t>II</a:t>
            </a:r>
            <a:r>
              <a:rPr lang="ru-RU" sz="2800" dirty="0" smtClean="0"/>
              <a:t>-</a:t>
            </a:r>
            <a:r>
              <a:rPr lang="en-US" sz="2800" dirty="0" smtClean="0"/>
              <a:t>I</a:t>
            </a:r>
            <a:r>
              <a:rPr lang="ru-RU" sz="2800" dirty="0" smtClean="0"/>
              <a:t> тысячелетии до н.э. </a:t>
            </a:r>
            <a:endParaRPr lang="ru-RU" sz="28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357290" y="1857364"/>
            <a:ext cx="204309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http://s19.postimg.org/9v54fpu5v/marduk_p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5656" y="2996952"/>
            <a:ext cx="1574824" cy="25194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1052736"/>
            <a:ext cx="8568952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Шамаш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–                                                                          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бог солнца                                                             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116632"/>
            <a:ext cx="8640960" cy="1152128"/>
          </a:xfrm>
        </p:spPr>
        <p:txBody>
          <a:bodyPr/>
          <a:lstStyle/>
          <a:p>
            <a:r>
              <a:rPr lang="ru-RU" sz="4400" dirty="0" smtClean="0"/>
              <a:t>    Язычество-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поклонение многим богам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982551"/>
            <a:ext cx="3024336" cy="166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074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188640"/>
            <a:ext cx="7756263" cy="720080"/>
          </a:xfrm>
        </p:spPr>
        <p:txBody>
          <a:bodyPr/>
          <a:lstStyle/>
          <a:p>
            <a:r>
              <a:rPr lang="ru-RU" sz="32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Энки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владыка земли и пресных вод 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80928"/>
            <a:ext cx="2088232" cy="2371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634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116632"/>
            <a:ext cx="7756263" cy="1152128"/>
          </a:xfrm>
        </p:spPr>
        <p:txBody>
          <a:bodyPr/>
          <a:lstStyle/>
          <a:p>
            <a:r>
              <a:rPr lang="ru-RU" sz="32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Иштар</a:t>
            </a: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–богиня плодородия и любви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924944"/>
            <a:ext cx="1800200" cy="2393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7376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2276872"/>
            <a:ext cx="7745505" cy="387781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-богиня луны 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140968"/>
            <a:ext cx="2304256" cy="223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87667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319</TotalTime>
  <Words>490</Words>
  <Application>Microsoft Office PowerPoint</Application>
  <PresentationFormat>Экран (4:3)</PresentationFormat>
  <Paragraphs>122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Твердый переплет</vt:lpstr>
      <vt:lpstr>Тема:  Древний Вавилон </vt:lpstr>
      <vt:lpstr>Цель:</vt:lpstr>
      <vt:lpstr>Задачи :</vt:lpstr>
      <vt:lpstr>Вавилон </vt:lpstr>
      <vt:lpstr>Вавилон – «Врата бога»   Ранний период  II-I тысячелетии до н.э. </vt:lpstr>
      <vt:lpstr>    Язычество-     поклонение многим богам  </vt:lpstr>
      <vt:lpstr>Энки - владыка земли и пресных вод </vt:lpstr>
      <vt:lpstr>Иштар –богиня плодородия и любви</vt:lpstr>
      <vt:lpstr>Син-богиня луны </vt:lpstr>
      <vt:lpstr>Вавилонское царство Старовавилонский период  (ок. 1894 — ок. 1595 гг. до н. э.) </vt:lpstr>
      <vt:lpstr>Долгое время города Месопотамии воевали за право быть главным городом. Около 1750 г. до н.э. царь Вавилона Хаммурапи по очереди покорил соседних правителей и создал империю, охватывавшую почти всю Месопотамию - от Персидского залива до Ассирии включительно. </vt:lpstr>
      <vt:lpstr>Презентация PowerPoint</vt:lpstr>
      <vt:lpstr>      Законы Хаммурапи             Закон-это строгое непререкаемое предписание, правило, обязательное                       к  исполнению всеми гражданами данного государства.     Хаммурапи и бог солнца Шамаш </vt:lpstr>
      <vt:lpstr>Работа в группах </vt:lpstr>
      <vt:lpstr>Деспотия – неограниченная власть правителя </vt:lpstr>
      <vt:lpstr>Подданные царя 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asdk</dc:creator>
  <cp:lastModifiedBy>Пользователь Windows</cp:lastModifiedBy>
  <cp:revision>36</cp:revision>
  <dcterms:created xsi:type="dcterms:W3CDTF">2013-10-15T15:25:09Z</dcterms:created>
  <dcterms:modified xsi:type="dcterms:W3CDTF">2013-12-08T17:23:23Z</dcterms:modified>
</cp:coreProperties>
</file>