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2"/>
  </p:sldMasterIdLst>
  <p:notesMasterIdLst>
    <p:notesMasterId r:id="rId20"/>
  </p:notesMasterIdLst>
  <p:handoutMasterIdLst>
    <p:handoutMasterId r:id="rId21"/>
  </p:handoutMasterIdLst>
  <p:sldIdLst>
    <p:sldId id="272" r:id="rId3"/>
    <p:sldId id="257" r:id="rId4"/>
    <p:sldId id="259" r:id="rId5"/>
    <p:sldId id="260" r:id="rId6"/>
    <p:sldId id="261" r:id="rId7"/>
    <p:sldId id="25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62" autoAdjust="0"/>
    <p:restoredTop sz="93870" autoAdjust="0"/>
  </p:normalViewPr>
  <p:slideViewPr>
    <p:cSldViewPr>
      <p:cViewPr>
        <p:scale>
          <a:sx n="60" d="100"/>
          <a:sy n="60" d="100"/>
        </p:scale>
        <p:origin x="-1422" y="-306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11/8/2012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67763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11/8/2012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88792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D69-4A85-4715-A222-ABB225B63BC6}" type="datetimeFigureOut">
              <a:rPr lang="en-US" smtClean="0"/>
              <a:pPr/>
              <a:t>11/8/2012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титуль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3" y="-160455"/>
            <a:ext cx="3603356" cy="466957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6"/>
          <p:cNvSpPr>
            <a:spLocks noGrp="1" noChangeArrowheads="1"/>
          </p:cNvSpPr>
          <p:nvPr>
            <p:ph type="ctrTitle"/>
          </p:nvPr>
        </p:nvSpPr>
        <p:spPr>
          <a:xfrm rot="20728530">
            <a:off x="1103219" y="2221814"/>
            <a:ext cx="7880886" cy="1577975"/>
          </a:xfrm>
          <a:noFill/>
        </p:spPr>
        <p:txBody>
          <a:bodyPr>
            <a:normAutofit fontScale="90000"/>
          </a:bodyPr>
          <a:lstStyle/>
          <a:p>
            <a:r>
              <a:rPr lang="ru-RU" b="1" i="1" cap="all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Страна «победившего социализма» </a:t>
            </a:r>
            <a:r>
              <a:rPr lang="ru-RU" b="1" i="1" cap="all" dirty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(30 – е гг.)</a:t>
            </a:r>
            <a:endParaRPr lang="ru-RU" b="1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5511489"/>
            <a:ext cx="8040273" cy="925223"/>
          </a:xfrm>
        </p:spPr>
        <p:txBody>
          <a:bodyPr>
            <a:normAutofit fontScale="70000" lnSpcReduction="20000"/>
          </a:bodyPr>
          <a:lstStyle/>
          <a:p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Образовательная система «Школа 2100» Данилов Д.Д., </a:t>
            </a:r>
            <a:endParaRPr lang="ru-RU" sz="2600" dirty="0" smtClean="0">
              <a:solidFill>
                <a:srgbClr val="002060"/>
              </a:solidFill>
              <a:latin typeface="Comic Sans MS" pitchFamily="66" charset="0"/>
              <a:cs typeface="Estrangelo Edessa" pitchFamily="66"/>
            </a:endParaRPr>
          </a:p>
          <a:p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Клоков 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В.А., Кузнецов А.В., др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. История 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России</a:t>
            </a:r>
            <a:r>
              <a:rPr lang="ru-RU" sz="2600" b="1" dirty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. </a:t>
            </a:r>
            <a:endParaRPr lang="ru-RU" sz="2600" b="1" dirty="0" smtClean="0">
              <a:solidFill>
                <a:srgbClr val="002060"/>
              </a:solidFill>
              <a:latin typeface="Comic Sans MS" pitchFamily="66" charset="0"/>
              <a:cs typeface="Estrangelo Edessa" pitchFamily="66"/>
            </a:endParaRPr>
          </a:p>
          <a:p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XX 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cs typeface="Estrangelo Edessa" pitchFamily="66"/>
              </a:rPr>
              <a:t>- начало XXI века. - Учебник для 9-го класса основной школы</a:t>
            </a:r>
          </a:p>
          <a:p>
            <a:endParaRPr lang="ru-RU" dirty="0"/>
          </a:p>
        </p:txBody>
      </p:sp>
      <p:pic>
        <p:nvPicPr>
          <p:cNvPr id="4098" name="Picture 2" descr="C:\Documents and Settings\Марина\Рабочий стол\124445656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0811" y="562662"/>
            <a:ext cx="1214446" cy="8001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36296" y="307584"/>
            <a:ext cx="1447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37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20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63688" y="1268761"/>
            <a:ext cx="5040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Bookman Old Style" pitchFamily="18" charset="0"/>
              </a:rPr>
              <a:t>Р</a:t>
            </a:r>
            <a:r>
              <a:rPr lang="ru-RU" sz="3200" b="1" dirty="0" smtClean="0">
                <a:latin typeface="Bookman Old Style" pitchFamily="18" charset="0"/>
              </a:rPr>
              <a:t>абота </a:t>
            </a:r>
            <a:r>
              <a:rPr lang="ru-RU" sz="3200" b="1" dirty="0">
                <a:latin typeface="Bookman Old Style" pitchFamily="18" charset="0"/>
              </a:rPr>
              <a:t>со </a:t>
            </a:r>
            <a:r>
              <a:rPr lang="ru-RU" sz="3200" b="1" dirty="0" smtClean="0">
                <a:latin typeface="Bookman Old Style" pitchFamily="18" charset="0"/>
              </a:rPr>
              <a:t>словарем.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842282"/>
            <a:ext cx="71287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Задание:</a:t>
            </a:r>
            <a:r>
              <a:rPr lang="ru-RU" sz="3200" dirty="0">
                <a:latin typeface="Bookman Old Style" pitchFamily="18" charset="0"/>
              </a:rPr>
              <a:t> выделить </a:t>
            </a:r>
            <a:r>
              <a:rPr lang="ru-RU" sz="3200" dirty="0" smtClean="0">
                <a:latin typeface="Bookman Old Style" pitchFamily="18" charset="0"/>
              </a:rPr>
              <a:t>ключевые </a:t>
            </a:r>
            <a:r>
              <a:rPr lang="ru-RU" sz="3200" dirty="0">
                <a:latin typeface="Bookman Old Style" pitchFamily="18" charset="0"/>
              </a:rPr>
              <a:t>слова в </a:t>
            </a:r>
            <a:r>
              <a:rPr lang="ru-RU" sz="3200" dirty="0" smtClean="0">
                <a:latin typeface="Bookman Old Style" pitchFamily="18" charset="0"/>
              </a:rPr>
              <a:t>определении понятия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«командная экономика</a:t>
            </a:r>
            <a:r>
              <a:rPr lang="ru-RU" sz="3200" dirty="0">
                <a:latin typeface="Bookman Old Style" pitchFamily="18" charset="0"/>
              </a:rPr>
              <a:t>»: родовой и видовые признаки.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4221088"/>
            <a:ext cx="770485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latin typeface="Bookman Old Style" pitchFamily="18" charset="0"/>
              </a:rPr>
              <a:t>Родовой признак</a:t>
            </a:r>
            <a:r>
              <a:rPr lang="ru-RU" sz="2400" i="1" dirty="0">
                <a:latin typeface="Bookman Old Style" pitchFamily="18" charset="0"/>
              </a:rPr>
              <a:t>: </a:t>
            </a:r>
            <a:r>
              <a:rPr lang="ru-RU" sz="2400" dirty="0">
                <a:latin typeface="Bookman Old Style" pitchFamily="18" charset="0"/>
              </a:rPr>
              <a:t>хозяйственная система.</a:t>
            </a:r>
          </a:p>
          <a:p>
            <a:r>
              <a:rPr lang="ru-RU" sz="2400" b="1" i="1" dirty="0">
                <a:latin typeface="Bookman Old Style" pitchFamily="18" charset="0"/>
              </a:rPr>
              <a:t>Видовые признаки</a:t>
            </a:r>
            <a:r>
              <a:rPr lang="ru-RU" sz="2400" i="1" dirty="0">
                <a:latin typeface="Bookman Old Style" pitchFamily="18" charset="0"/>
              </a:rPr>
              <a:t>: </a:t>
            </a:r>
            <a:r>
              <a:rPr lang="ru-RU" sz="2400" dirty="0" err="1">
                <a:latin typeface="Bookman Old Style" pitchFamily="18" charset="0"/>
              </a:rPr>
              <a:t>госпланирование</a:t>
            </a:r>
            <a:r>
              <a:rPr lang="ru-RU" sz="2400" dirty="0">
                <a:latin typeface="Bookman Old Style" pitchFamily="18" charset="0"/>
              </a:rPr>
              <a:t> и распределение, </a:t>
            </a:r>
            <a:r>
              <a:rPr lang="ru-RU" sz="2400" dirty="0" smtClean="0">
                <a:latin typeface="Bookman Old Style" pitchFamily="18" charset="0"/>
              </a:rPr>
              <a:t>государственная </a:t>
            </a:r>
            <a:r>
              <a:rPr lang="ru-RU" sz="2400" dirty="0">
                <a:latin typeface="Bookman Old Style" pitchFamily="18" charset="0"/>
              </a:rPr>
              <a:t>и коллективная собственность, управление предприятиями, колхозами чиновниками государственных ведомств с помощью команд.</a:t>
            </a:r>
          </a:p>
        </p:txBody>
      </p:sp>
      <p:pic>
        <p:nvPicPr>
          <p:cNvPr id="1026" name="Picture 2" descr="C:\Documents and Settings\Марина\Рабочий стол\824359680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1357322" cy="12879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5125" y="548680"/>
            <a:ext cx="7115196" cy="1169809"/>
          </a:xfrm>
        </p:spPr>
        <p:txBody>
          <a:bodyPr>
            <a:normAutofit fontScale="90000"/>
          </a:bodyPr>
          <a:lstStyle/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нового знания</a:t>
            </a:r>
            <a:r>
              <a:rPr lang="ru-RU" dirty="0">
                <a:latin typeface="Bookman Old Style" pitchFamily="18" charset="0"/>
              </a:rPr>
              <a:t/>
            </a:r>
            <a:br>
              <a:rPr lang="ru-RU" dirty="0">
                <a:latin typeface="Bookman Old Style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76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7" y="1052736"/>
            <a:ext cx="7660249" cy="5684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Bookman Old Style" pitchFamily="18" charset="0"/>
              </a:rPr>
              <a:t>Работа по группам.</a:t>
            </a:r>
          </a:p>
          <a:p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1-я группа</a:t>
            </a:r>
            <a:r>
              <a:rPr lang="ru-RU" sz="2000" i="1" dirty="0">
                <a:latin typeface="Bookman Old Style" pitchFamily="18" charset="0"/>
              </a:rPr>
              <a:t>. </a:t>
            </a:r>
            <a:r>
              <a:rPr lang="ru-RU" sz="2000" dirty="0">
                <a:latin typeface="Bookman Old Style" pitchFamily="18" charset="0"/>
              </a:rPr>
              <a:t>На основе текста «Фасады индустриального города» и иллюстративного материала на с. 166-169 выполнить задания</a:t>
            </a:r>
            <a:r>
              <a:rPr lang="ru-RU" sz="2000" dirty="0" smtClean="0">
                <a:latin typeface="Bookman Old Style" pitchFamily="18" charset="0"/>
              </a:rPr>
              <a:t>: 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Bookman Old Style" pitchFamily="18" charset="0"/>
              </a:rPr>
              <a:t>Составить </a:t>
            </a:r>
            <a:r>
              <a:rPr lang="ru-RU" sz="2000" dirty="0">
                <a:latin typeface="Bookman Old Style" pitchFamily="18" charset="0"/>
              </a:rPr>
              <a:t>план по теме: </a:t>
            </a:r>
            <a:r>
              <a:rPr lang="ru-RU" sz="2000" dirty="0" smtClean="0">
                <a:latin typeface="Bookman Old Style" pitchFamily="18" charset="0"/>
              </a:rPr>
              <a:t>«Что </a:t>
            </a:r>
            <a:r>
              <a:rPr lang="ru-RU" sz="2000" dirty="0">
                <a:latin typeface="Bookman Old Style" pitchFamily="18" charset="0"/>
              </a:rPr>
              <a:t>было характерно для советского </a:t>
            </a:r>
            <a:r>
              <a:rPr lang="ru-RU" sz="2000" dirty="0" smtClean="0">
                <a:latin typeface="Bookman Old Style" pitchFamily="18" charset="0"/>
              </a:rPr>
              <a:t>города </a:t>
            </a:r>
            <a:r>
              <a:rPr lang="ru-RU" sz="2000" dirty="0">
                <a:latin typeface="Bookman Old Style" pitchFamily="18" charset="0"/>
              </a:rPr>
              <a:t>и жизни советских горожан в 1930-е </a:t>
            </a:r>
            <a:r>
              <a:rPr lang="ru-RU" sz="2000" dirty="0" smtClean="0">
                <a:latin typeface="Bookman Old Style" pitchFamily="18" charset="0"/>
              </a:rPr>
              <a:t>годы». 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Bookman Old Style" pitchFamily="18" charset="0"/>
              </a:rPr>
              <a:t>Пункты </a:t>
            </a:r>
            <a:r>
              <a:rPr lang="ru-RU" sz="2000" dirty="0">
                <a:latin typeface="Bookman Old Style" pitchFamily="18" charset="0"/>
              </a:rPr>
              <a:t>плана, в которых отражены те порядки, которые </a:t>
            </a:r>
            <a:r>
              <a:rPr lang="ru-RU" sz="2000" dirty="0" smtClean="0">
                <a:latin typeface="Bookman Old Style" pitchFamily="18" charset="0"/>
              </a:rPr>
              <a:t>представляются </a:t>
            </a:r>
            <a:r>
              <a:rPr lang="ru-RU" sz="2000" dirty="0">
                <a:latin typeface="Bookman Old Style" pitchFamily="18" charset="0"/>
              </a:rPr>
              <a:t>вам справедливыми, отметьте знаком «+», а те </a:t>
            </a:r>
            <a:r>
              <a:rPr lang="ru-RU" sz="2000" dirty="0" smtClean="0">
                <a:latin typeface="Bookman Old Style" pitchFamily="18" charset="0"/>
              </a:rPr>
              <a:t>пункты плана</a:t>
            </a:r>
            <a:r>
              <a:rPr lang="ru-RU" sz="2000" dirty="0">
                <a:latin typeface="Bookman Old Style" pitchFamily="18" charset="0"/>
              </a:rPr>
              <a:t>, в которых отражены несправедливые, на ваш взгляд, </a:t>
            </a:r>
            <a:r>
              <a:rPr lang="ru-RU" sz="2000" dirty="0" smtClean="0">
                <a:latin typeface="Bookman Old Style" pitchFamily="18" charset="0"/>
              </a:rPr>
              <a:t>порядки</a:t>
            </a:r>
            <a:r>
              <a:rPr lang="ru-RU" sz="2000" dirty="0">
                <a:latin typeface="Bookman Old Style" pitchFamily="18" charset="0"/>
              </a:rPr>
              <a:t>, знаком </a:t>
            </a:r>
            <a:r>
              <a:rPr lang="ru-RU" sz="2000" dirty="0" smtClean="0">
                <a:latin typeface="Bookman Old Style" pitchFamily="18" charset="0"/>
              </a:rPr>
              <a:t>«-».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2-я 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группа. </a:t>
            </a:r>
            <a:r>
              <a:rPr lang="ru-RU" sz="2000" dirty="0">
                <a:latin typeface="Bookman Old Style" pitchFamily="18" charset="0"/>
              </a:rPr>
              <a:t>На основе текста учебника, иллюстративного </a:t>
            </a:r>
            <a:r>
              <a:rPr lang="ru-RU" sz="2000" dirty="0" smtClean="0">
                <a:latin typeface="Bookman Old Style" pitchFamily="18" charset="0"/>
              </a:rPr>
              <a:t>материала </a:t>
            </a:r>
            <a:r>
              <a:rPr lang="ru-RU" sz="2000" dirty="0">
                <a:latin typeface="Bookman Old Style" pitchFamily="18" charset="0"/>
              </a:rPr>
              <a:t>на с. </a:t>
            </a:r>
            <a:r>
              <a:rPr lang="ru-RU" sz="2000" dirty="0" smtClean="0">
                <a:latin typeface="Bookman Old Style" pitchFamily="18" charset="0"/>
              </a:rPr>
              <a:t>170-172</a:t>
            </a:r>
          </a:p>
          <a:p>
            <a:r>
              <a:rPr lang="ru-RU" sz="2000" dirty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     1. Составить </a:t>
            </a:r>
            <a:r>
              <a:rPr lang="ru-RU" sz="2000" dirty="0">
                <a:latin typeface="Bookman Old Style" pitchFamily="18" charset="0"/>
              </a:rPr>
              <a:t>план: </a:t>
            </a:r>
            <a:r>
              <a:rPr lang="ru-RU" sz="2000" dirty="0" smtClean="0">
                <a:latin typeface="Bookman Old Style" pitchFamily="18" charset="0"/>
              </a:rPr>
              <a:t>«Что </a:t>
            </a:r>
            <a:r>
              <a:rPr lang="ru-RU" sz="2000" dirty="0">
                <a:latin typeface="Bookman Old Style" pitchFamily="18" charset="0"/>
              </a:rPr>
              <a:t>было характерно для колхозного </a:t>
            </a:r>
            <a:r>
              <a:rPr lang="ru-RU" sz="2000" dirty="0" smtClean="0">
                <a:latin typeface="Bookman Old Style" pitchFamily="18" charset="0"/>
              </a:rPr>
              <a:t>   села </a:t>
            </a:r>
            <a:r>
              <a:rPr lang="ru-RU" sz="2000" dirty="0">
                <a:latin typeface="Bookman Old Style" pitchFamily="18" charset="0"/>
              </a:rPr>
              <a:t>и жизни крестьян в 1930-е </a:t>
            </a:r>
            <a:r>
              <a:rPr lang="ru-RU" sz="2000" dirty="0" smtClean="0">
                <a:latin typeface="Bookman Old Style" pitchFamily="18" charset="0"/>
              </a:rPr>
              <a:t>годы» </a:t>
            </a:r>
            <a:r>
              <a:rPr lang="ru-RU" sz="2000" dirty="0">
                <a:latin typeface="Bookman Old Style" pitchFamily="18" charset="0"/>
              </a:rPr>
              <a:t>и ответить на вопрос: </a:t>
            </a:r>
            <a:r>
              <a:rPr lang="ru-RU" sz="2000" dirty="0" smtClean="0">
                <a:latin typeface="Bookman Old Style" pitchFamily="18" charset="0"/>
              </a:rPr>
              <a:t>«Колхозный </a:t>
            </a:r>
            <a:r>
              <a:rPr lang="ru-RU" sz="2000" dirty="0">
                <a:latin typeface="Bookman Old Style" pitchFamily="18" charset="0"/>
              </a:rPr>
              <a:t>строй - это гибель крестьянства или прорыв в будущее</a:t>
            </a:r>
            <a:r>
              <a:rPr lang="ru-RU" sz="2000" dirty="0" smtClean="0">
                <a:latin typeface="Bookman Old Style" pitchFamily="18" charset="0"/>
              </a:rPr>
              <a:t>?»</a:t>
            </a:r>
            <a:endParaRPr lang="ru-RU" sz="2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8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908720"/>
            <a:ext cx="7811064" cy="59400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endParaRPr lang="ru-RU" i="1" dirty="0" smtClean="0">
              <a:latin typeface="Bookman Old Style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1-я 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группа</a:t>
            </a:r>
            <a:endParaRPr lang="ru-RU" sz="2000" b="1" dirty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i="1" dirty="0">
                <a:latin typeface="Bookman Old Style" pitchFamily="18" charset="0"/>
              </a:rPr>
              <a:t>+ </a:t>
            </a:r>
            <a:r>
              <a:rPr lang="ru-RU" dirty="0">
                <a:latin typeface="Bookman Old Style" pitchFamily="18" charset="0"/>
              </a:rPr>
              <a:t>Отмена карточной системы снабжения.</a:t>
            </a:r>
          </a:p>
          <a:p>
            <a:r>
              <a:rPr lang="ru-RU" dirty="0">
                <a:latin typeface="Bookman Old Style" pitchFamily="18" charset="0"/>
              </a:rPr>
              <a:t>+ Отсутствие безработицы.</a:t>
            </a:r>
          </a:p>
          <a:p>
            <a:r>
              <a:rPr lang="ru-RU" dirty="0">
                <a:latin typeface="Bookman Old Style" pitchFamily="18" charset="0"/>
              </a:rPr>
              <a:t>+ Низкая квартплата.</a:t>
            </a:r>
          </a:p>
          <a:p>
            <a:r>
              <a:rPr lang="ru-RU" dirty="0">
                <a:latin typeface="Bookman Old Style" pitchFamily="18" charset="0"/>
              </a:rPr>
              <a:t>+ Путевки в санатории и курорты.</a:t>
            </a:r>
          </a:p>
          <a:p>
            <a:r>
              <a:rPr lang="ru-RU" dirty="0">
                <a:latin typeface="Bookman Old Style" pitchFamily="18" charset="0"/>
              </a:rPr>
              <a:t>+ Бесплатное всеобщее образование.</a:t>
            </a:r>
          </a:p>
          <a:p>
            <a:r>
              <a:rPr lang="ru-RU" dirty="0">
                <a:latin typeface="Bookman Old Style" pitchFamily="18" charset="0"/>
              </a:rPr>
              <a:t>+ Бесплатное лечение.</a:t>
            </a:r>
          </a:p>
          <a:p>
            <a:r>
              <a:rPr lang="ru-RU" dirty="0">
                <a:latin typeface="Bookman Old Style" pitchFamily="18" charset="0"/>
              </a:rPr>
              <a:t>+ Строительство общежитий и жилья для рабочих и служащих.</a:t>
            </a:r>
          </a:p>
          <a:p>
            <a:r>
              <a:rPr lang="ru-RU" dirty="0" smtClean="0">
                <a:latin typeface="Bookman Old Style" pitchFamily="18" charset="0"/>
              </a:rPr>
              <a:t>- Большинство </a:t>
            </a:r>
            <a:r>
              <a:rPr lang="ru-RU" dirty="0">
                <a:latin typeface="Bookman Old Style" pitchFamily="18" charset="0"/>
              </a:rPr>
              <a:t>горожан ютилось в бараках и коммунальных </a:t>
            </a:r>
            <a:r>
              <a:rPr lang="ru-RU" dirty="0" smtClean="0">
                <a:latin typeface="Bookman Old Style" pitchFamily="18" charset="0"/>
              </a:rPr>
              <a:t>квартирах</a:t>
            </a:r>
            <a:r>
              <a:rPr lang="ru-RU" dirty="0">
                <a:latin typeface="Bookman Old Style" pitchFamily="18" charset="0"/>
              </a:rPr>
              <a:t>.</a:t>
            </a:r>
          </a:p>
          <a:p>
            <a:r>
              <a:rPr lang="ru-RU" dirty="0">
                <a:latin typeface="Bookman Old Style" pitchFamily="18" charset="0"/>
              </a:rPr>
              <a:t>+ Изменение облика городов. + Разнообразный досуг.</a:t>
            </a:r>
          </a:p>
          <a:p>
            <a:pPr lvl="0"/>
            <a:r>
              <a:rPr lang="ru-RU" dirty="0" smtClean="0">
                <a:latin typeface="Bookman Old Style" pitchFamily="18" charset="0"/>
              </a:rPr>
              <a:t>- Привилегии </a:t>
            </a:r>
            <a:r>
              <a:rPr lang="ru-RU" dirty="0">
                <a:latin typeface="Bookman Old Style" pitchFamily="18" charset="0"/>
              </a:rPr>
              <a:t>чиновников.</a:t>
            </a:r>
          </a:p>
          <a:p>
            <a:pPr lvl="0"/>
            <a:r>
              <a:rPr lang="ru-RU" dirty="0" smtClean="0">
                <a:latin typeface="Bookman Old Style" pitchFamily="18" charset="0"/>
              </a:rPr>
              <a:t>- Дефицит </a:t>
            </a:r>
            <a:r>
              <a:rPr lang="ru-RU" dirty="0">
                <a:latin typeface="Bookman Old Style" pitchFamily="18" charset="0"/>
              </a:rPr>
              <a:t>товаров, огромные очереди.</a:t>
            </a:r>
          </a:p>
          <a:p>
            <a:r>
              <a:rPr lang="ru-RU" dirty="0">
                <a:latin typeface="Bookman Old Style" pitchFamily="18" charset="0"/>
              </a:rPr>
              <a:t>+ Движение стахановцев - передовиков производства, льготы им.</a:t>
            </a:r>
          </a:p>
          <a:p>
            <a:pPr lvl="0"/>
            <a:r>
              <a:rPr lang="ru-RU" dirty="0" smtClean="0">
                <a:latin typeface="Bookman Old Style" pitchFamily="18" charset="0"/>
              </a:rPr>
              <a:t>- Повышение </a:t>
            </a:r>
            <a:r>
              <a:rPr lang="ru-RU" dirty="0">
                <a:latin typeface="Bookman Old Style" pitchFamily="18" charset="0"/>
              </a:rPr>
              <a:t>норм выработки для всех рабочих.</a:t>
            </a:r>
          </a:p>
          <a:p>
            <a:pPr lvl="0"/>
            <a:r>
              <a:rPr lang="ru-RU" dirty="0" smtClean="0">
                <a:latin typeface="Bookman Old Style" pitchFamily="18" charset="0"/>
              </a:rPr>
              <a:t>- Суровые </a:t>
            </a:r>
            <a:r>
              <a:rPr lang="ru-RU" dirty="0">
                <a:latin typeface="Bookman Old Style" pitchFamily="18" charset="0"/>
              </a:rPr>
              <a:t>меры против рабочих за прогул, выпуск некачествен­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ной продукции.</a:t>
            </a:r>
          </a:p>
          <a:p>
            <a:r>
              <a:rPr lang="ru-RU" dirty="0" smtClean="0">
                <a:latin typeface="Bookman Old Style" pitchFamily="18" charset="0"/>
              </a:rPr>
              <a:t>- Широкое </a:t>
            </a:r>
            <a:r>
              <a:rPr lang="ru-RU" dirty="0">
                <a:latin typeface="Bookman Old Style" pitchFamily="18" charset="0"/>
              </a:rPr>
              <a:t>использование труда узников ГУЛАГа на </a:t>
            </a:r>
            <a:r>
              <a:rPr lang="ru-RU" dirty="0" smtClean="0">
                <a:latin typeface="Bookman Old Style" pitchFamily="18" charset="0"/>
              </a:rPr>
              <a:t>лесозаготовках</a:t>
            </a:r>
            <a:r>
              <a:rPr lang="ru-RU" dirty="0">
                <a:latin typeface="Bookman Old Style" pitchFamily="18" charset="0"/>
              </a:rPr>
              <a:t>, строительстве каналов и т.д.</a:t>
            </a:r>
          </a:p>
        </p:txBody>
      </p:sp>
    </p:spTree>
    <p:extLst>
      <p:ext uri="{BB962C8B-B14F-4D97-AF65-F5344CB8AC3E}">
        <p14:creationId xmlns:p14="http://schemas.microsoft.com/office/powerpoint/2010/main" val="278565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124744"/>
            <a:ext cx="7682486" cy="5078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Bookman Old Style" pitchFamily="18" charset="0"/>
              </a:rPr>
              <a:t>2-я группа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latin typeface="Bookman Old Style" pitchFamily="18" charset="0"/>
              </a:rPr>
              <a:t>Полная </a:t>
            </a:r>
            <a:r>
              <a:rPr lang="ru-RU" dirty="0">
                <a:latin typeface="Bookman Old Style" pitchFamily="18" charset="0"/>
              </a:rPr>
              <a:t>зависимость колхозов от государства.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Частичная механизация сельскохозяйственных работ.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Обучение молодых колхозников профессии механизаторов.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Культурное просвещение села (фильмы, школы и т.д.).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Новшества в быту.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Главный и подчас единственный источник доходов колхозников </a:t>
            </a:r>
            <a:r>
              <a:rPr lang="ru-RU" dirty="0" smtClean="0">
                <a:latin typeface="Bookman Old Style" pitchFamily="18" charset="0"/>
              </a:rPr>
              <a:t>-приусадебное </a:t>
            </a:r>
            <a:r>
              <a:rPr lang="ru-RU" dirty="0">
                <a:latin typeface="Bookman Old Style" pitchFamily="18" charset="0"/>
              </a:rPr>
              <a:t>хозяйство.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Оплата по трудодням — отсутствие заинтересованности у </a:t>
            </a:r>
            <a:r>
              <a:rPr lang="ru-RU" dirty="0" smtClean="0">
                <a:latin typeface="Bookman Old Style" pitchFamily="18" charset="0"/>
              </a:rPr>
              <a:t>колхозников </a:t>
            </a:r>
            <a:r>
              <a:rPr lang="ru-RU" dirty="0">
                <a:latin typeface="Bookman Old Style" pitchFamily="18" charset="0"/>
              </a:rPr>
              <a:t>для работы в колхозах.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Производство сельхозпродукции в колхозах не росло, а даже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сокращалось.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Основной поставщик мяса, масла, картофеля - приусадебные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хозяйства.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Закон «Об охране социалистической собственности» («закон о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трех колосках»).</a:t>
            </a:r>
            <a:endParaRPr lang="ru-RU" i="1" dirty="0">
              <a:latin typeface="Bookman Old Style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>
                <a:latin typeface="Bookman Old Style" pitchFamily="18" charset="0"/>
              </a:rPr>
              <a:t>Лишение крестьян паспортов - прикрепление к колхозам.</a:t>
            </a:r>
            <a:endParaRPr lang="ru-RU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5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3078" y="667720"/>
            <a:ext cx="7488832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</a:t>
            </a: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7" y="1124744"/>
            <a:ext cx="76246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itchFamily="18" charset="0"/>
              </a:rPr>
              <a:t>Задание:</a:t>
            </a:r>
            <a:r>
              <a:rPr lang="ru-RU" sz="2000" dirty="0" smtClean="0">
                <a:latin typeface="Bookman Old Style" pitchFamily="18" charset="0"/>
              </a:rPr>
              <a:t> внести записи </a:t>
            </a:r>
            <a:r>
              <a:rPr lang="ru-RU" sz="2000" dirty="0">
                <a:latin typeface="Bookman Old Style" pitchFamily="18" charset="0"/>
              </a:rPr>
              <a:t>в таблицу - </a:t>
            </a:r>
            <a:r>
              <a:rPr lang="ru-RU" sz="2000" dirty="0" smtClean="0">
                <a:latin typeface="Bookman Old Style" pitchFamily="18" charset="0"/>
              </a:rPr>
              <a:t>графа: </a:t>
            </a:r>
            <a:r>
              <a:rPr lang="ru-RU" sz="2000" dirty="0">
                <a:latin typeface="Bookman Old Style" pitchFamily="18" charset="0"/>
              </a:rPr>
              <a:t>«Социально-экономи­ческое развитие 1930-х годов</a:t>
            </a:r>
            <a:r>
              <a:rPr lang="ru-RU" sz="2000" dirty="0" smtClean="0">
                <a:latin typeface="Bookman Old Style" pitchFamily="18" charset="0"/>
              </a:rPr>
              <a:t>»</a:t>
            </a:r>
            <a:endParaRPr lang="ru-RU" sz="2000" i="1" dirty="0">
              <a:latin typeface="Bookman Old Styl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506509"/>
              </p:ext>
            </p:extLst>
          </p:nvPr>
        </p:nvGraphicFramePr>
        <p:xfrm>
          <a:off x="1040802" y="1832630"/>
          <a:ext cx="7779670" cy="4602480"/>
        </p:xfrm>
        <a:graphic>
          <a:graphicData uri="http://schemas.openxmlformats.org/drawingml/2006/table">
            <a:tbl>
              <a:tblPr firstRow="1" bandRow="1"/>
              <a:tblGrid>
                <a:gridCol w="3889835"/>
                <a:gridCol w="3889835"/>
              </a:tblGrid>
              <a:tr h="34297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ookman Old Style" pitchFamily="18" charset="0"/>
                        </a:rPr>
                        <a:t>город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ookman Old Style" pitchFamily="18" charset="0"/>
                        </a:rPr>
                        <a:t>село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4196692">
                <a:tc>
                  <a:txBody>
                    <a:bodyPr/>
                    <a:lstStyle/>
                    <a:p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1.Преимущественное разви­тие тяжелой промышленности.</a:t>
                      </a:r>
                      <a:endParaRPr lang="ru-RU" sz="180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2.Некоторое   повышение</a:t>
                      </a:r>
                      <a:b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жизненного уровня, более многообразный быт горожан, изменение облика городов.</a:t>
                      </a:r>
                      <a:endParaRPr lang="ru-RU" sz="180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3.Стахановское движение,</a:t>
                      </a:r>
                      <a:b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поощрение стахановцев.</a:t>
                      </a:r>
                      <a:endParaRPr lang="ru-RU" sz="180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4.Укрепление   трудовой</a:t>
                      </a:r>
                      <a:b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дисциплины принудительными мерами.</a:t>
                      </a:r>
                      <a:endParaRPr lang="ru-RU" sz="180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</a:t>
                      </a:r>
                      <a:r>
                        <a:rPr lang="ru-RU" sz="180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ГУЛАГ в системе НКВД, труд заключенных на стройках социализма.</a:t>
                      </a:r>
                      <a:endParaRPr lang="ru-RU" sz="180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1.Завершение коллективизации.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2.Рост механизации,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обучение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молодых колхозников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профессии механизаторов, изменение быта колхозников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3.Принудительный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труд колхозников, основной источник их жизни - приусадебное хозяйство, отсутствие у них паспортов. Закон «Об охране социалистической собственности».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4.Производство сельхозпродукции на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доколхозном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уровне (хлеб) и даже ниже (мясо).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7" y="2276872"/>
            <a:ext cx="3812311" cy="41044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83044" y="2276872"/>
            <a:ext cx="3937428" cy="41044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27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38436" y="620688"/>
            <a:ext cx="7571184" cy="11698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Применение 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556792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Bookman Old Style" pitchFamily="18" charset="0"/>
              </a:rPr>
              <a:t>Какие </a:t>
            </a:r>
            <a:r>
              <a:rPr lang="ru-RU" sz="2400" dirty="0">
                <a:latin typeface="Bookman Old Style" pitchFamily="18" charset="0"/>
              </a:rPr>
              <a:t>из выдвинутых гипотез оказываются верными? </a:t>
            </a:r>
            <a:endParaRPr lang="ru-RU" sz="24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Bookman Old Style" pitchFamily="18" charset="0"/>
              </a:rPr>
              <a:t>Подтверждается </a:t>
            </a:r>
            <a:r>
              <a:rPr lang="ru-RU" sz="2400" dirty="0">
                <a:latin typeface="Bookman Old Style" pitchFamily="18" charset="0"/>
              </a:rPr>
              <a:t>ли выдвинутая нами версия, что настоящего </a:t>
            </a:r>
            <a:r>
              <a:rPr lang="ru-RU" sz="2400" dirty="0" smtClean="0">
                <a:latin typeface="Bookman Old Style" pitchFamily="18" charset="0"/>
              </a:rPr>
              <a:t>социализма </a:t>
            </a:r>
            <a:r>
              <a:rPr lang="ru-RU" sz="2400" dirty="0">
                <a:latin typeface="Bookman Old Style" pitchFamily="18" charset="0"/>
              </a:rPr>
              <a:t>в СССР не было построено? </a:t>
            </a:r>
            <a:endParaRPr lang="ru-RU" sz="2400" dirty="0" smtClean="0">
              <a:latin typeface="Bookman Old Style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Bookman Old Style" pitchFamily="18" charset="0"/>
              </a:rPr>
              <a:t>Чтобы </a:t>
            </a:r>
            <a:r>
              <a:rPr lang="ru-RU" sz="2400" dirty="0">
                <a:latin typeface="Bookman Old Style" pitchFamily="18" charset="0"/>
              </a:rPr>
              <a:t>сделать вывод, нужно еще раз вспомнить, что такое социалистическое общество.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509120"/>
            <a:ext cx="759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4. Соответствовало </a:t>
            </a:r>
            <a:r>
              <a:rPr lang="ru-RU" sz="2400" dirty="0">
                <a:latin typeface="Bookman Old Style" pitchFamily="18" charset="0"/>
              </a:rPr>
              <a:t>ли советское общество 30-х 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dirty="0" smtClean="0">
                <a:latin typeface="Bookman Old Style" pitchFamily="18" charset="0"/>
              </a:rPr>
              <a:t>    годов </a:t>
            </a:r>
            <a:r>
              <a:rPr lang="ru-RU" sz="2400" dirty="0">
                <a:latin typeface="Bookman Old Style" pitchFamily="18" charset="0"/>
              </a:rPr>
              <a:t>этим представлениям о социализме? </a:t>
            </a:r>
            <a:endParaRPr lang="ru-RU" sz="2000" i="1" dirty="0">
              <a:latin typeface="Bookman Old Style" pitchFamily="18" charset="0"/>
            </a:endParaRPr>
          </a:p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373216"/>
            <a:ext cx="7734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  5</a:t>
            </a:r>
            <a:r>
              <a:rPr lang="ru-RU" sz="2400" dirty="0" smtClean="0">
                <a:latin typeface="Bookman Old Style" pitchFamily="18" charset="0"/>
              </a:rPr>
              <a:t>. Почему </a:t>
            </a:r>
            <a:r>
              <a:rPr lang="ru-RU" sz="2400" dirty="0">
                <a:latin typeface="Bookman Old Style" pitchFamily="18" charset="0"/>
              </a:rPr>
              <a:t>авторы учебника в </a:t>
            </a:r>
            <a:r>
              <a:rPr lang="ru-RU" sz="2400" dirty="0" smtClean="0">
                <a:latin typeface="Bookman Old Style" pitchFamily="18" charset="0"/>
              </a:rPr>
              <a:t>заголовке</a:t>
            </a:r>
            <a:endParaRPr lang="ru-RU" sz="2400" dirty="0">
              <a:latin typeface="Bookman Old Style" pitchFamily="18" charset="0"/>
            </a:endParaRPr>
          </a:p>
          <a:p>
            <a:r>
              <a:rPr lang="ru-RU" sz="2400" dirty="0" smtClean="0">
                <a:latin typeface="Bookman Old Style" pitchFamily="18" charset="0"/>
              </a:rPr>
              <a:t>    </a:t>
            </a:r>
            <a:r>
              <a:rPr lang="ru-RU" sz="2400" dirty="0" smtClean="0">
                <a:latin typeface="Bookman Old Style" pitchFamily="18" charset="0"/>
              </a:rPr>
              <a:t>параграфа </a:t>
            </a:r>
            <a:r>
              <a:rPr lang="ru-RU" sz="2400" dirty="0">
                <a:latin typeface="Bookman Old Style" pitchFamily="18" charset="0"/>
              </a:rPr>
              <a:t>берут слова «</a:t>
            </a:r>
            <a:r>
              <a:rPr lang="ru-RU" sz="2400" dirty="0" smtClean="0">
                <a:latin typeface="Bookman Old Style" pitchFamily="18" charset="0"/>
              </a:rPr>
              <a:t>победившего</a:t>
            </a:r>
          </a:p>
          <a:p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smtClean="0">
                <a:latin typeface="Bookman Old Style" pitchFamily="18" charset="0"/>
              </a:rPr>
              <a:t>   социализма» в кавычки?</a:t>
            </a:r>
            <a:endParaRPr lang="ru-RU" sz="24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4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891039"/>
            <a:ext cx="7571184" cy="1097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Домашнее задание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988840"/>
            <a:ext cx="7560840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1. Прочитать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дома в § 16. 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2. Ответить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 вопросы перед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параграфом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29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427168" cy="4137323"/>
          </a:xfrm>
        </p:spPr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Антонов В.М., Данилов Д.Д., Давыдова С.М. Российская и Всеобщая история. 9 класс : Методические рекомендации для учителя. — М. : </a:t>
            </a:r>
            <a:r>
              <a:rPr lang="ru-RU" dirty="0" err="1" smtClean="0">
                <a:latin typeface="Bookman Old Style" pitchFamily="18" charset="0"/>
              </a:rPr>
              <a:t>Баласс</a:t>
            </a:r>
            <a:r>
              <a:rPr lang="ru-RU" dirty="0" smtClean="0">
                <a:latin typeface="Bookman Old Style" pitchFamily="18" charset="0"/>
              </a:rPr>
              <a:t>, 2010. — 320 с. (Образовательная система «Школа 2100»).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643192" cy="783519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Использованные ресурсы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38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Создание проблемной ситуации. Формулирование проблемы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 descr="C:\Documents and Settings\Марина\Рабочий стол\321993581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56" y="22844"/>
            <a:ext cx="1733550" cy="190500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43608" y="1600200"/>
            <a:ext cx="7848872" cy="492514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300" b="1" dirty="0">
                <a:solidFill>
                  <a:srgbClr val="C00000"/>
                </a:solidFill>
                <a:latin typeface="Book Antiqua" pitchFamily="18" charset="0"/>
              </a:rPr>
              <a:t>Работа с источниками после текста параграфа</a:t>
            </a:r>
          </a:p>
          <a:p>
            <a:pPr>
              <a:buNone/>
            </a:pPr>
            <a:endParaRPr lang="ru-RU" b="1" dirty="0">
              <a:solidFill>
                <a:srgbClr val="C00000"/>
              </a:solidFill>
              <a:latin typeface="Book Antiqua" pitchFamily="18" charset="0"/>
            </a:endParaRP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1 . Кем являются авторы источников?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2.  Чем отличается первый документ от второго и третьего?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3. Что объединяет первый и второй источники? Какая в них дается оценка произошедших в СССР изменений?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4. Какое мнение выражают простые люди?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5. Почему материалы, содержащиеся в третьем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       источнике, являлись секретными для того времени?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6. Какое возникает противоречие при сопоставлении первого и второго источников с третьим?</a:t>
            </a:r>
          </a:p>
          <a:p>
            <a:pPr marL="514350" indent="-514350">
              <a:buNone/>
            </a:pPr>
            <a:r>
              <a:rPr lang="ru-RU" dirty="0">
                <a:latin typeface="Book Antiqua" pitchFamily="18" charset="0"/>
              </a:rPr>
              <a:t>7. Какой возникает вопрос?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269736">
            <a:off x="531349" y="3234851"/>
            <a:ext cx="8368057" cy="12144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Построен ли в СССР социализм -  справедливое общество?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71600" y="1600200"/>
            <a:ext cx="7848872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Задание </a:t>
            </a:r>
            <a:r>
              <a:rPr lang="ru-RU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Выделите ключевые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слова (родовой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 видовые призна</a:t>
            </a:r>
            <a:r>
              <a:rPr lang="ru-RU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ки) в определении понятия </a:t>
            </a:r>
            <a:r>
              <a:rPr lang="ru-RU" b="1" spc="10" dirty="0" smtClean="0">
                <a:solidFill>
                  <a:srgbClr val="C00000"/>
                </a:solidFill>
                <a:latin typeface="Times New Roman"/>
                <a:ea typeface="Times New Roman"/>
              </a:rPr>
              <a:t>«социализм»</a:t>
            </a:r>
          </a:p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Актуализация знаний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8223" y="1680144"/>
            <a:ext cx="777686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Book Antiqua" pitchFamily="18" charset="0"/>
              </a:rPr>
              <a:t>(Общество будущего (родовой признак), равенство, справедливость, счастливая жизнь всех людей (видовые признаки).</a:t>
            </a:r>
            <a:endParaRPr lang="ru-RU" sz="240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4143380"/>
            <a:ext cx="74574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Задание 2.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Выделите ключевые слова (видовые признаки) в определениях понятий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«индустриализация», «коллективизация»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8223" y="2924944"/>
            <a:ext cx="7742249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Индустриализация: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Замена ручного труда машинным. Смена мануфактур фабриками.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крупной машинной промышленности.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Коллективизация: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Объединение частных хозяйств в коллективные.  Общая собственность на основные средства производства в колхозах. Коллективная организация труда и распределение полученного дохода в колхозах.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анимация\321993581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17335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214290"/>
            <a:ext cx="68225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Актуализация знаний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77976" y="1395369"/>
            <a:ext cx="715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Составьте таблицу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Первая пятилетка»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830098"/>
              </p:ext>
            </p:extLst>
          </p:nvPr>
        </p:nvGraphicFramePr>
        <p:xfrm>
          <a:off x="1058926" y="2285992"/>
          <a:ext cx="7799354" cy="4478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0866"/>
                <a:gridCol w="6158488"/>
              </a:tblGrid>
              <a:tr h="83137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крупной машинной промышленности;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объединение крестьянских хозяйств в колхозы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0778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трудовой энтузиазм;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изъятие зерна из деревни с помощью</a:t>
                      </a:r>
                      <a:b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создания колхозов; лес,   музейные ценности;  займы с населения; национализация частного капитала; труд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заключенных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3155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создана современная крупная промышленность; проведена коллективизация     большей части крестьянских хозяйств;</a:t>
                      </a:r>
                    </a:p>
                    <a:p>
                      <a:pPr lvl="0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рост городского населения,    ликвидация  безработицы,</a:t>
                      </a:r>
                    </a:p>
                    <a:p>
                      <a:pPr lvl="0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рост государственных   закупок зерна; голод 1932-1933 гг.; снижение жизненного уровня</a:t>
                      </a:r>
                    </a:p>
                    <a:p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699792" y="2285992"/>
            <a:ext cx="6158488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99792" y="3153257"/>
            <a:ext cx="6158488" cy="15001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4754092"/>
            <a:ext cx="6158488" cy="17712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Марина\Рабочий стол\26743019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0"/>
            <a:ext cx="1905000" cy="952500"/>
          </a:xfrm>
          <a:prstGeom prst="rect">
            <a:avLst/>
          </a:prstGeom>
          <a:noFill/>
        </p:spPr>
      </p:pic>
      <p:pic>
        <p:nvPicPr>
          <p:cNvPr id="2051" name="Picture 3" descr="C:\Documents and Settings\Марина\Рабочий стол\465068120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117853" cy="976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214290"/>
            <a:ext cx="75425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Составление плана решения проблемы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4178" y="1964973"/>
            <a:ext cx="76712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Изменения,  произошедшие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советской экономике в годы второй и третьей пятилеток?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Характерные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черты командной модели экономики, сложившейся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СССР.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принес крестьянству колхозный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строй?</a:t>
            </a:r>
          </a:p>
          <a:p>
            <a:pPr lvl="0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Сделаем вывод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насколько советское общество 30-х годов соответствовало идеалу социализма?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4178" y="1441753"/>
            <a:ext cx="1909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Выясним: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43607" y="1412776"/>
            <a:ext cx="7646347" cy="5115518"/>
          </a:xfrm>
          <a:effectLst/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 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Работа с иллюстрированной графической схемой на с. 163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Bookman Old Style" pitchFamily="18" charset="0"/>
              </a:rPr>
              <a:t>Какие отрасли народного хозяйства развивались более успешно в 1930-е годы? Свой вывод аргументируйте.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Bookman Old Style" pitchFamily="18" charset="0"/>
              </a:rPr>
              <a:t>Чем характеризовалось развитие сельского хозяйства в 1930-е годы?</a:t>
            </a:r>
          </a:p>
          <a:p>
            <a:endParaRPr lang="ru-RU" dirty="0" smtClean="0"/>
          </a:p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нового знания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15616" y="1600200"/>
            <a:ext cx="7814102" cy="50435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   Работа с иллюстрированной графической схемой на с. 164, 144</a:t>
            </a:r>
            <a:r>
              <a:rPr lang="ru-RU" dirty="0" smtClean="0"/>
              <a:t>.</a:t>
            </a:r>
          </a:p>
          <a:p>
            <a:r>
              <a:rPr lang="ru-RU" dirty="0" smtClean="0">
                <a:latin typeface="Bookman Old Style" pitchFamily="18" charset="0"/>
              </a:rPr>
              <a:t>Что общего и что различного было в советской экономике периода </a:t>
            </a:r>
            <a:r>
              <a:rPr lang="ru-RU" dirty="0" err="1" smtClean="0">
                <a:latin typeface="Bookman Old Style" pitchFamily="18" charset="0"/>
              </a:rPr>
              <a:t>НЭПа</a:t>
            </a:r>
            <a:r>
              <a:rPr lang="ru-RU" dirty="0" smtClean="0">
                <a:latin typeface="Bookman Old Style" pitchFamily="18" charset="0"/>
              </a:rPr>
              <a:t> и 30-х годов?</a:t>
            </a:r>
          </a:p>
          <a:p>
            <a:r>
              <a:rPr lang="ru-RU" dirty="0" smtClean="0">
                <a:latin typeface="Bookman Old Style" pitchFamily="18" charset="0"/>
              </a:rPr>
              <a:t>Какие сектора были одинаковыми и для 20-х годов и для 30-х годов? Чем они были представлены? К какой экономической системе их можно отнести? Какой сектор, имевшийся в экономике 1920-х годов, исчез в 30-е годы?</a:t>
            </a:r>
          </a:p>
          <a:p>
            <a:endParaRPr lang="ru-RU" dirty="0" smtClean="0"/>
          </a:p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571184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Открытие нового знания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43608" y="1268760"/>
            <a:ext cx="7848872" cy="4669979"/>
          </a:xfrm>
        </p:spPr>
        <p:txBody>
          <a:bodyPr>
            <a:noAutofit/>
          </a:bodyPr>
          <a:lstStyle/>
          <a:p>
            <a:r>
              <a:rPr lang="ru-RU" sz="2400" dirty="0">
                <a:latin typeface="Bookman Old Style" pitchFamily="18" charset="0"/>
              </a:rPr>
              <a:t>Какие два сектора (две формы собственности) становят­ся полностью господствующими в экономике 30-х годов? Как они на­зываются в Конституции 1936 г. (Текст учебника, с. 166, 2-й абзац.) 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dirty="0">
                <a:latin typeface="Bookman Old Style" pitchFamily="18" charset="0"/>
              </a:rPr>
              <a:t>Какая главная черта экономики 1930-х годов содержится в заголовке схемы на с. 164?</a:t>
            </a:r>
          </a:p>
          <a:p>
            <a:r>
              <a:rPr lang="ru-RU" sz="2400" dirty="0">
                <a:latin typeface="Bookman Old Style" pitchFamily="18" charset="0"/>
              </a:rPr>
              <a:t>Какой еще термин в названии экономической системы употребляется в тексте учебника, </a:t>
            </a:r>
            <a:endParaRPr lang="ru-RU" sz="2400" dirty="0" smtClean="0">
              <a:latin typeface="Bookman Old Style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smtClean="0">
                <a:latin typeface="Bookman Old Style" pitchFamily="18" charset="0"/>
              </a:rPr>
              <a:t>   с</a:t>
            </a:r>
            <a:r>
              <a:rPr lang="ru-RU" sz="2400" dirty="0">
                <a:latin typeface="Bookman Old Style" pitchFamily="18" charset="0"/>
              </a:rPr>
              <a:t>. 165, 1-й абзац? 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dirty="0">
                <a:latin typeface="Bookman Old Style" pitchFamily="18" charset="0"/>
              </a:rPr>
              <a:t>Какой главный механизм действия этой экономической системы? Найдите в тексте учебника на с. 163 его название.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909295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Открытие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нового знания</a:t>
            </a:r>
            <a:endParaRPr lang="ru-RU" sz="32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81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115615" y="1692140"/>
            <a:ext cx="7611419" cy="4689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Bookman Old Style" pitchFamily="18" charset="0"/>
              </a:rPr>
              <a:t>По схеме на с. 164 раскройте действие этого механизма в отношении </a:t>
            </a:r>
            <a:r>
              <a:rPr lang="ru-RU" sz="3200" dirty="0" smtClean="0">
                <a:latin typeface="Bookman Old Style" pitchFamily="18" charset="0"/>
              </a:rPr>
              <a:t>госпредприятий</a:t>
            </a:r>
            <a:r>
              <a:rPr lang="ru-RU" sz="3200" dirty="0">
                <a:latin typeface="Bookman Old Style" pitchFamily="18" charset="0"/>
              </a:rPr>
              <a:t>, совхозов</a:t>
            </a:r>
            <a:r>
              <a:rPr lang="ru-RU" sz="3200" dirty="0" smtClean="0">
                <a:latin typeface="Bookman Old Style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789040"/>
            <a:ext cx="71859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Bookman Old Style" pitchFamily="18" charset="0"/>
              </a:rPr>
              <a:t>По этой же схеме раскройте действие командной систе­мы в отношении колхозов.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500625"/>
            <a:ext cx="7776864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latin typeface="Bookman Old Style" pitchFamily="18" charset="0"/>
              </a:rPr>
              <a:t>Государство - наркоматы — предприятия, совхозы. МТС: назначение директоров, план (объем продукции, размер зарплаты, предоставление сырья и т.д.). Регулирование цен госчиновниками.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754319"/>
            <a:ext cx="7776864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latin typeface="Bookman Old Style" pitchFamily="18" charset="0"/>
              </a:rPr>
              <a:t>Наркомат земледелия - колхозы: </a:t>
            </a:r>
            <a:r>
              <a:rPr lang="ru-RU" sz="2800" dirty="0" err="1">
                <a:latin typeface="Bookman Old Style" pitchFamily="18" charset="0"/>
              </a:rPr>
              <a:t>госзаготовки</a:t>
            </a:r>
            <a:r>
              <a:rPr lang="ru-RU" sz="2800" dirty="0">
                <a:latin typeface="Bookman Old Style" pitchFamily="18" charset="0"/>
              </a:rPr>
              <a:t> сельхоз­продукции. Райкомы партии: фактическое назначение председателей, команды, приказы председателям (что сеять, сколько, когда и т.д.)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Открытие нового знания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98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0</TotalTime>
  <Words>1177</Words>
  <Application>Microsoft Office PowerPoint</Application>
  <PresentationFormat>Экран (4:3)</PresentationFormat>
  <Paragraphs>133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Тема1</vt:lpstr>
      <vt:lpstr>Страна «победившего социализма» (30 – е гг.)</vt:lpstr>
      <vt:lpstr>Создание проблемной ситуации. Формулирование проблемы</vt:lpstr>
      <vt:lpstr>Актуализация знаний</vt:lpstr>
      <vt:lpstr>Актуализация знаний</vt:lpstr>
      <vt:lpstr>Составление плана решения проблемы</vt:lpstr>
      <vt:lpstr>Открытие нового знания </vt:lpstr>
      <vt:lpstr>Открытие нового знания</vt:lpstr>
      <vt:lpstr>      Открытие нового знания</vt:lpstr>
      <vt:lpstr>Открытие нового знания</vt:lpstr>
      <vt:lpstr>Открытие нового знания </vt:lpstr>
      <vt:lpstr>Открытие нового знания </vt:lpstr>
      <vt:lpstr>Открытие нового знания </vt:lpstr>
      <vt:lpstr>Открытие нового знания </vt:lpstr>
      <vt:lpstr>      Открытие нового знания </vt:lpstr>
      <vt:lpstr>Применение нового знания </vt:lpstr>
      <vt:lpstr>Домашнее задание </vt:lpstr>
      <vt:lpstr>Использованные ресурсы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2012-11-07T09:45:20Z</dcterms:created>
  <dcterms:modified xsi:type="dcterms:W3CDTF">2012-11-08T14:20:18Z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