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76" r:id="rId14"/>
    <p:sldId id="267" r:id="rId15"/>
    <p:sldId id="268" r:id="rId16"/>
    <p:sldId id="269" r:id="rId17"/>
    <p:sldId id="270" r:id="rId18"/>
    <p:sldId id="275" r:id="rId19"/>
    <p:sldId id="274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3" autoAdjust="0"/>
    <p:restoredTop sz="94628" autoAdjust="0"/>
  </p:normalViewPr>
  <p:slideViewPr>
    <p:cSldViewPr>
      <p:cViewPr varScale="1">
        <p:scale>
          <a:sx n="67" d="100"/>
          <a:sy n="67" d="100"/>
        </p:scale>
        <p:origin x="-9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4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971640-DD59-49BE-9C07-F7ED1E81FD07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35F464-1A20-447C-ACE0-FEA260113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D1963-EC23-462F-8FCA-D07DBB31407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CCF9D5-2446-491E-A4A9-9FBF5F353A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775513-4A0E-4814-BFD6-5F91204184A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E0C03B-D06E-41F0-BF2E-8D78003EDC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2A2B6E-FA40-4245-9BA9-09E791F4998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81E8AF-942F-48C1-8A33-72C8AA9649E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E8CD00-3F07-40B7-A5E5-761F244E8F9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2B85C8-3B87-4EC2-8689-2659757EB0E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AE5E5B-4E4A-468C-BEE0-8D3159CDFC7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287085-B8D6-48F7-9544-FDD49932E7A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9E22C-986C-4010-B069-4B449D8BA7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B5FB89-46D6-482F-B1C4-828B436978C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6F27A-69E1-4A49-970C-8F8DE3CED34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F74D81-169E-4EA6-9A9D-5545A0B3432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7589B0-2365-4999-8410-83566F34CD5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A3D858-FBF8-4371-9A21-762039F55AF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14166B-4523-47F7-BF30-B5F6790B0AF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7FD5F4-3F28-42F3-B2C6-F1881580B8C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2B203D-AD32-4F52-A855-F0BA651B181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E94E4E-E3DB-4195-AA12-4C293311CEA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90464D-B078-40F4-87AF-A2C9B52D4E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84F87-584F-4B6B-8D52-A8804F6B35C5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51D18-40D9-4183-9669-7D170CD53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B2FB7-3FBD-4DB3-9D0A-65E16B226FF4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049B9-D645-4EE1-B9F6-92D838F2E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2CFAA-8FA4-4DBC-94C7-A8CD43A52156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BEEA-9427-4886-8142-1E4EA3B68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37AAB-D92D-4461-B3F3-FC08DAA090F6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FB164-9420-4777-B53F-E9790EF51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7F873-AD51-4956-BE5E-91C03CCD3E67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F8BD5-98A0-41E9-AF12-31DA18AD9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2B23E-C1C4-4000-A93D-BADBAFFD0012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A439A-490C-4EDF-8C82-A00662EBB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1D2B-CF76-4C82-B365-3E7EB8B9C03B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A8804-8183-4812-A5E4-C08CB8A93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BF38-162F-4F01-84C4-73C7C16F76E4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71DD-44EB-4EE6-946E-BA0A363DF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C668F-EF7C-43A8-AAC5-8F9AD2A0AE90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323B1-490B-442B-993E-F920A7937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0F832-5399-4440-BBC4-4E1DD485352F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3107A-CC82-4B1C-B0CD-5617A882D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DC89E-1299-473B-9CAA-BF8703B3C1D8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6FC7-65E0-4B03-BCE2-55FBC2888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68561D-C400-4222-997D-99E0FB740366}" type="datetimeFigureOut">
              <a:rPr lang="ru-RU"/>
              <a:pPr>
                <a:defRPr/>
              </a:pPr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342DC6-2A07-4DE6-AB32-27D8541AC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1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Культура Западной Европы в</a:t>
            </a:r>
            <a:r>
              <a:rPr lang="en-US" dirty="0" smtClean="0"/>
              <a:t> XIV – XV </a:t>
            </a:r>
            <a:r>
              <a:rPr lang="ru-RU" dirty="0" smtClean="0"/>
              <a:t>веках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Причины Возрождения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Наличие богатых и процветающих городов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Наличие у их жителей особых качеств</a:t>
            </a:r>
            <a:r>
              <a:rPr lang="en-US" smtClean="0"/>
              <a:t>:</a:t>
            </a:r>
            <a:r>
              <a:rPr lang="ru-RU" smtClean="0"/>
              <a:t> расчётливость, предприимчивость, обширные знания о мире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Отсутствие в Италии сильной королевской власти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mtClean="0"/>
              <a:t>Сохранение значительного античного наследия на земле Древнего Рима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Гуманизм</a:t>
            </a:r>
            <a:endParaRPr lang="ru-RU" dirty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r>
              <a:rPr lang="ru-RU" smtClean="0"/>
              <a:t>Люди эпохи Возрождения выработали особое мировоззрение. Оно получило название </a:t>
            </a:r>
            <a:r>
              <a:rPr lang="ru-RU" b="1" smtClean="0"/>
              <a:t>гуманизм</a:t>
            </a:r>
            <a:r>
              <a:rPr lang="ru-RU" smtClean="0"/>
              <a:t>, а его сторонники – </a:t>
            </a:r>
            <a:r>
              <a:rPr lang="ru-RU" b="1" smtClean="0"/>
              <a:t>гуманисты</a:t>
            </a:r>
            <a:r>
              <a:rPr lang="ru-RU" smtClean="0"/>
              <a:t>. Эти понятия происходят от латинского слова </a:t>
            </a:r>
            <a:r>
              <a:rPr lang="en-US" smtClean="0"/>
              <a:t>humanus — </a:t>
            </a:r>
            <a:r>
              <a:rPr lang="ru-RU" smtClean="0"/>
              <a:t>человеческий, человечный.</a:t>
            </a:r>
          </a:p>
          <a:p>
            <a:pPr marL="136525" indent="0" eaLnBrk="1" hangingPunct="1">
              <a:buFont typeface="Wingdings 2" pitchFamily="18" charset="2"/>
              <a:buNone/>
            </a:pPr>
            <a:r>
              <a:rPr lang="ru-RU" b="1" smtClean="0"/>
              <a:t>Гуманизм</a:t>
            </a:r>
            <a:r>
              <a:rPr lang="ru-RU" smtClean="0"/>
              <a:t> – это особое мировоззрение, в центре которого стоит человек.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Искусство раннего Возрождения</a:t>
            </a:r>
            <a:endParaRPr lang="ru-RU" dirty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r>
              <a:rPr lang="ru-RU" smtClean="0"/>
              <a:t>В эпоху перехода от средневековой культуры к культуре Возрождения жили и творили многие великие художники и поэты. Самыми известными из них являются </a:t>
            </a:r>
            <a:r>
              <a:rPr lang="ru-RU" b="1" smtClean="0"/>
              <a:t>Данте</a:t>
            </a:r>
            <a:r>
              <a:rPr lang="ru-RU" smtClean="0"/>
              <a:t>, </a:t>
            </a:r>
            <a:r>
              <a:rPr lang="ru-RU" b="1" smtClean="0"/>
              <a:t>Джотто</a:t>
            </a:r>
            <a:r>
              <a:rPr lang="ru-RU" smtClean="0"/>
              <a:t>, </a:t>
            </a:r>
            <a:r>
              <a:rPr lang="ru-RU" b="1" smtClean="0"/>
              <a:t>Франческо Петрарка</a:t>
            </a:r>
            <a:r>
              <a:rPr lang="ru-RU" smtClean="0"/>
              <a:t>, </a:t>
            </a:r>
            <a:r>
              <a:rPr lang="ru-RU" b="1" smtClean="0"/>
              <a:t>Джованни Бокаччо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Деятели Возрождения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60590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Имя деятеля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Чем прославился</a:t>
                      </a:r>
                      <a:r>
                        <a:rPr lang="en-US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Данте Алигьери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Джотто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ди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Бондоне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Франческо Петрарка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Данте Алигьери</a:t>
            </a:r>
            <a:endParaRPr lang="ru-RU" sz="3200" dirty="0"/>
          </a:p>
        </p:txBody>
      </p:sp>
      <p:sp>
        <p:nvSpPr>
          <p:cNvPr id="16387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Великий итальянский поэт, автор «Божественной комедии», в которой описываются странствия самого поэта по загробному миру.</a:t>
            </a:r>
          </a:p>
          <a:p>
            <a:pPr eaLnBrk="1" hangingPunct="1"/>
            <a:endParaRPr lang="ru-RU" sz="24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r>
              <a:rPr lang="ru-RU" sz="1200" smtClean="0"/>
              <a:t>Сандро Боттичелли</a:t>
            </a:r>
          </a:p>
          <a:p>
            <a:pPr eaLnBrk="1" hangingPunct="1"/>
            <a:r>
              <a:rPr lang="ru-RU" sz="1200" i="1" smtClean="0"/>
              <a:t>Портрет Данте Алигьери</a:t>
            </a:r>
          </a:p>
        </p:txBody>
      </p:sp>
      <p:sp>
        <p:nvSpPr>
          <p:cNvPr id="16388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692150"/>
            <a:ext cx="3429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err="1" smtClean="0"/>
              <a:t>Джотто</a:t>
            </a:r>
            <a:r>
              <a:rPr lang="ru-RU" sz="3200" dirty="0" smtClean="0"/>
              <a:t> </a:t>
            </a:r>
            <a:r>
              <a:rPr lang="ru-RU" sz="3200" dirty="0" err="1" smtClean="0"/>
              <a:t>ди</a:t>
            </a:r>
            <a:r>
              <a:rPr lang="ru-RU" sz="3200" dirty="0" smtClean="0"/>
              <a:t> </a:t>
            </a:r>
            <a:r>
              <a:rPr lang="ru-RU" sz="3200" dirty="0" err="1" smtClean="0"/>
              <a:t>Бондоне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dirty="0" smtClean="0"/>
              <a:t>Великий живописец, рисовавший картины на евангельские сюжеты и отразивший в них новое понимание человека.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dirty="0" err="1" smtClean="0"/>
              <a:t>Джотто</a:t>
            </a:r>
            <a:r>
              <a:rPr lang="ru-RU" sz="1200" dirty="0" smtClean="0"/>
              <a:t> </a:t>
            </a:r>
            <a:r>
              <a:rPr lang="ru-RU" sz="1200" dirty="0" err="1" smtClean="0"/>
              <a:t>ди</a:t>
            </a:r>
            <a:r>
              <a:rPr lang="ru-RU" sz="1200" dirty="0" smtClean="0"/>
              <a:t> </a:t>
            </a:r>
            <a:r>
              <a:rPr lang="ru-RU" sz="1200" dirty="0" err="1" smtClean="0"/>
              <a:t>Бондоне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i="1" dirty="0" smtClean="0"/>
              <a:t>Поцелуй Иуды. Фрагмент</a:t>
            </a:r>
            <a:endParaRPr lang="ru-RU" sz="1200" i="1" dirty="0"/>
          </a:p>
        </p:txBody>
      </p:sp>
      <p:sp>
        <p:nvSpPr>
          <p:cNvPr id="17412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576263"/>
            <a:ext cx="38576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Франческо Петрарка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dirty="0" smtClean="0"/>
              <a:t>Выдающийся поэт и мыслитель, автор «Книги песен» – сборника стихов, в которых он воспевает свою возлюбленную Лауру.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dirty="0" smtClean="0"/>
              <a:t>Портрет Франческо Петрарки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i="1" dirty="0" smtClean="0"/>
              <a:t>Ок. 1450</a:t>
            </a:r>
            <a:endParaRPr lang="ru-RU" sz="1200" i="1" dirty="0"/>
          </a:p>
        </p:txBody>
      </p:sp>
      <p:sp>
        <p:nvSpPr>
          <p:cNvPr id="18436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803275"/>
            <a:ext cx="28575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err="1" smtClean="0"/>
              <a:t>Сандро</a:t>
            </a:r>
            <a:r>
              <a:rPr lang="ru-RU" sz="3200" dirty="0" smtClean="0"/>
              <a:t> Боттичелли</a:t>
            </a:r>
            <a:endParaRPr lang="ru-RU" sz="3200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19462" name="Текст 2"/>
          <p:cNvSpPr>
            <a:spLocks noGrp="1"/>
          </p:cNvSpPr>
          <p:nvPr>
            <p:ph type="body" sz="half" idx="2"/>
          </p:nvPr>
        </p:nvSpPr>
        <p:spPr>
          <a:xfrm>
            <a:off x="860425" y="1135063"/>
            <a:ext cx="7488238" cy="5573712"/>
          </a:xfrm>
        </p:spPr>
        <p:txBody>
          <a:bodyPr/>
          <a:lstStyle/>
          <a:p>
            <a:pPr eaLnBrk="1" hangingPunct="1"/>
            <a:r>
              <a:rPr lang="ru-RU" sz="2000" smtClean="0"/>
              <a:t>Творчество этого великого итальянского художника по праву считается вершиной искусства раннего Возрождения.</a:t>
            </a:r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z="2000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Сандро Боттичелли</a:t>
            </a:r>
          </a:p>
          <a:p>
            <a:pPr eaLnBrk="1" hangingPunct="1"/>
            <a:r>
              <a:rPr lang="ru-RU" i="1" smtClean="0"/>
              <a:t>Рождение Венеры</a:t>
            </a:r>
          </a:p>
        </p:txBody>
      </p:sp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4988" y="1773238"/>
            <a:ext cx="5537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Главный вопрос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dirty="0" smtClean="0"/>
              <a:t>Как изменилась картина мира в сознании людей в </a:t>
            </a:r>
            <a:r>
              <a:rPr lang="en-US" sz="3200" dirty="0" smtClean="0"/>
              <a:t>XIV – XV </a:t>
            </a:r>
            <a:r>
              <a:rPr lang="ru-RU" sz="3200" dirty="0" smtClean="0"/>
              <a:t>веках</a:t>
            </a:r>
            <a:r>
              <a:rPr lang="en-US" sz="3200" dirty="0" smtClean="0"/>
              <a:t>?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Образ мира в средневековой культуре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701925" y="2276475"/>
            <a:ext cx="3741738" cy="34559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</a:rPr>
              <a:t>БОГ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Главный вопрос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200" dirty="0" smtClean="0"/>
              <a:t>Как изменилась картина мира в сознании людей в </a:t>
            </a:r>
            <a:r>
              <a:rPr lang="en-US" sz="3200" dirty="0" smtClean="0"/>
              <a:t>XIV – XV </a:t>
            </a:r>
            <a:r>
              <a:rPr lang="ru-RU" sz="3200" dirty="0" smtClean="0"/>
              <a:t>веках</a:t>
            </a:r>
            <a:r>
              <a:rPr lang="en-US" sz="3200" dirty="0" smtClean="0"/>
              <a:t>?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Образ мира в культуре Возрождения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                              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771775" y="2276475"/>
            <a:ext cx="3887788" cy="36004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ЧЕЛОВЕК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§ 23 (с. 216-225), читать и учить</a:t>
            </a:r>
          </a:p>
          <a:p>
            <a:pPr eaLnBrk="1" hangingPunct="1"/>
            <a:r>
              <a:rPr lang="ru-RU" smtClean="0"/>
              <a:t>Документ (с. 225), ответить на вопросы письменно</a:t>
            </a:r>
          </a:p>
          <a:p>
            <a:pPr eaLnBrk="1" hangingPunct="1"/>
            <a:r>
              <a:rPr lang="ru-RU" smtClean="0"/>
              <a:t>Вопросы 1-7 (с. 226), ответить устно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Образ мира в средневековой культуре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  <a:p>
            <a:pPr marL="136525" indent="0" eaLnBrk="1" hangingPunct="1">
              <a:buFont typeface="Wingdings 2" pitchFamily="18" charset="2"/>
              <a:buNone/>
            </a:pPr>
            <a:r>
              <a:rPr lang="ru-RU" smtClean="0"/>
              <a:t>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2701925" y="2276475"/>
            <a:ext cx="3741738" cy="34559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</a:rPr>
              <a:t>БОГ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Эпоха Возрождения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В </a:t>
            </a:r>
            <a:r>
              <a:rPr lang="en-US" dirty="0" smtClean="0"/>
              <a:t>XIV – XV </a:t>
            </a:r>
            <a:r>
              <a:rPr lang="ru-RU" dirty="0" smtClean="0"/>
              <a:t>веках в культуре Западной Европы происходят важные изменения. Начинается эпоха </a:t>
            </a:r>
            <a:r>
              <a:rPr lang="ru-RU" b="1" dirty="0" smtClean="0"/>
              <a:t>Возрождения</a:t>
            </a:r>
            <a:r>
              <a:rPr lang="ru-RU" dirty="0" smtClean="0"/>
              <a:t> (по-французски – </a:t>
            </a:r>
            <a:r>
              <a:rPr lang="ru-RU" b="1" dirty="0" smtClean="0"/>
              <a:t>Ренессанс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такое Возрождение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 smtClean="0"/>
              <a:t>Возрождение</a:t>
            </a:r>
            <a:r>
              <a:rPr lang="ru-RU" dirty="0" smtClean="0"/>
              <a:t> (</a:t>
            </a:r>
            <a:r>
              <a:rPr lang="ru-RU" b="1" dirty="0" smtClean="0"/>
              <a:t>Ренессанс</a:t>
            </a:r>
            <a:r>
              <a:rPr lang="ru-RU" dirty="0" smtClean="0"/>
              <a:t>) – это эпоха в истории европейской культуры </a:t>
            </a:r>
            <a:r>
              <a:rPr lang="en-US" dirty="0" smtClean="0"/>
              <a:t>XIV – XVI </a:t>
            </a:r>
            <a:r>
              <a:rPr lang="ru-RU" dirty="0" smtClean="0"/>
              <a:t>веков, для которой характерны</a:t>
            </a:r>
            <a:r>
              <a:rPr lang="en-US" dirty="0" smtClean="0"/>
              <a:t>: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ru-RU" dirty="0" smtClean="0"/>
              <a:t>рост интереса к человеческой личности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ru-RU" dirty="0" smtClean="0"/>
              <a:t>возрождение античного (греко-римского) наследия</a:t>
            </a:r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Главные изобретения эпохи Возрождения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Портретная </a:t>
            </a:r>
            <a:r>
              <a:rPr lang="ru-RU" dirty="0"/>
              <a:t>живопись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книгопечатание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8197" name="Объект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8198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136525" indent="0"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276475"/>
            <a:ext cx="29733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2290763"/>
            <a:ext cx="28289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Портретная живопись</a:t>
            </a:r>
            <a:endParaRPr lang="ru-RU" sz="3600" dirty="0"/>
          </a:p>
        </p:txBody>
      </p:sp>
      <p:sp>
        <p:nvSpPr>
          <p:cNvPr id="9219" name="Текст 8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948238"/>
          </a:xfrm>
        </p:spPr>
        <p:txBody>
          <a:bodyPr/>
          <a:lstStyle/>
          <a:p>
            <a:pPr eaLnBrk="1" hangingPunct="1"/>
            <a:r>
              <a:rPr lang="ru-RU" sz="2400" smtClean="0"/>
              <a:t>Пришла на смену средневековому стилю условного изображения людей. В отличие от него портрет обращал внимание на чувства и мысли конкретных людей.</a:t>
            </a:r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endParaRPr lang="ru-RU" sz="1200" smtClean="0"/>
          </a:p>
          <a:p>
            <a:pPr eaLnBrk="1" hangingPunct="1"/>
            <a:r>
              <a:rPr lang="ru-RU" sz="1200" smtClean="0"/>
              <a:t>Сандро Боттичелли</a:t>
            </a:r>
          </a:p>
          <a:p>
            <a:pPr eaLnBrk="1" hangingPunct="1"/>
            <a:r>
              <a:rPr lang="ru-RU" sz="1200" i="1" smtClean="0"/>
              <a:t>Портрет Симонетты Веспуччи</a:t>
            </a:r>
          </a:p>
          <a:p>
            <a:pPr eaLnBrk="1" hangingPunct="1"/>
            <a:endParaRPr lang="ru-RU" smtClean="0"/>
          </a:p>
        </p:txBody>
      </p:sp>
      <p:sp>
        <p:nvSpPr>
          <p:cNvPr id="9220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309563"/>
            <a:ext cx="45593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82752" cy="11620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Книгопечатание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/>
              <a:t>Изобретение книгопечатания позволило снизить стоимость книг и издавать их большими тиражами, что сделало возможным быстрое распространение знаний среди грамотных людей. Изобрёл книжный станок немец Иоганн </a:t>
            </a:r>
            <a:r>
              <a:rPr lang="ru-RU" sz="2000" dirty="0" err="1" smtClean="0"/>
              <a:t>Гутенберг</a:t>
            </a:r>
            <a:r>
              <a:rPr lang="ru-RU" sz="2000" dirty="0" smtClean="0"/>
              <a:t> в 1445 году.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dirty="0" smtClean="0"/>
              <a:t>Портрет Иоганна </a:t>
            </a:r>
            <a:r>
              <a:rPr lang="ru-RU" sz="1200" dirty="0" err="1" smtClean="0"/>
              <a:t>Гутенберга</a:t>
            </a:r>
            <a:r>
              <a:rPr lang="ru-RU" sz="1200" dirty="0" smtClean="0"/>
              <a:t>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200" i="1" dirty="0" smtClean="0"/>
              <a:t>Гравюра </a:t>
            </a:r>
            <a:r>
              <a:rPr lang="en-US" sz="1200" i="1" dirty="0" smtClean="0"/>
              <a:t>XVII </a:t>
            </a:r>
            <a:r>
              <a:rPr lang="ru-RU" sz="1200" i="1" dirty="0" smtClean="0"/>
              <a:t>века</a:t>
            </a:r>
            <a:endParaRPr lang="ru-RU" sz="1200" i="1" dirty="0"/>
          </a:p>
        </p:txBody>
      </p:sp>
      <p:sp>
        <p:nvSpPr>
          <p:cNvPr id="1024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055688"/>
            <a:ext cx="38290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42775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Где и почему началось Возрождение</a:t>
            </a:r>
            <a:r>
              <a:rPr lang="en-US" sz="2800" dirty="0" smtClean="0"/>
              <a:t>?</a:t>
            </a:r>
            <a:endParaRPr lang="ru-RU" sz="2800" dirty="0"/>
          </a:p>
        </p:txBody>
      </p:sp>
      <p:sp>
        <p:nvSpPr>
          <p:cNvPr id="11267" name="Текст 12"/>
          <p:cNvSpPr>
            <a:spLocks noGrp="1"/>
          </p:cNvSpPr>
          <p:nvPr>
            <p:ph type="body" idx="2"/>
          </p:nvPr>
        </p:nvSpPr>
        <p:spPr>
          <a:xfrm>
            <a:off x="457200" y="1989138"/>
            <a:ext cx="3008313" cy="4137025"/>
          </a:xfrm>
        </p:spPr>
        <p:txBody>
          <a:bodyPr/>
          <a:lstStyle/>
          <a:p>
            <a:pPr eaLnBrk="1" hangingPunct="1"/>
            <a:r>
              <a:rPr lang="ru-RU" sz="2400" smtClean="0"/>
              <a:t>Возрождение началось в Италии. Его колыбелью считается город Флоренция.</a:t>
            </a:r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endParaRPr lang="ru-RU" sz="1200" smtClean="0"/>
          </a:p>
          <a:p>
            <a:pPr eaLnBrk="1" hangingPunct="1"/>
            <a:r>
              <a:rPr lang="ru-RU" sz="1200" smtClean="0"/>
              <a:t>Вид современной Флоренции</a:t>
            </a:r>
          </a:p>
          <a:p>
            <a:pPr eaLnBrk="1" hangingPunct="1"/>
            <a:endParaRPr lang="ru-RU" smtClean="0"/>
          </a:p>
        </p:txBody>
      </p:sp>
      <p:sp>
        <p:nvSpPr>
          <p:cNvPr id="11268" name="Объект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9" name="Содержимое 8" descr="a5660e03270ab8ef2383c2e8bc612cd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7288" y="476250"/>
            <a:ext cx="50180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502</Words>
  <Application>Microsoft Office PowerPoint</Application>
  <PresentationFormat>Экран (4:3)</PresentationFormat>
  <Paragraphs>151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Культура Западной Европы в XIV – XV веках</vt:lpstr>
      <vt:lpstr>Главный вопрос урока</vt:lpstr>
      <vt:lpstr>Образ мира в средневековой культуре</vt:lpstr>
      <vt:lpstr>Эпоха Возрождения</vt:lpstr>
      <vt:lpstr>Что такое Возрождение?</vt:lpstr>
      <vt:lpstr>Главные изобретения эпохи Возрождения</vt:lpstr>
      <vt:lpstr>Портретная живопись</vt:lpstr>
      <vt:lpstr>Книгопечатание</vt:lpstr>
      <vt:lpstr>Где и почему началось Возрождение?</vt:lpstr>
      <vt:lpstr>Причины Возрождения</vt:lpstr>
      <vt:lpstr>Гуманизм</vt:lpstr>
      <vt:lpstr>Искусство раннего Возрождения</vt:lpstr>
      <vt:lpstr>Деятели Возрождения</vt:lpstr>
      <vt:lpstr>Данте Алигьери</vt:lpstr>
      <vt:lpstr>Джотто ди Бондоне</vt:lpstr>
      <vt:lpstr>Франческо Петрарка</vt:lpstr>
      <vt:lpstr>Сандро Боттичелли</vt:lpstr>
      <vt:lpstr>Главный вопрос урока</vt:lpstr>
      <vt:lpstr>Образ мира в средневековой культуре</vt:lpstr>
      <vt:lpstr>Образ мира в культуре Возрождения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Западной Европы в XIV – XV веках</dc:title>
  <dc:creator>Андрей</dc:creator>
  <cp:lastModifiedBy>Admin</cp:lastModifiedBy>
  <cp:revision>27</cp:revision>
  <dcterms:created xsi:type="dcterms:W3CDTF">2011-12-07T16:55:45Z</dcterms:created>
  <dcterms:modified xsi:type="dcterms:W3CDTF">2014-01-13T20:48:03Z</dcterms:modified>
</cp:coreProperties>
</file>