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89" r:id="rId3"/>
    <p:sldMasterId id="2147483704" r:id="rId4"/>
    <p:sldMasterId id="2147483717" r:id="rId5"/>
    <p:sldMasterId id="2147483731" r:id="rId6"/>
  </p:sldMasterIdLst>
  <p:sldIdLst>
    <p:sldId id="256" r:id="rId7"/>
    <p:sldId id="258" r:id="rId8"/>
    <p:sldId id="259" r:id="rId9"/>
    <p:sldId id="261" r:id="rId10"/>
    <p:sldId id="297" r:id="rId11"/>
    <p:sldId id="299" r:id="rId12"/>
    <p:sldId id="302" r:id="rId13"/>
    <p:sldId id="304" r:id="rId14"/>
    <p:sldId id="305" r:id="rId15"/>
    <p:sldId id="306" r:id="rId16"/>
    <p:sldId id="308" r:id="rId17"/>
    <p:sldId id="310" r:id="rId18"/>
    <p:sldId id="311" r:id="rId19"/>
    <p:sldId id="312" r:id="rId20"/>
    <p:sldId id="267" r:id="rId21"/>
    <p:sldId id="313" r:id="rId22"/>
    <p:sldId id="314" r:id="rId23"/>
    <p:sldId id="319" r:id="rId24"/>
    <p:sldId id="316" r:id="rId25"/>
    <p:sldId id="320" r:id="rId26"/>
    <p:sldId id="321" r:id="rId27"/>
    <p:sldId id="322" r:id="rId28"/>
    <p:sldId id="323" r:id="rId29"/>
    <p:sldId id="27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0" autoAdjust="0"/>
    <p:restoredTop sz="94660"/>
  </p:normalViewPr>
  <p:slideViewPr>
    <p:cSldViewPr>
      <p:cViewPr varScale="1">
        <p:scale>
          <a:sx n="86" d="100"/>
          <a:sy n="86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481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482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83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484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85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5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85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485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485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3485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485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8151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52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5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1CEDBB9-9EF2-493B-8395-8845554419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B51DC-F0E6-45B9-9497-4717B3388D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3D856-B2D5-4FA4-8EE0-7B346DCD4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3A775-F70B-40B1-B8B3-91DA2ECD0A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0B62D-EFA9-41F8-B6B0-C985E082BE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FB7A4-FF38-4305-86EF-CA74BFA6D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E47E3-CD61-4534-B2D2-3FA6999109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B17E0-BF99-4779-8279-2CDE839048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81DAB-C391-4EE0-85E8-47B725A8D4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F4BC-71A7-405C-935D-3682711C78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1144B-F0C9-48EF-8903-2D4886C962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39F719A-B5C7-41D8-B4BE-83AB7F928F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325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5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25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325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325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5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5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6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6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326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326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27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327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327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327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ED8F9E-9B23-4DE0-96AD-6083A295F0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327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D3EF7-7A55-462F-94C6-1862FB7F46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00AC2-C088-431D-A87F-DB1667E7ED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05192-0EAE-43DC-8957-7DB8FC3FFF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C4CE9-9503-409A-BAF7-67CEB97156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9343B-C153-4EDF-9598-E501B581BF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E6E04-32C0-421F-9FDE-41D14B66BD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A1B3A-7305-4538-A925-199E95E884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8E5E3-D191-4DE9-A3E7-2C91530706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E49AD-9BF1-4F63-B324-3C2736A04D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BD3D9-8832-4970-952C-FCDC6904EC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8D3D9BF-7B9B-4790-8592-850F72BFC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2CE4B80-13C4-4EFF-B49D-31DF0E7B6B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F13CC18-6E74-48B0-BBDB-3DA1C609D6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0419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0421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2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3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4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5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6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7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8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9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0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1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0433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4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5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6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7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8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9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0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1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2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3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4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5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6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7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8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9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0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045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6047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6047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7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8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8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048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048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0484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0485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0486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C4268CC-835C-49E0-B2A9-F3987E21EF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E9617-DE49-474B-B544-09A892BE40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AD333-D46B-4D61-ACD7-653DCA11D4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5D6AA-9CE1-44D3-957E-DB92AD51BC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11223-13E1-4CF3-87D7-5EC17B8F36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49721-9E7D-4069-9BE6-FEB9A52015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C3AF5-81ED-4763-A09C-D692FFF3D9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53C6C-B2C6-4F1B-B064-CC2AB870D9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327-BF56-4B84-8283-360B6183FA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661BD-BF6B-4E8D-BC0B-363255ADD5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5B467-4E23-4E22-828A-C4919A22F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BD64C91-34BA-4653-95BA-A83F17AED0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613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614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614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614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14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15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2D0E009-02DD-42CA-AC5A-36875163D8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85E01-4037-4E12-AED9-3C5BE3D0AB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66485-1289-4CE8-8590-C041E4ED06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F6378-4343-4A2E-A68F-A7BFCC236A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10FE3-FBE8-4C5F-BD81-69EA4C0BF5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2B024-1F55-4DC2-AA34-2A9F3A6CA2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F641D-06BB-4418-B331-AE4A5939C0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1AA92-E30F-4C2D-8691-AAB8F89AE0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B9CB8-E462-4323-811B-3F7864123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681B3-22C6-4B29-AC08-2A3CC01D2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33491-A0C8-41CC-9FC0-D22AEDEE52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E699711-D373-453D-8328-0EF0EF2756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5071410-E8B9-4CE8-8A57-6E2B795046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37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37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8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2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2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382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82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3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83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83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3383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383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8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3812179-B43B-4908-82BF-CBA2D2F3171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222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2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2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223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223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223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224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4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22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22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BA7C8D7-3A95-40BF-93C9-B14CEB3A233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939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939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39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5941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59429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0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1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2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3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4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5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6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7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8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9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0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1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2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3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4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5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59447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8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9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0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1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2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3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59455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6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7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8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94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946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9461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9462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9463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296559F-91AE-4980-A8E2-FC043313C63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510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0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0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512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512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512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512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440258AF-0DC3-4C52-BCF0-2B64B4C231C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5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5B47E-E9A1-40E1-8FAC-5AC46B55AA8F}" type="datetimeFigureOut">
              <a:rPr lang="ru-RU" smtClean="0"/>
              <a:pPr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8.xml"/><Relationship Id="rId5" Type="http://schemas.openxmlformats.org/officeDocument/2006/relationships/slide" Target="slide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8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464347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Культура Древней Греции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500702"/>
            <a:ext cx="6400800" cy="9953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 rot="16200000">
            <a:off x="107125" y="6107925"/>
            <a:ext cx="642942" cy="428628"/>
          </a:xfrm>
          <a:prstGeom prst="actionButtonBlank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714876" y="1600201"/>
            <a:ext cx="3971924" cy="1042981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Статуя Афины Воительницы</a:t>
            </a:r>
            <a:endParaRPr lang="ru-RU" dirty="0"/>
          </a:p>
        </p:txBody>
      </p:sp>
      <p:pic>
        <p:nvPicPr>
          <p:cNvPr id="132098" name="Picture 2" descr="http://www.sno.pro1.ru/lib/kolobova_ozereckaya_kak_zhili_drevnie_greki/kolobova_ozerezkaya1-9.jpg"/>
          <p:cNvPicPr>
            <a:picLocks noChangeAspect="1" noChangeArrowheads="1"/>
          </p:cNvPicPr>
          <p:nvPr/>
        </p:nvPicPr>
        <p:blipFill>
          <a:blip r:embed="rId2"/>
          <a:srcRect l="20895" r="8955"/>
          <a:stretch>
            <a:fillRect/>
          </a:stretch>
        </p:blipFill>
        <p:spPr bwMode="auto">
          <a:xfrm>
            <a:off x="571472" y="2357430"/>
            <a:ext cx="2227826" cy="3357586"/>
          </a:xfrm>
          <a:prstGeom prst="rect">
            <a:avLst/>
          </a:prstGeom>
          <a:noFill/>
        </p:spPr>
      </p:pic>
      <p:pic>
        <p:nvPicPr>
          <p:cNvPr id="132100" name="Picture 4" descr="File:Akropolis-detai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14686"/>
            <a:ext cx="4025118" cy="2786082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1536282" y="3964388"/>
            <a:ext cx="2786082" cy="79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143240" y="3500438"/>
            <a:ext cx="1071570" cy="42862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9 метров</a:t>
            </a:r>
          </a:p>
        </p:txBody>
      </p:sp>
      <p:sp>
        <p:nvSpPr>
          <p:cNvPr id="16" name="Управляющая кнопка: возврат 15">
            <a:hlinkClick r:id="rId4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4" name="Picture 6" descr="http://img-fotki.yandex.ru/get/4422/31080435.63e/0_76ea8_63c8d6b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2703306" cy="22860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pic>
        <p:nvPicPr>
          <p:cNvPr id="130052" name="Picture 4" descr="File:Erechtheum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440984"/>
            <a:ext cx="3512194" cy="1769268"/>
          </a:xfrm>
          <a:prstGeom prst="rect">
            <a:avLst/>
          </a:prstGeom>
          <a:noFill/>
        </p:spPr>
      </p:pic>
      <p:pic>
        <p:nvPicPr>
          <p:cNvPr id="130056" name="Picture 8" descr="http://img-fotki.yandex.ru/get/5822/31080435.63e/0_76ea7_108f95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643182"/>
            <a:ext cx="2695250" cy="3151857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6248" y="1428736"/>
            <a:ext cx="4714876" cy="857257"/>
          </a:xfrm>
          <a:solidFill>
            <a:schemeClr val="bg2">
              <a:lumMod val="90000"/>
            </a:schemeClr>
          </a:solidFill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100" b="1" dirty="0" err="1" smtClean="0"/>
              <a:t>Эрехтейон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– храм Афины, Посейдона и </a:t>
            </a:r>
            <a:r>
              <a:rPr lang="ru-RU" dirty="0" err="1" smtClean="0"/>
              <a:t>Эрехтея</a:t>
            </a:r>
            <a:endParaRPr lang="ru-RU" dirty="0"/>
          </a:p>
        </p:txBody>
      </p:sp>
      <p:sp>
        <p:nvSpPr>
          <p:cNvPr id="8" name="Управляющая кнопка: возврат 7">
            <a:hlinkClick r:id="rId5" action="ppaction://hlinksldjump" highlightClick="1"/>
          </p:cNvPr>
          <p:cNvSpPr/>
          <p:nvPr/>
        </p:nvSpPr>
        <p:spPr>
          <a:xfrm>
            <a:off x="8358214" y="6286520"/>
            <a:ext cx="785786" cy="571480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pic>
        <p:nvPicPr>
          <p:cNvPr id="138242" name="Picture 2" descr="http://gproxyru.appspot.com/http/2.bp.blogspot.com/_EtXkzMuLcR8/TEIRGYSwjnI/AAAAAAAABdY/7jFUS5FzPDo/s1600/Akropolis-NW-reconstruc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428868"/>
            <a:ext cx="3821037" cy="278608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457828" y="1571612"/>
            <a:ext cx="3686172" cy="1982783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Парфенон </a:t>
            </a:r>
          </a:p>
          <a:p>
            <a:pPr algn="ctr">
              <a:buNone/>
            </a:pPr>
            <a:r>
              <a:rPr lang="ru-RU" dirty="0" smtClean="0"/>
              <a:t>- главный храм в древних Афинах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pic>
        <p:nvPicPr>
          <p:cNvPr id="139266" name="Picture 2" descr="File:Парфенон пл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3221687" y="64404"/>
            <a:ext cx="3071833" cy="6943504"/>
          </a:xfrm>
          <a:prstGeom prst="rect">
            <a:avLst/>
          </a:prstGeom>
          <a:noFill/>
        </p:spPr>
      </p:pic>
      <p:sp>
        <p:nvSpPr>
          <p:cNvPr id="9" name="Управляющая кнопка: настраиваемая 8">
            <a:hlinkClick r:id="rId3" action="ppaction://hlinksldjump" highlightClick="1"/>
          </p:cNvPr>
          <p:cNvSpPr/>
          <p:nvPr/>
        </p:nvSpPr>
        <p:spPr>
          <a:xfrm>
            <a:off x="4572000" y="3571876"/>
            <a:ext cx="214314" cy="571504"/>
          </a:xfrm>
          <a:prstGeom prst="actionButtonBlank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pic>
        <p:nvPicPr>
          <p:cNvPr id="140295" name="Picture 7" descr="http://his.1september.ru/2006/10/1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2883" y="2643182"/>
            <a:ext cx="2941117" cy="4065663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10800000">
            <a:off x="6572264" y="3429000"/>
            <a:ext cx="150019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>
            <a:off x="6715140" y="6357958"/>
            <a:ext cx="164307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429256" y="4857760"/>
            <a:ext cx="2786082" cy="71438"/>
          </a:xfrm>
          <a:prstGeom prst="straightConnector1">
            <a:avLst/>
          </a:prstGeom>
          <a:ln w="762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643438" y="5143512"/>
            <a:ext cx="2071702" cy="6429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/>
            <a:r>
              <a:rPr lang="ru-RU" sz="3200" dirty="0" smtClean="0">
                <a:solidFill>
                  <a:schemeClr val="tx1"/>
                </a:solidFill>
              </a:rPr>
              <a:t>12 метров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3071810"/>
            <a:ext cx="4786346" cy="11430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Статуя Афины </a:t>
            </a:r>
          </a:p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работы Фидия, находящаяся в Парфеноне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скульптура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500694" y="1357298"/>
            <a:ext cx="3643306" cy="1614485"/>
          </a:xfrm>
          <a:solidFill>
            <a:schemeClr val="bg2"/>
          </a:solidFill>
          <a:effectLst>
            <a:softEdge rad="127000"/>
          </a:effectLst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000" b="1" dirty="0" smtClean="0"/>
              <a:t>Пракситель</a:t>
            </a:r>
          </a:p>
          <a:p>
            <a:pPr algn="ctr">
              <a:buNone/>
            </a:pPr>
            <a:r>
              <a:rPr lang="ru-RU" dirty="0" smtClean="0"/>
              <a:t>древнегреческий скульптор IV века до н. э.</a:t>
            </a:r>
            <a:endParaRPr lang="ru-RU" b="1" dirty="0"/>
          </a:p>
        </p:txBody>
      </p:sp>
      <p:pic>
        <p:nvPicPr>
          <p:cNvPr id="5124" name="Picture 4" descr="File:Knidiska Afrodite, Nordisk familjebo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714620"/>
            <a:ext cx="2089727" cy="364331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6396335"/>
            <a:ext cx="3143240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Афродита </a:t>
            </a:r>
            <a:r>
              <a:rPr lang="ru-RU" sz="2400" dirty="0" err="1" smtClean="0"/>
              <a:t>Книдская</a:t>
            </a:r>
            <a:endParaRPr lang="ru-RU" sz="2400" dirty="0"/>
          </a:p>
        </p:txBody>
      </p:sp>
      <p:pic>
        <p:nvPicPr>
          <p:cNvPr id="5126" name="Picture 6" descr="File:Artemis Gabii Louvre Ma529 n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86124"/>
            <a:ext cx="2254036" cy="300037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714744" y="6334780"/>
            <a:ext cx="3500462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Артемида из </a:t>
            </a:r>
            <a:r>
              <a:rPr lang="ru-RU" sz="2800" dirty="0" err="1" smtClean="0"/>
              <a:t>Габий</a:t>
            </a:r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скульптура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143504" y="1357298"/>
            <a:ext cx="4000496" cy="1614485"/>
          </a:xfrm>
          <a:solidFill>
            <a:schemeClr val="bg2"/>
          </a:solidFill>
          <a:effectLst>
            <a:softEdge rad="127000"/>
          </a:effectLst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b="1" dirty="0" smtClean="0"/>
              <a:t>Мирон</a:t>
            </a:r>
          </a:p>
          <a:p>
            <a:pPr algn="ctr">
              <a:buNone/>
            </a:pPr>
            <a:r>
              <a:rPr lang="ru-RU" dirty="0" smtClean="0"/>
              <a:t>греческий скульптор середины V в. до н. э. из </a:t>
            </a:r>
            <a:r>
              <a:rPr lang="ru-RU" dirty="0" err="1" smtClean="0"/>
              <a:t>Елевфер</a:t>
            </a:r>
            <a:endParaRPr lang="ru-RU" b="1" dirty="0"/>
          </a:p>
        </p:txBody>
      </p:sp>
      <p:pic>
        <p:nvPicPr>
          <p:cNvPr id="141314" name="Picture 2" descr="http://kulturologie-twp.narod.ru/miron-gree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3116"/>
            <a:ext cx="2113937" cy="374807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000100" y="6000768"/>
            <a:ext cx="2471377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dirty="0" smtClean="0"/>
              <a:t>«Дискобол»</a:t>
            </a:r>
            <a:endParaRPr lang="ru-RU" sz="3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скульптура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714612" y="1500174"/>
            <a:ext cx="4000496" cy="1614485"/>
          </a:xfrm>
          <a:solidFill>
            <a:schemeClr val="bg2"/>
          </a:solidFill>
          <a:effectLst>
            <a:softEdge rad="127000"/>
          </a:effectLst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b="1" dirty="0" smtClean="0"/>
              <a:t>Мирон</a:t>
            </a:r>
          </a:p>
          <a:p>
            <a:pPr algn="ctr">
              <a:buNone/>
            </a:pPr>
            <a:r>
              <a:rPr lang="ru-RU" dirty="0" smtClean="0"/>
              <a:t>греческий скульптор середины V в. до н. э. из </a:t>
            </a:r>
            <a:r>
              <a:rPr lang="ru-RU" dirty="0" err="1" smtClean="0"/>
              <a:t>Елевфер</a:t>
            </a:r>
            <a:endParaRPr lang="ru-RU" b="1" dirty="0"/>
          </a:p>
        </p:txBody>
      </p:sp>
      <p:pic>
        <p:nvPicPr>
          <p:cNvPr id="142340" name="Picture 4" descr="File:Amazon03 pushk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3116"/>
            <a:ext cx="1871286" cy="4283491"/>
          </a:xfrm>
          <a:prstGeom prst="rect">
            <a:avLst/>
          </a:prstGeom>
          <a:noFill/>
        </p:spPr>
      </p:pic>
      <p:pic>
        <p:nvPicPr>
          <p:cNvPr id="142342" name="Picture 6" descr="File:Head Amazon Musei Capitolini MC1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286124"/>
            <a:ext cx="2143140" cy="28575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714744" y="6143644"/>
            <a:ext cx="2905154" cy="461665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ru-RU" sz="2400" dirty="0" smtClean="0"/>
              <a:t>«Раненая амазонка»</a:t>
            </a:r>
            <a:endParaRPr lang="ru-RU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Греческий театр</a:t>
            </a:r>
            <a:endParaRPr lang="ru-RU" dirty="0"/>
          </a:p>
        </p:txBody>
      </p:sp>
      <p:pic>
        <p:nvPicPr>
          <p:cNvPr id="143362" name="Picture 2" descr="http://upload.wikimedia.org/wikipedia/commons/2/2e/DionysiusTheater.jpg?uselang=ru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3786182" cy="2806998"/>
          </a:xfrm>
          <a:prstGeom prst="rect">
            <a:avLst/>
          </a:prstGeom>
          <a:noFill/>
        </p:spPr>
      </p:pic>
      <p:pic>
        <p:nvPicPr>
          <p:cNvPr id="6" name="Picture 2" descr="File:Greece Epidauros - ancient theat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071942"/>
            <a:ext cx="3643307" cy="243076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Греческий театр</a:t>
            </a:r>
            <a:endParaRPr lang="ru-RU" dirty="0"/>
          </a:p>
        </p:txBody>
      </p:sp>
      <p:pic>
        <p:nvPicPr>
          <p:cNvPr id="144388" name="Picture 4" descr="http://www.ug.ru/uploads/images/method_article/636/large/notitl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133042"/>
            <a:ext cx="3669315" cy="2883033"/>
          </a:xfrm>
          <a:prstGeom prst="rect">
            <a:avLst/>
          </a:prstGeom>
          <a:noFill/>
        </p:spPr>
      </p:pic>
      <p:pic>
        <p:nvPicPr>
          <p:cNvPr id="144390" name="Picture 6" descr="http://natalis32.narod.ru/theatrum/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256"/>
            <a:ext cx="1869547" cy="2143140"/>
          </a:xfrm>
          <a:prstGeom prst="rect">
            <a:avLst/>
          </a:prstGeom>
          <a:noFill/>
        </p:spPr>
      </p:pic>
      <p:pic>
        <p:nvPicPr>
          <p:cNvPr id="144386" name="Picture 2" descr="http://www.k2x2.info/kulturologija/populjarnaja_istorija_teatra/pic_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857364"/>
            <a:ext cx="1615578" cy="208898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14810" y="2071678"/>
            <a:ext cx="3714776" cy="685791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Театральные маски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142844" y="1000108"/>
            <a:ext cx="8858312" cy="4143404"/>
          </a:xfrm>
          <a:prstGeom prst="verticalScroll">
            <a:avLst>
              <a:gd name="adj" fmla="val 5351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 чем состоит вклад древних греков в мировую культуру?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Греческий театр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1571612"/>
            <a:ext cx="4357718" cy="114300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Виды представлений</a:t>
            </a:r>
          </a:p>
        </p:txBody>
      </p:sp>
      <p:sp>
        <p:nvSpPr>
          <p:cNvPr id="9" name="Овал 8"/>
          <p:cNvSpPr/>
          <p:nvPr/>
        </p:nvSpPr>
        <p:spPr>
          <a:xfrm>
            <a:off x="0" y="3286124"/>
            <a:ext cx="3357586" cy="178595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трагедия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5000628" y="3643314"/>
            <a:ext cx="3357586" cy="178595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комедия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2285984" y="2786058"/>
            <a:ext cx="714380" cy="571504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572132" y="2857496"/>
            <a:ext cx="785818" cy="642942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482" name="Picture 2" descr="http://static.stedwards.co.uk/TheWeekend/2012/427_files/2012.05.18-05.jpg"/>
          <p:cNvPicPr>
            <a:picLocks noChangeAspect="1" noChangeArrowheads="1"/>
          </p:cNvPicPr>
          <p:nvPr/>
        </p:nvPicPr>
        <p:blipFill>
          <a:blip r:embed="rId2" cstate="print"/>
          <a:srcRect r="47761" b="36725"/>
          <a:stretch>
            <a:fillRect/>
          </a:stretch>
        </p:blipFill>
        <p:spPr bwMode="auto">
          <a:xfrm>
            <a:off x="6286512" y="3286124"/>
            <a:ext cx="968590" cy="940916"/>
          </a:xfrm>
          <a:prstGeom prst="rect">
            <a:avLst/>
          </a:prstGeom>
          <a:noFill/>
        </p:spPr>
      </p:pic>
      <p:pic>
        <p:nvPicPr>
          <p:cNvPr id="148484" name="Picture 4" descr="http://static.stedwards.co.uk/TheWeekend/2012/427_files/2012.05.18-05.jpg"/>
          <p:cNvPicPr>
            <a:picLocks noChangeAspect="1" noChangeArrowheads="1"/>
          </p:cNvPicPr>
          <p:nvPr/>
        </p:nvPicPr>
        <p:blipFill>
          <a:blip r:embed="rId3"/>
          <a:srcRect l="45330" t="39130" r="7596"/>
          <a:stretch>
            <a:fillRect/>
          </a:stretch>
        </p:blipFill>
        <p:spPr bwMode="auto">
          <a:xfrm>
            <a:off x="1071538" y="2928934"/>
            <a:ext cx="1000132" cy="103717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Греческий театр</a:t>
            </a:r>
            <a:endParaRPr lang="ru-RU" dirty="0"/>
          </a:p>
        </p:txBody>
      </p:sp>
      <p:pic>
        <p:nvPicPr>
          <p:cNvPr id="148484" name="Picture 4" descr="http://static.stedwards.co.uk/TheWeekend/2012/427_files/2012.05.18-05.jpg"/>
          <p:cNvPicPr>
            <a:picLocks noChangeAspect="1" noChangeArrowheads="1"/>
          </p:cNvPicPr>
          <p:nvPr/>
        </p:nvPicPr>
        <p:blipFill>
          <a:blip r:embed="rId2"/>
          <a:srcRect l="45330" t="39130" r="7596"/>
          <a:stretch>
            <a:fillRect/>
          </a:stretch>
        </p:blipFill>
        <p:spPr bwMode="auto">
          <a:xfrm>
            <a:off x="0" y="1428736"/>
            <a:ext cx="1714480" cy="177797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71736" y="1500174"/>
            <a:ext cx="4429156" cy="85725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Авторы трагедий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2357430"/>
            <a:ext cx="7358082" cy="71438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Трагедии – истории о богах и героях</a:t>
            </a:r>
          </a:p>
        </p:txBody>
      </p:sp>
      <p:pic>
        <p:nvPicPr>
          <p:cNvPr id="151554" name="Picture 2" descr="File:Aischylos Büste.jpg"/>
          <p:cNvPicPr>
            <a:picLocks noChangeAspect="1" noChangeArrowheads="1"/>
          </p:cNvPicPr>
          <p:nvPr/>
        </p:nvPicPr>
        <p:blipFill>
          <a:blip r:embed="rId3"/>
          <a:srcRect b="16211"/>
          <a:stretch>
            <a:fillRect/>
          </a:stretch>
        </p:blipFill>
        <p:spPr bwMode="auto">
          <a:xfrm>
            <a:off x="500034" y="3714752"/>
            <a:ext cx="1643074" cy="2210603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6072206"/>
            <a:ext cx="2786050" cy="4286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Эсхил</a:t>
            </a:r>
          </a:p>
        </p:txBody>
      </p:sp>
      <p:pic>
        <p:nvPicPr>
          <p:cNvPr id="151556" name="Picture 4" descr="http://cdn2.all-art.org/world_literature/images/p/114.jpg"/>
          <p:cNvPicPr>
            <a:picLocks noChangeAspect="1" noChangeArrowheads="1"/>
          </p:cNvPicPr>
          <p:nvPr/>
        </p:nvPicPr>
        <p:blipFill>
          <a:blip r:embed="rId4"/>
          <a:srcRect l="4255" r="6383"/>
          <a:stretch>
            <a:fillRect/>
          </a:stretch>
        </p:blipFill>
        <p:spPr bwMode="auto">
          <a:xfrm>
            <a:off x="3571868" y="3643314"/>
            <a:ext cx="2071702" cy="234667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143240" y="6072206"/>
            <a:ext cx="3143272" cy="4286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Софокл</a:t>
            </a:r>
            <a:endParaRPr lang="ru-RU" sz="3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51558" name="Picture 6" descr="http://100grp.ru/wp-content/uploads/2011/09/0014.jpg"/>
          <p:cNvPicPr>
            <a:picLocks noChangeAspect="1" noChangeArrowheads="1"/>
          </p:cNvPicPr>
          <p:nvPr/>
        </p:nvPicPr>
        <p:blipFill>
          <a:blip r:embed="rId5"/>
          <a:srcRect l="5000" r="4999" b="4431"/>
          <a:stretch>
            <a:fillRect/>
          </a:stretch>
        </p:blipFill>
        <p:spPr bwMode="auto">
          <a:xfrm>
            <a:off x="7000892" y="3786190"/>
            <a:ext cx="1630650" cy="208360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572232" y="6000768"/>
            <a:ext cx="2571768" cy="4286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Еврипид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Греческий театр</a:t>
            </a:r>
            <a:endParaRPr lang="ru-RU" dirty="0"/>
          </a:p>
        </p:txBody>
      </p:sp>
      <p:pic>
        <p:nvPicPr>
          <p:cNvPr id="148482" name="Picture 2" descr="http://static.stedwards.co.uk/TheWeekend/2012/427_files/2012.05.18-05.jpg"/>
          <p:cNvPicPr>
            <a:picLocks noChangeAspect="1" noChangeArrowheads="1"/>
          </p:cNvPicPr>
          <p:nvPr/>
        </p:nvPicPr>
        <p:blipFill>
          <a:blip r:embed="rId2"/>
          <a:srcRect r="47761" b="36725"/>
          <a:stretch>
            <a:fillRect/>
          </a:stretch>
        </p:blipFill>
        <p:spPr bwMode="auto">
          <a:xfrm>
            <a:off x="0" y="2214554"/>
            <a:ext cx="1428728" cy="138790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28794" y="1571612"/>
            <a:ext cx="3714776" cy="85725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Автор комедий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0504"/>
            <a:ext cx="4000496" cy="20717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Комедия – истории об обычных людях, современниках автора и зрителей</a:t>
            </a:r>
          </a:p>
        </p:txBody>
      </p:sp>
      <p:pic>
        <p:nvPicPr>
          <p:cNvPr id="150530" name="Picture 2" descr="http://www.artehistoria.jcyl.es/v2/jpg/GRA080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071810"/>
            <a:ext cx="1979427" cy="254953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72066" y="5857892"/>
            <a:ext cx="4071934" cy="85725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Аристофан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0" y="1142984"/>
            <a:ext cx="9001156" cy="3786214"/>
          </a:xfrm>
          <a:prstGeom prst="verticalScroll">
            <a:avLst>
              <a:gd name="adj" fmla="val 5351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 чем состоит вклад древних греков в мировую культуру?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1328733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latin typeface="Arial" pitchFamily="34" charset="0"/>
                <a:cs typeface="Arial" pitchFamily="34" charset="0"/>
              </a:rPr>
              <a:t>§ 34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7929586" y="5857892"/>
            <a:ext cx="857256" cy="71438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142844" y="214290"/>
            <a:ext cx="8858312" cy="4286280"/>
          </a:xfrm>
          <a:prstGeom prst="verticalScroll">
            <a:avLst>
              <a:gd name="adj" fmla="val 5351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План:</a:t>
            </a:r>
          </a:p>
          <a:p>
            <a:pPr algn="ctr"/>
            <a:endParaRPr lang="ru-RU" sz="40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1771650" lvl="2" indent="-857250" algn="just"/>
            <a:endParaRPr lang="ru-RU" sz="3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1771650" lvl="2" indent="-857250" algn="just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Греческий храм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1771650" lvl="2" indent="-857250" algn="just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Афинский акрополь</a:t>
            </a:r>
          </a:p>
          <a:p>
            <a:pPr marL="1771650" lvl="2" indent="-857250" algn="just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Греческие скульпторы</a:t>
            </a:r>
          </a:p>
          <a:p>
            <a:pPr marL="1771650" lvl="2" indent="-857250" algn="just">
              <a:buFont typeface="+mj-lt"/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Греческий театр</a:t>
            </a:r>
          </a:p>
        </p:txBody>
      </p:sp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428596" y="1357298"/>
            <a:ext cx="7643866" cy="900791"/>
          </a:xfrm>
          <a:prstGeom prst="actionButtonBlank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Font typeface="+mj-lt"/>
              <a:buAutoNum type="romanUcPeriod" startAt="2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Архитекторы, скульпторы, поэты Греции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marL="857250" indent="-857250"/>
            <a:r>
              <a:rPr lang="ru-RU" sz="7200" dirty="0" smtClean="0">
                <a:ln>
                  <a:solidFill>
                    <a:schemeClr val="tx1"/>
                  </a:solidFill>
                </a:ln>
              </a:rPr>
              <a:t>Архитекторы, скульпторы, поэты Греции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58214" y="6143644"/>
            <a:ext cx="470912" cy="542350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Греческий храм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upload.wikimedia.org/wikipedia/commons/7/75/Grechskoye_Zodchestvo.jpg"/>
          <p:cNvPicPr>
            <a:picLocks noChangeAspect="1" noChangeArrowheads="1"/>
          </p:cNvPicPr>
          <p:nvPr/>
        </p:nvPicPr>
        <p:blipFill>
          <a:blip r:embed="rId2"/>
          <a:srcRect l="1859" t="3356" r="2416" b="68120"/>
          <a:stretch>
            <a:fillRect/>
          </a:stretch>
        </p:blipFill>
        <p:spPr bwMode="auto">
          <a:xfrm>
            <a:off x="428596" y="1697854"/>
            <a:ext cx="3929090" cy="1945459"/>
          </a:xfrm>
          <a:prstGeom prst="rect">
            <a:avLst/>
          </a:prstGeom>
          <a:noFill/>
        </p:spPr>
      </p:pic>
      <p:pic>
        <p:nvPicPr>
          <p:cNvPr id="5" name="Picture 4" descr="Дорический храм. Реконструк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143380"/>
            <a:ext cx="3842045" cy="2325260"/>
          </a:xfrm>
          <a:prstGeom prst="rect">
            <a:avLst/>
          </a:prstGeom>
          <a:noFill/>
        </p:spPr>
      </p:pic>
      <p:pic>
        <p:nvPicPr>
          <p:cNvPr id="6" name="Picture 2" descr="http://sz36a.narod.ru/img/grec/gefes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643050"/>
            <a:ext cx="3143272" cy="225529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http://artyx.ru/books/item/f00/s00/z0000000/pic/0005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2701959" cy="29908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1500174"/>
            <a:ext cx="3286116" cy="378621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2900" i="1" dirty="0" smtClean="0"/>
              <a:t>Пропорциональное соотношение греческих архитектурных ордеров: дорического, ионического и коринфского.</a:t>
            </a:r>
            <a:endParaRPr lang="ru-RU" sz="29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saltur.com.tr/en/img/tour/2012/38/13_08_324_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4288960" cy="2857520"/>
          </a:xfrm>
          <a:prstGeom prst="rect">
            <a:avLst/>
          </a:prstGeom>
          <a:noFill/>
        </p:spPr>
      </p:pic>
      <p:pic>
        <p:nvPicPr>
          <p:cNvPr id="6" name="Picture 2" descr="Аэрофотосъемка Акропо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643314"/>
            <a:ext cx="4000528" cy="28403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928662" y="2000240"/>
            <a:ext cx="6472254" cy="61435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buNone/>
            </a:pPr>
            <a:r>
              <a:rPr lang="ru-RU" dirty="0" smtClean="0"/>
              <a:t>Храм НИКИ БЕСКРЫЛОЙ</a:t>
            </a:r>
            <a:endParaRPr lang="ru-RU" dirty="0"/>
          </a:p>
        </p:txBody>
      </p:sp>
      <p:pic>
        <p:nvPicPr>
          <p:cNvPr id="134146" name="Picture 2" descr="Храм Ники Бескрылой. Вид с запад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928934"/>
            <a:ext cx="2770794" cy="2071702"/>
          </a:xfrm>
          <a:prstGeom prst="rect">
            <a:avLst/>
          </a:prstGeom>
          <a:noFill/>
        </p:spPr>
      </p:pic>
      <p:pic>
        <p:nvPicPr>
          <p:cNvPr id="134148" name="Picture 4" descr="File:Temple of Athena Nike reconstructi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071942"/>
            <a:ext cx="2571767" cy="2357453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143900" y="6215082"/>
            <a:ext cx="642942" cy="428628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Афинский Акрополь</a:t>
            </a:r>
            <a:endParaRPr lang="ru-RU" dirty="0"/>
          </a:p>
        </p:txBody>
      </p:sp>
      <p:pic>
        <p:nvPicPr>
          <p:cNvPr id="133124" name="Picture 4" descr="http://www.kontorakuka.ru/countries/europe/greece/jpeg/akrop4.jpg"/>
          <p:cNvPicPr>
            <a:picLocks noChangeAspect="1" noChangeArrowheads="1"/>
          </p:cNvPicPr>
          <p:nvPr/>
        </p:nvPicPr>
        <p:blipFill>
          <a:blip r:embed="rId2"/>
          <a:srcRect b="15910"/>
          <a:stretch>
            <a:fillRect/>
          </a:stretch>
        </p:blipFill>
        <p:spPr bwMode="auto">
          <a:xfrm>
            <a:off x="1285852" y="4000504"/>
            <a:ext cx="3357554" cy="2044889"/>
          </a:xfrm>
          <a:prstGeom prst="rect">
            <a:avLst/>
          </a:prstGeom>
          <a:noFill/>
        </p:spPr>
      </p:pic>
      <p:pic>
        <p:nvPicPr>
          <p:cNvPr id="133126" name="Picture 6" descr="http://cmapspublic2.ihmc.us/rid=1KKP6QYQP-420GY4-1GFM/Prop%C3%ADleos%202.jpg"/>
          <p:cNvPicPr>
            <a:picLocks noChangeAspect="1" noChangeArrowheads="1"/>
          </p:cNvPicPr>
          <p:nvPr/>
        </p:nvPicPr>
        <p:blipFill>
          <a:blip r:embed="rId3"/>
          <a:srcRect b="1676"/>
          <a:stretch>
            <a:fillRect/>
          </a:stretch>
        </p:blipFill>
        <p:spPr bwMode="auto">
          <a:xfrm>
            <a:off x="5143504" y="2285992"/>
            <a:ext cx="2908537" cy="392909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071670" y="1357298"/>
            <a:ext cx="4757742" cy="571504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ПРОПИЛЕЙ</a:t>
            </a:r>
            <a:endParaRPr lang="ru-RU" dirty="0"/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8286776" y="6286520"/>
            <a:ext cx="714380" cy="571480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ершина горы">
  <a:themeElements>
    <a:clrScheme name="Вершина горы 6">
      <a:dk1>
        <a:srgbClr val="809296"/>
      </a:dk1>
      <a:lt1>
        <a:srgbClr val="FFFFFF"/>
      </a:lt1>
      <a:dk2>
        <a:srgbClr val="6699FF"/>
      </a:dk2>
      <a:lt2>
        <a:srgbClr val="B3EDFF"/>
      </a:lt2>
      <a:accent1>
        <a:srgbClr val="FF9933"/>
      </a:accent1>
      <a:accent2>
        <a:srgbClr val="FFAA99"/>
      </a:accent2>
      <a:accent3>
        <a:srgbClr val="B8CAFF"/>
      </a:accent3>
      <a:accent4>
        <a:srgbClr val="DADADA"/>
      </a:accent4>
      <a:accent5>
        <a:srgbClr val="FFCAAD"/>
      </a:accent5>
      <a:accent6>
        <a:srgbClr val="E79A8A"/>
      </a:accent6>
      <a:hlink>
        <a:srgbClr val="FFCFAB"/>
      </a:hlink>
      <a:folHlink>
        <a:srgbClr val="CC99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Urok__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solidFill>
            <a:schemeClr val="bg2">
              <a:lumMod val="90000"/>
            </a:schemeClr>
          </a:solidFill>
        </a:ln>
      </a:spPr>
      <a:bodyPr rtlCol="0" anchor="ctr"/>
      <a:lstStyle>
        <a:defPPr marL="857250" indent="-857250" algn="just">
          <a:buAutoNum type="romanUcPeriod"/>
          <a:defRPr sz="3200" u="sng" dirty="0" smtClean="0">
            <a:ln>
              <a:solidFill>
                <a:schemeClr val="tx1"/>
              </a:solidFill>
            </a:ln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475</TotalTime>
  <Words>200</Words>
  <Application>Microsoft Office PowerPoint</Application>
  <PresentationFormat>Экран (4:3)</PresentationFormat>
  <Paragraphs>65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Глобус</vt:lpstr>
      <vt:lpstr>Клен</vt:lpstr>
      <vt:lpstr>Вершина горы</vt:lpstr>
      <vt:lpstr>Круги</vt:lpstr>
      <vt:lpstr>Склон</vt:lpstr>
      <vt:lpstr>Urok__2</vt:lpstr>
      <vt:lpstr>Культура Древней Греции</vt:lpstr>
      <vt:lpstr>Слайд 2</vt:lpstr>
      <vt:lpstr>Слайд 3</vt:lpstr>
      <vt:lpstr>Архитекторы, скульпторы, поэты Греции</vt:lpstr>
      <vt:lpstr>Греческий храм</vt:lpstr>
      <vt:lpstr>Слайд 6</vt:lpstr>
      <vt:lpstr>Афинский Акрополь</vt:lpstr>
      <vt:lpstr>Афинский Акрополь</vt:lpstr>
      <vt:lpstr>Афинский Акрополь</vt:lpstr>
      <vt:lpstr>Афинский Акрополь</vt:lpstr>
      <vt:lpstr>Афинский Акрополь</vt:lpstr>
      <vt:lpstr>Афинский Акрополь</vt:lpstr>
      <vt:lpstr>Афинский Акрополь</vt:lpstr>
      <vt:lpstr>Афинский Акрополь</vt:lpstr>
      <vt:lpstr>Греческая скульптура</vt:lpstr>
      <vt:lpstr>Греческая скульптура</vt:lpstr>
      <vt:lpstr>Греческая скульптура</vt:lpstr>
      <vt:lpstr>Греческий театр</vt:lpstr>
      <vt:lpstr>Греческий театр</vt:lpstr>
      <vt:lpstr>Греческий театр</vt:lpstr>
      <vt:lpstr>Греческий театр</vt:lpstr>
      <vt:lpstr>Греческий театр</vt:lpstr>
      <vt:lpstr>Слайд 23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Древней Греции</dc:title>
  <dc:creator>Admin</dc:creator>
  <cp:lastModifiedBy>Admin</cp:lastModifiedBy>
  <cp:revision>56</cp:revision>
  <dcterms:created xsi:type="dcterms:W3CDTF">2014-01-09T09:13:28Z</dcterms:created>
  <dcterms:modified xsi:type="dcterms:W3CDTF">2014-09-11T12:35:03Z</dcterms:modified>
</cp:coreProperties>
</file>