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72" r:id="rId6"/>
    <p:sldId id="260" r:id="rId7"/>
    <p:sldId id="273" r:id="rId8"/>
    <p:sldId id="261" r:id="rId9"/>
    <p:sldId id="262" r:id="rId10"/>
    <p:sldId id="268" r:id="rId11"/>
    <p:sldId id="264" r:id="rId12"/>
    <p:sldId id="271" r:id="rId13"/>
    <p:sldId id="265" r:id="rId14"/>
    <p:sldId id="266" r:id="rId15"/>
    <p:sldId id="269" r:id="rId16"/>
    <p:sldId id="267" r:id="rId17"/>
    <p:sldId id="270" r:id="rId18"/>
    <p:sldId id="26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96" y="-5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AA662B-21F9-4FF5-BBBF-EF5AEDA2F909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7B86B4-1F47-423B-BE7E-B9A3AD8F814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7B86B4-1F47-423B-BE7E-B9A3AD8F8147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F4877-E913-4B25-B486-7365ECBDBEB8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68241-4384-4BED-92A7-1CE11DC5B7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F4877-E913-4B25-B486-7365ECBDBEB8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68241-4384-4BED-92A7-1CE11DC5B7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F4877-E913-4B25-B486-7365ECBDBEB8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68241-4384-4BED-92A7-1CE11DC5B7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F4877-E913-4B25-B486-7365ECBDBEB8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68241-4384-4BED-92A7-1CE11DC5B7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F4877-E913-4B25-B486-7365ECBDBEB8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68241-4384-4BED-92A7-1CE11DC5B7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F4877-E913-4B25-B486-7365ECBDBEB8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68241-4384-4BED-92A7-1CE11DC5B7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F4877-E913-4B25-B486-7365ECBDBEB8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68241-4384-4BED-92A7-1CE11DC5B7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F4877-E913-4B25-B486-7365ECBDBEB8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5C68241-4384-4BED-92A7-1CE11DC5B74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F4877-E913-4B25-B486-7365ECBDBEB8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68241-4384-4BED-92A7-1CE11DC5B7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F4877-E913-4B25-B486-7365ECBDBEB8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D5C68241-4384-4BED-92A7-1CE11DC5B7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717F4877-E913-4B25-B486-7365ECBDBEB8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68241-4384-4BED-92A7-1CE11DC5B7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17F4877-E913-4B25-B486-7365ECBDBEB8}" type="datetimeFigureOut">
              <a:rPr lang="ru-RU" smtClean="0"/>
              <a:pPr/>
              <a:t>28.04.2011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D5C68241-4384-4BED-92A7-1CE11DC5B74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1000108"/>
            <a:ext cx="7772400" cy="2243152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  </a:t>
            </a:r>
            <a:r>
              <a:rPr lang="ru-RU" sz="3200" dirty="0" smtClean="0"/>
              <a:t>тема работы: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«Семипалатинский  ядерный полигон» </a:t>
            </a: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5786446" y="4500570"/>
            <a:ext cx="3071834" cy="1500197"/>
          </a:xfrm>
          <a:prstGeom prst="rect">
            <a:avLst/>
          </a:prstGeom>
        </p:spPr>
        <p:txBody>
          <a:bodyPr vert="horz" tIns="0" rIns="45720" bIns="0" anchor="b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Выполнили: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ru-RU" sz="2000" dirty="0" smtClean="0"/>
              <a:t>Ученики 10 класса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Пашаян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В. </a:t>
            </a:r>
            <a:r>
              <a:rPr lang="ru-RU" sz="2000" dirty="0" smtClean="0"/>
              <a:t>и Зеваев Ш.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2143108" y="214290"/>
            <a:ext cx="3786182" cy="428651"/>
          </a:xfrm>
          <a:prstGeom prst="rect">
            <a:avLst/>
          </a:prstGeom>
        </p:spPr>
        <p:txBody>
          <a:bodyPr vert="horz" tIns="0" rIns="45720" bIns="0" anchor="b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Уваровская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ОШ 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 – III 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ступеней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3000364" y="6215082"/>
            <a:ext cx="2928958" cy="500042"/>
          </a:xfrm>
          <a:prstGeom prst="rect">
            <a:avLst/>
          </a:prstGeom>
        </p:spPr>
        <p:txBody>
          <a:bodyPr vert="horz" tIns="0" rIns="45720" bIns="0" anchor="b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Уварово, 2011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год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subTitle" idx="1"/>
          </p:nvPr>
        </p:nvSpPr>
        <p:spPr>
          <a:xfrm>
            <a:off x="2500298" y="214290"/>
            <a:ext cx="6480048" cy="1752600"/>
          </a:xfrm>
        </p:spPr>
        <p:txBody>
          <a:bodyPr>
            <a:normAutofit fontScale="97500"/>
          </a:bodyPr>
          <a:lstStyle/>
          <a:p>
            <a:r>
              <a:rPr lang="ru-RU" dirty="0" smtClean="0"/>
              <a:t>В результате многолетних испытаний ядерного оружия в атмосферу было выброшено огромное количество радиоактивных веществ.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 descr="C:\Documents and Settings\Алина\Рабочий стол\картин\Новая папка (2)\62_1mt_8.05.196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42985"/>
            <a:ext cx="4500562" cy="5715016"/>
          </a:xfrm>
          <a:prstGeom prst="rect">
            <a:avLst/>
          </a:prstGeom>
          <a:noFill/>
        </p:spPr>
      </p:pic>
      <p:pic>
        <p:nvPicPr>
          <p:cNvPr id="3075" name="Picture 3" descr="C:\Documents and Settings\Алина\Рабочий стол\картин\Новая папка (2)\конский навоз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2214554"/>
            <a:ext cx="4027491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Documents and Settings\Алина\Рабочий стол\картин\Новая папка (2)\карьер каражира.jpg"/>
          <p:cNvPicPr>
            <a:picLocks noChangeAspect="1" noChangeArrowheads="1"/>
          </p:cNvPicPr>
          <p:nvPr/>
        </p:nvPicPr>
        <p:blipFill>
          <a:blip r:embed="rId2">
            <a:lum bright="-10000" contrast="20000"/>
          </a:blip>
          <a:srcRect/>
          <a:stretch>
            <a:fillRect/>
          </a:stretch>
        </p:blipFill>
        <p:spPr bwMode="auto">
          <a:xfrm>
            <a:off x="0" y="0"/>
            <a:ext cx="9106544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0"/>
            <a:ext cx="7572428" cy="85725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  Влияние ядерных испытаний на окружающую среду и сельское хозяйство в регионе СИП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428596" y="3929066"/>
            <a:ext cx="6786610" cy="1928826"/>
          </a:xfrm>
          <a:prstGeom prst="rect">
            <a:avLst/>
          </a:prstGeom>
        </p:spPr>
        <p:txBody>
          <a:bodyPr vert="horz" tIns="0" rIns="45720" bIns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1500174"/>
            <a:ext cx="850109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Результаты воздействия ядерных испытаний на окружающую среду и сельское хозяйство многогранны и продолжают изменяться. Наблюдаемое явление может быть названо “непрерывно угрожающей </a:t>
            </a:r>
            <a:r>
              <a:rPr lang="ru-RU" sz="2400" b="1" dirty="0" smtClean="0"/>
              <a:t>экологической </a:t>
            </a:r>
            <a:r>
              <a:rPr lang="ru-RU" sz="2400" b="1" dirty="0"/>
              <a:t>проблемой” [с элементами экологического бедствия], проявления которой накапливаются десятилетиями, истощая местные ресурсы и, в конце концов, превышая возможности населения справляться с ними. </a:t>
            </a:r>
            <a:endParaRPr lang="ru-RU" sz="2400" b="1" dirty="0" smtClean="0"/>
          </a:p>
          <a:p>
            <a:r>
              <a:rPr lang="ru-RU" sz="2400" b="1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G:\Новая папка\Новая папка\Chagan.jpg"/>
          <p:cNvPicPr>
            <a:picLocks noChangeAspect="1" noChangeArrowheads="1"/>
          </p:cNvPicPr>
          <p:nvPr/>
        </p:nvPicPr>
        <p:blipFill>
          <a:blip r:embed="rId2">
            <a:lum bright="30000" contrast="-30000"/>
          </a:blip>
          <a:srcRect/>
          <a:stretch>
            <a:fillRect/>
          </a:stretch>
        </p:blipFill>
        <p:spPr bwMode="auto">
          <a:xfrm>
            <a:off x="0" y="-17680"/>
            <a:ext cx="9144000" cy="687570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14316" y="1571612"/>
            <a:ext cx="842968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 Сверхнормативное загрязнение радиоактивными изотопами цезия и стронция обнаружено в р.р. </a:t>
            </a:r>
            <a:r>
              <a:rPr lang="ru-RU" sz="2400" b="1" dirty="0" err="1" smtClean="0">
                <a:solidFill>
                  <a:schemeClr val="bg1"/>
                </a:solidFill>
              </a:rPr>
              <a:t>Чаган</a:t>
            </a:r>
            <a:r>
              <a:rPr lang="ru-RU" sz="2400" b="1" dirty="0" smtClean="0">
                <a:solidFill>
                  <a:schemeClr val="bg1"/>
                </a:solidFill>
              </a:rPr>
              <a:t>, </a:t>
            </a:r>
            <a:r>
              <a:rPr lang="ru-RU" sz="2400" b="1" dirty="0" err="1" smtClean="0">
                <a:solidFill>
                  <a:schemeClr val="bg1"/>
                </a:solidFill>
              </a:rPr>
              <a:t>Ащису</a:t>
            </a:r>
            <a:r>
              <a:rPr lang="ru-RU" sz="2400" b="1" dirty="0" smtClean="0">
                <a:solidFill>
                  <a:schemeClr val="bg1"/>
                </a:solidFill>
              </a:rPr>
              <a:t>, озере </a:t>
            </a:r>
            <a:r>
              <a:rPr lang="ru-RU" sz="2400" b="1" dirty="0" err="1" smtClean="0">
                <a:solidFill>
                  <a:schemeClr val="bg1"/>
                </a:solidFill>
              </a:rPr>
              <a:t>Балапан</a:t>
            </a:r>
            <a:r>
              <a:rPr lang="ru-RU" sz="2400" b="1" dirty="0" smtClean="0">
                <a:solidFill>
                  <a:schemeClr val="bg1"/>
                </a:solidFill>
              </a:rPr>
              <a:t> и в других водных объектах на территории СИП. По крайней мере на 4500 кв.км СИП почва и гидросфера загрязнены этими изотопами выше установленных норм. Общий масштаб загрязнения окружающей среды (и в пределах и вне границ СИП) плутонием обусловлен использованием его в испытаниях в количестве более 290 кг. Вклад от его воздействия в общее облучение населения и соответствующий риск не известен.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Алина\Рабочий стол\картин\Новая папка (2)\место подземного испытания.jpg"/>
          <p:cNvPicPr>
            <a:picLocks noChangeAspect="1" noChangeArrowheads="1"/>
          </p:cNvPicPr>
          <p:nvPr/>
        </p:nvPicPr>
        <p:blipFill>
          <a:blip r:embed="rId2">
            <a:lum contrast="-20000"/>
          </a:blip>
          <a:srcRect/>
          <a:stretch>
            <a:fillRect/>
          </a:stretch>
        </p:blipFill>
        <p:spPr bwMode="auto">
          <a:xfrm>
            <a:off x="3786187" y="3286125"/>
            <a:ext cx="5357813" cy="357187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428604"/>
            <a:ext cx="7467600" cy="5500726"/>
          </a:xfrm>
        </p:spPr>
        <p:txBody>
          <a:bodyPr>
            <a:noAutofit/>
          </a:bodyPr>
          <a:lstStyle/>
          <a:p>
            <a:r>
              <a:rPr lang="ru-RU" sz="1800" b="1" dirty="0" smtClean="0"/>
              <a:t>Существующие загрязнения цезием, стронцием, плутонием и другими продуктами деления могут привести к значительному облучению населения, если сегодняшнее и будущее землепользование не будет должным образом контролироваться.</a:t>
            </a:r>
          </a:p>
          <a:p>
            <a:r>
              <a:rPr lang="ru-RU" sz="1800" b="1" dirty="0" smtClean="0"/>
              <a:t>Более чем 10 миллионов кюри радиоактивных веществ сосредоточено в подземных полостях ядерных взрывов в непосредственной близости (около 50 км) от р.Иртыш. Существует риск </a:t>
            </a:r>
          </a:p>
          <a:p>
            <a:pPr>
              <a:buNone/>
            </a:pPr>
            <a:r>
              <a:rPr lang="ru-RU" sz="1800" b="1" dirty="0" smtClean="0"/>
              <a:t>      миграции этих радионуклидов </a:t>
            </a:r>
          </a:p>
          <a:p>
            <a:pPr>
              <a:buNone/>
            </a:pPr>
            <a:r>
              <a:rPr lang="ru-RU" sz="1800" b="1" dirty="0" smtClean="0"/>
              <a:t>      с подземными водами в </a:t>
            </a:r>
          </a:p>
          <a:p>
            <a:pPr>
              <a:buNone/>
            </a:pPr>
            <a:r>
              <a:rPr lang="ru-RU" sz="1800" b="1" dirty="0" smtClean="0"/>
              <a:t>      направлении реки. </a:t>
            </a:r>
          </a:p>
          <a:p>
            <a:pPr>
              <a:buNone/>
            </a:pPr>
            <a:r>
              <a:rPr lang="ru-RU" sz="1800" b="1" dirty="0" smtClean="0"/>
              <a:t>     Недавние единичные измерения, </a:t>
            </a:r>
          </a:p>
          <a:p>
            <a:pPr>
              <a:buNone/>
            </a:pPr>
            <a:r>
              <a:rPr lang="ru-RU" sz="1800" b="1" dirty="0" smtClean="0"/>
              <a:t>     показавшие повышенные уровни </a:t>
            </a:r>
          </a:p>
          <a:p>
            <a:pPr>
              <a:buNone/>
            </a:pPr>
            <a:r>
              <a:rPr lang="ru-RU" sz="1800" b="1" dirty="0" smtClean="0"/>
              <a:t>     трития в буровых скважинах, </a:t>
            </a:r>
          </a:p>
          <a:p>
            <a:pPr>
              <a:buNone/>
            </a:pPr>
            <a:r>
              <a:rPr lang="ru-RU" sz="1800" b="1" dirty="0" smtClean="0"/>
              <a:t>    смежных с подземными полостями, </a:t>
            </a:r>
          </a:p>
          <a:p>
            <a:pPr>
              <a:buNone/>
            </a:pPr>
            <a:r>
              <a:rPr lang="ru-RU" sz="1800" b="1" dirty="0" smtClean="0"/>
              <a:t>    подтверждают существование </a:t>
            </a:r>
          </a:p>
          <a:p>
            <a:pPr>
              <a:buNone/>
            </a:pPr>
            <a:r>
              <a:rPr lang="ru-RU" sz="1800" b="1" dirty="0" smtClean="0"/>
              <a:t>    такого перемещения.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G:\Новая папка\Новая папка\66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2071678"/>
            <a:ext cx="3786182" cy="2834974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0"/>
            <a:ext cx="7929586" cy="2357478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/>
              <a:t>Здоровье населения</a:t>
            </a:r>
            <a:endParaRPr lang="ru-RU" sz="1800" dirty="0" smtClean="0"/>
          </a:p>
          <a:p>
            <a:pPr algn="l">
              <a:buFont typeface="Arial" pitchFamily="34" charset="0"/>
              <a:buChar char="•"/>
            </a:pPr>
            <a:r>
              <a:rPr lang="ru-RU" sz="1800" dirty="0" smtClean="0"/>
              <a:t>    Заболеваемость детей в этих регионах за 2002-2003 годы превысила республиканские показатели в 1,21-1,25 раза и составила на 100 тыс. детского населения по Восточно-Казахстанской области 107584 и 120479 по Карагандинской области – 90235 и 103846 по Павлодарской области – 86602 и 103440 против республиканских показателей за указанные годы 78315 и 87619 соответственно. </a:t>
            </a:r>
          </a:p>
          <a:p>
            <a:pPr algn="l"/>
            <a:r>
              <a:rPr lang="ru-RU" sz="1800" dirty="0" smtClean="0"/>
              <a:t> </a:t>
            </a:r>
            <a:endParaRPr lang="ru-RU" sz="1600" dirty="0"/>
          </a:p>
        </p:txBody>
      </p:sp>
      <p:pic>
        <p:nvPicPr>
          <p:cNvPr id="6150" name="Picture 6" descr="G:\Новая папка\Новая папка\f33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214554"/>
            <a:ext cx="4286248" cy="4286256"/>
          </a:xfrm>
          <a:prstGeom prst="rect">
            <a:avLst/>
          </a:prstGeom>
          <a:noFill/>
        </p:spPr>
      </p:pic>
      <p:pic>
        <p:nvPicPr>
          <p:cNvPr id="6151" name="Picture 7" descr="G:\Новая папка\Новая папка\0001qqe4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7" y="4645082"/>
            <a:ext cx="3214710" cy="22129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714356"/>
            <a:ext cx="3143272" cy="5429288"/>
          </a:xfrm>
        </p:spPr>
        <p:txBody>
          <a:bodyPr>
            <a:normAutofit lnSpcReduction="10000"/>
          </a:bodyPr>
          <a:lstStyle/>
          <a:p>
            <a:pPr algn="l"/>
            <a:r>
              <a:rPr lang="ru-RU" b="1" dirty="0" smtClean="0"/>
              <a:t>Онкологическая заболеваемость населения региона самая высокая по республике и составила на 100 тыс. населения в 2002-2003 годах по Восточно-Казахстанской области 1143 и 1121 по Карагандинской области – 688 и 635 по Павлодарской области – 476 и 506 против республиканских показателей за указанные годы 523 и 519 соответственно.</a:t>
            </a:r>
            <a:endParaRPr lang="ru-RU" b="1" dirty="0"/>
          </a:p>
        </p:txBody>
      </p:sp>
      <p:pic>
        <p:nvPicPr>
          <p:cNvPr id="7170" name="Picture 2" descr="C:\Documents and Settings\Алина\Рабочий стол\картин\Новая папка (2)\жертвы сип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857232"/>
            <a:ext cx="5103998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14290"/>
            <a:ext cx="8429652" cy="2786082"/>
          </a:xfrm>
        </p:spPr>
        <p:txBody>
          <a:bodyPr>
            <a:normAutofit fontScale="92500" lnSpcReduction="10000"/>
          </a:bodyPr>
          <a:lstStyle/>
          <a:p>
            <a:r>
              <a:rPr lang="ru-RU" sz="3200" dirty="0" smtClean="0"/>
              <a:t> Общая смертность в этих областях остается высокой и составила на 100 тыс. населения в 2002-2003 годах по Восточно-Казахстанской области 1229 и 1276 по Карагандинской области – 1237 и 1299 по Павлодарской области – 1095 и 1152.</a:t>
            </a:r>
          </a:p>
        </p:txBody>
      </p:sp>
      <p:pic>
        <p:nvPicPr>
          <p:cNvPr id="9219" name="Picture 3" descr="G:\Новая папка\Новая папка\semsk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14686"/>
            <a:ext cx="9144000" cy="36433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57167"/>
            <a:ext cx="5000660" cy="4071966"/>
          </a:xfrm>
        </p:spPr>
        <p:txBody>
          <a:bodyPr>
            <a:normAutofit fontScale="70000" lnSpcReduction="20000"/>
          </a:bodyPr>
          <a:lstStyle/>
          <a:p>
            <a:r>
              <a:rPr lang="ru-RU" sz="3100" dirty="0" smtClean="0"/>
              <a:t> Водопроводные сооружения региона не отвечают санитарным требованиям из-за отсутствия обеззараживающих установок, обустройства зон санитарной охраны и несвоевременного проведения планово-предупредительных работ. Вместе с тем имеются сведения о попадании радионуклидов в подземные воды, территорий, прилегающих к полигону. </a:t>
            </a:r>
          </a:p>
          <a:p>
            <a:endParaRPr lang="ru-RU" dirty="0"/>
          </a:p>
        </p:txBody>
      </p:sp>
      <p:pic>
        <p:nvPicPr>
          <p:cNvPr id="8194" name="Picture 2" descr="C:\Documents and Settings\Алина\Рабочий стол\картин\Новая папка (2)\природа сип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391025"/>
            <a:ext cx="7200901" cy="2466975"/>
          </a:xfrm>
          <a:prstGeom prst="rect">
            <a:avLst/>
          </a:prstGeom>
          <a:noFill/>
        </p:spPr>
      </p:pic>
      <p:pic>
        <p:nvPicPr>
          <p:cNvPr id="8195" name="Picture 3" descr="C:\Documents and Settings\Алина\Рабочий стол\картин\f9a33f13c8c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500042"/>
            <a:ext cx="4000496" cy="39253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Documents and Settings\Алина\Рабочий стол\картин\Новая папка (2)\бункер возле эпицентра взрыва.jpg"/>
          <p:cNvPicPr>
            <a:picLocks noChangeAspect="1" noChangeArrowheads="1"/>
          </p:cNvPicPr>
          <p:nvPr/>
        </p:nvPicPr>
        <p:blipFill>
          <a:blip r:embed="rId2">
            <a:lum bright="30000" contrast="-30000"/>
          </a:blip>
          <a:srcRect/>
          <a:stretch>
            <a:fillRect/>
          </a:stretch>
        </p:blipFill>
        <p:spPr bwMode="auto">
          <a:xfrm>
            <a:off x="0" y="-24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428604"/>
            <a:ext cx="8715436" cy="4429156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</a:rPr>
              <a:t>Указом Президента Республики Казахстан Н.А.Назарбаевым  Семипалатинский ядерный полигон был официально закрыт 29 августа 1991г. На сегодняшний день Республика Казахстан является первой и пока единственной страной добровольно отказавшейся от ядерного оружия. Однако, как на территории полигона, так и в некоторых близлежащих регионах остались сильно загрязненные зоны</a:t>
            </a:r>
            <a:r>
              <a:rPr lang="ru-RU" sz="2400" b="1" dirty="0" smtClean="0">
                <a:solidFill>
                  <a:schemeClr val="bg1"/>
                </a:solidFill>
              </a:rPr>
              <a:t>. 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57166"/>
            <a:ext cx="8572560" cy="2571767"/>
          </a:xfrm>
        </p:spPr>
        <p:txBody>
          <a:bodyPr/>
          <a:lstStyle/>
          <a:p>
            <a:r>
              <a:rPr lang="ru-RU" dirty="0" smtClean="0"/>
              <a:t>Семипалатинский ядерный полигон </a:t>
            </a:r>
            <a:r>
              <a:rPr lang="ru-RU" dirty="0"/>
              <a:t>— первый и один из крупнейших ядерных полигонов СССР, также известный как «СИЯП» — Семипалатинский испытательный ядерный полигон</a:t>
            </a:r>
            <a:r>
              <a:rPr lang="ru-RU" dirty="0" smtClean="0"/>
              <a:t>.</a:t>
            </a:r>
            <a:endParaRPr lang="ru-RU" dirty="0"/>
          </a:p>
          <a:p>
            <a:endParaRPr lang="ru-RU" dirty="0"/>
          </a:p>
        </p:txBody>
      </p:sp>
      <p:pic>
        <p:nvPicPr>
          <p:cNvPr id="1027" name="Picture 3" descr="C:\Documents and Settings\Алина\Рабочий стол\картин\800px-Steppe-2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1969" y="2928934"/>
            <a:ext cx="4572032" cy="3429024"/>
          </a:xfrm>
          <a:prstGeom prst="rect">
            <a:avLst/>
          </a:prstGeom>
          <a:noFill/>
        </p:spPr>
      </p:pic>
      <p:pic>
        <p:nvPicPr>
          <p:cNvPr id="1028" name="Picture 4" descr="C:\Documents and Settings\Алина\Рабочий стол\картин\333b965120ef6cc6480d39ffd8a2de3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86190"/>
            <a:ext cx="4587638" cy="30718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Место расположения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7467600" cy="4525963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/>
              <a:t>Полигон расположен в Казахстане на границе Семипалатинской (ныне Восточно-Казахстанской), Павлодарской и Карагандинской областей, в 130 километрах северо-западнее Семипалатинска, на левом берегу реки Иртыш. </a:t>
            </a:r>
          </a:p>
          <a:p>
            <a:pPr algn="just"/>
            <a:r>
              <a:rPr lang="ru-RU" sz="2000" dirty="0" smtClean="0"/>
              <a:t>Полигон занимает 18500км². </a:t>
            </a:r>
            <a:endParaRPr lang="ru-RU" sz="2000" dirty="0"/>
          </a:p>
        </p:txBody>
      </p:sp>
      <p:pic>
        <p:nvPicPr>
          <p:cNvPr id="4" name="Picture 2" descr="C:\Documents and Settings\Алина\Рабочий стол\картин\Semipalatinsky_poligon_kart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0291" y="3405397"/>
            <a:ext cx="6443709" cy="34526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500042"/>
            <a:ext cx="6572296" cy="2143139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Первое испытание ядерного оружия в Советском Союзе было проведено 29 августа 1949 года. Мощность бомбы составила 22 килотонны. Создание полигона было частью атомного проекта и выбор был сделан, как оказалось впоследствии, весьма удачно — рельеф местности позволил проводить подземные ядерные взрывы и в штольнях, и в скважинах.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7467600" cy="58261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/>
              <a:t>История 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" name="Picture 2" descr="C:\Documents and Settings\Алина\Рабочий стол\картин\p01_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2417884"/>
            <a:ext cx="6929454" cy="44401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71414"/>
            <a:ext cx="7467600" cy="1571611"/>
          </a:xfrm>
        </p:spPr>
        <p:txBody>
          <a:bodyPr/>
          <a:lstStyle/>
          <a:p>
            <a:r>
              <a:rPr lang="ru-RU" dirty="0" smtClean="0"/>
              <a:t>12 августа 1953 года на полигоне был испытан термоядерный заряд РДС-6с мощностью 400 килотонн. </a:t>
            </a:r>
          </a:p>
          <a:p>
            <a:endParaRPr lang="ru-RU" dirty="0"/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676400"/>
            <a:ext cx="6899413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0"/>
            <a:ext cx="8401080" cy="178592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22 ноября 1955 года было проведено испытание термоядерной бомбы РДС-37 на высоте около 2 км сбрасыванием с самолёта.[5] 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000240"/>
            <a:ext cx="7789273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0"/>
            <a:ext cx="7467600" cy="4525963"/>
          </a:xfrm>
        </p:spPr>
        <p:txBody>
          <a:bodyPr/>
          <a:lstStyle/>
          <a:p>
            <a:r>
              <a:rPr lang="ru-RU" dirty="0" smtClean="0"/>
              <a:t>После вступления в силу Международного договора о запрещении ядерных испытаний в трёх средах (в воздухе, космосе и под водой), подписанного 10 октября 1963 в Москве между СССР, США и Великобританией, на полигоне стали проводиться только подземные взрывы.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11266" name="Picture 2" descr="C:\Documents and Settings\Алина\Рабочий стол\картин\Новая папка (2)\место подземного испытан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3" y="4238606"/>
            <a:ext cx="3929089" cy="2619393"/>
          </a:xfrm>
          <a:prstGeom prst="rect">
            <a:avLst/>
          </a:prstGeom>
          <a:noFill/>
        </p:spPr>
      </p:pic>
      <p:pic>
        <p:nvPicPr>
          <p:cNvPr id="11267" name="Picture 3" descr="C:\Documents and Settings\Алина\Рабочий стол\картин\Новая папка (2)\прорыв газов после взрыв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89319" y="3214686"/>
            <a:ext cx="2754681" cy="36433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G:\Новая папка\Новая папка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782645" cy="6858000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357166"/>
            <a:ext cx="8572560" cy="5768997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b="1" dirty="0" smtClean="0"/>
              <a:t>    </a:t>
            </a:r>
            <a:r>
              <a:rPr lang="ru-RU" b="1" dirty="0" smtClean="0">
                <a:solidFill>
                  <a:schemeClr val="bg1"/>
                </a:solidFill>
              </a:rPr>
              <a:t>С 1945 года в мире было проведено более 2000 ядерных испытаний. Две трети всех советских испытаний - 468 ядерных взрывов было проведено на Семипалатинском ядерном полигоне (СИП), в том числе 125 взрывов - на поверхности земли и в воздухе. Сотни тысяч жителей Алтая, Центрального и Восточного Казахстана в 50-е годы ХХ века регулярно наблюдали это великолепное и ужасное зрелище - огромные ядерные грибы в небе. </a:t>
            </a:r>
          </a:p>
          <a:p>
            <a:pPr algn="just"/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G:\Новая папка\Новая папка\1934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8693" y="3143248"/>
            <a:ext cx="4795307" cy="3714752"/>
          </a:xfrm>
          <a:prstGeom prst="rect">
            <a:avLst/>
          </a:prstGeom>
          <a:noFill/>
        </p:spPr>
      </p:pic>
      <p:pic>
        <p:nvPicPr>
          <p:cNvPr id="2054" name="Picture 6" descr="G:\Новая папка\Новая папка\vzri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357686" cy="3071810"/>
          </a:xfrm>
          <a:prstGeom prst="rect">
            <a:avLst/>
          </a:prstGeom>
          <a:noFill/>
        </p:spPr>
      </p:pic>
      <p:pic>
        <p:nvPicPr>
          <p:cNvPr id="2055" name="Picture 7" descr="C:\Documents and Settings\Алина\Рабочий стол\картин\post-3-1268810034406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3071810"/>
            <a:ext cx="4359415" cy="3786190"/>
          </a:xfrm>
          <a:prstGeom prst="rect">
            <a:avLst/>
          </a:prstGeom>
          <a:noFill/>
        </p:spPr>
      </p:pic>
      <p:pic>
        <p:nvPicPr>
          <p:cNvPr id="2056" name="Picture 8" descr="C:\Documents and Settings\Алина\Рабочий стол\картин\explosion194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94655" y="0"/>
            <a:ext cx="4849345" cy="30718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235</TotalTime>
  <Words>785</Words>
  <Application>Microsoft Office PowerPoint</Application>
  <PresentationFormat>Экран (4:3)</PresentationFormat>
  <Paragraphs>41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Техническая</vt:lpstr>
      <vt:lpstr>  тема работы:  «Семипалатинский  ядерный полигон» </vt:lpstr>
      <vt:lpstr>Слайд 2</vt:lpstr>
      <vt:lpstr>Место расположения </vt:lpstr>
      <vt:lpstr>История 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 на тему :  Семипалатинский ядерный полигон </dc:title>
  <dc:creator>Alina</dc:creator>
  <cp:lastModifiedBy>Эрик</cp:lastModifiedBy>
  <cp:revision>24</cp:revision>
  <dcterms:created xsi:type="dcterms:W3CDTF">2011-04-25T12:35:51Z</dcterms:created>
  <dcterms:modified xsi:type="dcterms:W3CDTF">2011-04-28T04:21:29Z</dcterms:modified>
</cp:coreProperties>
</file>